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5"/>
  </p:notesMasterIdLst>
  <p:handoutMasterIdLst>
    <p:handoutMasterId r:id="rId36"/>
  </p:handoutMasterIdLst>
  <p:sldIdLst>
    <p:sldId id="256" r:id="rId2"/>
    <p:sldId id="257" r:id="rId3"/>
    <p:sldId id="258" r:id="rId4"/>
    <p:sldId id="259" r:id="rId5"/>
    <p:sldId id="262" r:id="rId6"/>
    <p:sldId id="263" r:id="rId7"/>
    <p:sldId id="264" r:id="rId8"/>
    <p:sldId id="266" r:id="rId9"/>
    <p:sldId id="265" r:id="rId10"/>
    <p:sldId id="292" r:id="rId11"/>
    <p:sldId id="268" r:id="rId12"/>
    <p:sldId id="261" r:id="rId13"/>
    <p:sldId id="267" r:id="rId14"/>
    <p:sldId id="269" r:id="rId15"/>
    <p:sldId id="270" r:id="rId16"/>
    <p:sldId id="271" r:id="rId17"/>
    <p:sldId id="273" r:id="rId18"/>
    <p:sldId id="275" r:id="rId19"/>
    <p:sldId id="279" r:id="rId20"/>
    <p:sldId id="277" r:id="rId21"/>
    <p:sldId id="280" r:id="rId22"/>
    <p:sldId id="281" r:id="rId23"/>
    <p:sldId id="282" r:id="rId24"/>
    <p:sldId id="283" r:id="rId25"/>
    <p:sldId id="284" r:id="rId26"/>
    <p:sldId id="274" r:id="rId27"/>
    <p:sldId id="285" r:id="rId28"/>
    <p:sldId id="286" r:id="rId29"/>
    <p:sldId id="287" r:id="rId30"/>
    <p:sldId id="288" r:id="rId31"/>
    <p:sldId id="290" r:id="rId32"/>
    <p:sldId id="289" r:id="rId33"/>
    <p:sldId id="291" r:id="rId34"/>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82">
          <p15:clr>
            <a:srgbClr val="A4A3A4"/>
          </p15:clr>
        </p15:guide>
        <p15:guide id="2" pos="514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tefan G. Weber" initials="SGW" lastIdx="3" clrIdx="0"/>
  <p:cmAuthor id="1" name="Michael Stein" initials="MS" lastIdx="2" clrIdx="1">
    <p:extLst>
      <p:ext uri="{19B8F6BF-5375-455C-9EA6-DF929625EA0E}">
        <p15:presenceInfo xmlns:p15="http://schemas.microsoft.com/office/powerpoint/2012/main" userId="S-1-5-21-1758908611-3638117952-3830508679-5120" providerId="AD"/>
      </p:ext>
    </p:extLst>
  </p:cmAuthor>
  <p:cmAuthor id="2" name="Sebastian Kauschke" initials="SK" lastIdx="3" clrIdx="2">
    <p:extLst>
      <p:ext uri="{19B8F6BF-5375-455C-9EA6-DF929625EA0E}">
        <p15:presenceInfo xmlns:p15="http://schemas.microsoft.com/office/powerpoint/2012/main" userId="eacc4564d6b1fef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8000"/>
    <a:srgbClr val="C00000"/>
    <a:srgbClr val="FFFFFF"/>
    <a:srgbClr val="FF09FF"/>
    <a:srgbClr val="9C1C26"/>
    <a:srgbClr val="38FE0A"/>
    <a:srgbClr val="92222D"/>
    <a:srgbClr val="243572"/>
    <a:srgbClr val="4C22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86997" autoAdjust="0"/>
  </p:normalViewPr>
  <p:slideViewPr>
    <p:cSldViewPr snapToGrid="0">
      <p:cViewPr varScale="1">
        <p:scale>
          <a:sx n="95" d="100"/>
          <a:sy n="95" d="100"/>
        </p:scale>
        <p:origin x="1410" y="90"/>
      </p:cViewPr>
      <p:guideLst>
        <p:guide orient="horz" pos="1682"/>
        <p:guide pos="5147"/>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101" d="100"/>
          <a:sy n="101" d="100"/>
        </p:scale>
        <p:origin x="-319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C64852F-4A5E-4959-A257-FE25DE2CD496}" type="datetimeFigureOut">
              <a:rPr lang="de-DE" smtClean="0"/>
              <a:pPr/>
              <a:t>16.01.2018</a:t>
            </a:fld>
            <a:endParaRPr lang="de-DE"/>
          </a:p>
        </p:txBody>
      </p:sp>
      <p:sp>
        <p:nvSpPr>
          <p:cNvPr id="4" name="Fußzeilenplatzhalt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B0DC0EE-0429-4024-8B38-34CF476E6A96}" type="slidenum">
              <a:rPr lang="de-DE" smtClean="0"/>
              <a:pPr/>
              <a:t>‹Nr.›</a:t>
            </a:fld>
            <a:endParaRPr lang="de-DE"/>
          </a:p>
        </p:txBody>
      </p:sp>
    </p:spTree>
    <p:extLst>
      <p:ext uri="{BB962C8B-B14F-4D97-AF65-F5344CB8AC3E}">
        <p14:creationId xmlns:p14="http://schemas.microsoft.com/office/powerpoint/2010/main" val="16215707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dirty="0"/>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DB78AA-1EEE-4DB7-8820-A7830AA1A068}" type="datetimeFigureOut">
              <a:rPr lang="de-DE" smtClean="0"/>
              <a:pPr/>
              <a:t>16.01.2018</a:t>
            </a:fld>
            <a:endParaRPr lang="de-DE"/>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15E5E4-4FB5-44B4-BDFC-9A66F17BDB8D}" type="slidenum">
              <a:rPr lang="de-DE" smtClean="0"/>
              <a:pPr/>
              <a:t>‹Nr.›</a:t>
            </a:fld>
            <a:endParaRPr lang="de-DE"/>
          </a:p>
        </p:txBody>
      </p:sp>
    </p:spTree>
    <p:extLst>
      <p:ext uri="{BB962C8B-B14F-4D97-AF65-F5344CB8AC3E}">
        <p14:creationId xmlns:p14="http://schemas.microsoft.com/office/powerpoint/2010/main" val="17960339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0315E5E4-4FB5-44B4-BDFC-9A66F17BDB8D}" type="slidenum">
              <a:rPr lang="de-DE" smtClean="0"/>
              <a:pPr/>
              <a:t>28</a:t>
            </a:fld>
            <a:endParaRPr lang="de-DE"/>
          </a:p>
        </p:txBody>
      </p:sp>
    </p:spTree>
    <p:extLst>
      <p:ext uri="{BB962C8B-B14F-4D97-AF65-F5344CB8AC3E}">
        <p14:creationId xmlns:p14="http://schemas.microsoft.com/office/powerpoint/2010/main" val="1583893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28600" indent="-228600">
              <a:buAutoNum type="arabicParenR"/>
            </a:pPr>
            <a:r>
              <a:rPr lang="de-DE" dirty="0"/>
              <a:t>Wir traversieren den Baum und landen in 8,10. Die Distanz zu diesem Punkt ist Wurzel 2.</a:t>
            </a:r>
          </a:p>
          <a:p>
            <a:pPr marL="228600" indent="-228600">
              <a:buAutoNum type="arabicParenR"/>
            </a:pPr>
            <a:r>
              <a:rPr lang="de-DE" dirty="0"/>
              <a:t>Dann gehen wir eine Ebene nach oben zu 10,7. Die Distanz zu dieser Trennebene ist = 2 und somit &gt; Wurzel 2. Das bedeutet, wir müssen das andere Kind [6,6] nicht betrachten.</a:t>
            </a:r>
          </a:p>
          <a:p>
            <a:pPr marL="228600" indent="-228600">
              <a:buAutoNum type="arabicParenR"/>
            </a:pPr>
            <a:r>
              <a:rPr lang="de-DE" dirty="0"/>
              <a:t>Wir steigen wieder eine Ebene auf zu [5,10]. Auch hier ist die Distanz zur Trennebene = 2 und somit größer Wurzel 2. </a:t>
            </a:r>
          </a:p>
          <a:p>
            <a:pPr marL="228600" indent="-228600">
              <a:buAutoNum type="arabicParenR"/>
            </a:pPr>
            <a:r>
              <a:rPr lang="de-DE" dirty="0"/>
              <a:t>Wir steigen weiter auf zu [7,4]. </a:t>
            </a:r>
          </a:p>
          <a:p>
            <a:pPr marL="228600" indent="-228600">
              <a:buAutoNum type="arabicParenR"/>
            </a:pPr>
            <a:endParaRPr lang="de-DE" dirty="0"/>
          </a:p>
        </p:txBody>
      </p:sp>
      <p:sp>
        <p:nvSpPr>
          <p:cNvPr id="4" name="Foliennummernplatzhalter 3"/>
          <p:cNvSpPr>
            <a:spLocks noGrp="1"/>
          </p:cNvSpPr>
          <p:nvPr>
            <p:ph type="sldNum" sz="quarter" idx="10"/>
          </p:nvPr>
        </p:nvSpPr>
        <p:spPr/>
        <p:txBody>
          <a:bodyPr/>
          <a:lstStyle/>
          <a:p>
            <a:fld id="{0315E5E4-4FB5-44B4-BDFC-9A66F17BDB8D}" type="slidenum">
              <a:rPr lang="de-DE" smtClean="0"/>
              <a:pPr/>
              <a:t>30</a:t>
            </a:fld>
            <a:endParaRPr lang="de-DE"/>
          </a:p>
        </p:txBody>
      </p:sp>
    </p:spTree>
    <p:extLst>
      <p:ext uri="{BB962C8B-B14F-4D97-AF65-F5344CB8AC3E}">
        <p14:creationId xmlns:p14="http://schemas.microsoft.com/office/powerpoint/2010/main" val="21236646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28600" indent="-228600">
              <a:buAutoNum type="arabicParenR"/>
            </a:pPr>
            <a:r>
              <a:rPr lang="de-DE" dirty="0"/>
              <a:t>Wir traversieren den Baum und landen in 8,10. Die Distanz zu diesem Punkt ist Wurzel 2.</a:t>
            </a:r>
          </a:p>
          <a:p>
            <a:pPr marL="228600" indent="-228600">
              <a:buAutoNum type="arabicParenR"/>
            </a:pPr>
            <a:r>
              <a:rPr lang="de-DE" dirty="0"/>
              <a:t>Dann gehen wir eine Ebene nach oben zu 10,7. Die Distanz zu dieser Trennebene ist = 2 und somit &gt; Wurzel 2. Das bedeutet, wir müssen das andere Kind [6,6] nicht betrachten.</a:t>
            </a:r>
          </a:p>
          <a:p>
            <a:pPr marL="228600" indent="-228600">
              <a:buAutoNum type="arabicParenR"/>
            </a:pPr>
            <a:r>
              <a:rPr lang="de-DE" dirty="0"/>
              <a:t>Wir steigen wieder eine Ebene auf zu [5,10]. Auch hier ist die Distanz zur Trennebene = 2 und somit größer Wurzel 2. </a:t>
            </a:r>
          </a:p>
          <a:p>
            <a:pPr marL="228600" indent="-228600">
              <a:buAutoNum type="arabicParenR"/>
            </a:pPr>
            <a:r>
              <a:rPr lang="de-DE" dirty="0"/>
              <a:t>Wir steigen weiter auf zu [7,4]. </a:t>
            </a:r>
          </a:p>
          <a:p>
            <a:pPr marL="228600" indent="-228600">
              <a:buAutoNum type="arabicParenR"/>
            </a:pPr>
            <a:endParaRPr lang="de-DE" dirty="0"/>
          </a:p>
        </p:txBody>
      </p:sp>
      <p:sp>
        <p:nvSpPr>
          <p:cNvPr id="4" name="Foliennummernplatzhalter 3"/>
          <p:cNvSpPr>
            <a:spLocks noGrp="1"/>
          </p:cNvSpPr>
          <p:nvPr>
            <p:ph type="sldNum" sz="quarter" idx="10"/>
          </p:nvPr>
        </p:nvSpPr>
        <p:spPr/>
        <p:txBody>
          <a:bodyPr/>
          <a:lstStyle/>
          <a:p>
            <a:fld id="{0315E5E4-4FB5-44B4-BDFC-9A66F17BDB8D}" type="slidenum">
              <a:rPr lang="de-DE" smtClean="0"/>
              <a:pPr/>
              <a:t>31</a:t>
            </a:fld>
            <a:endParaRPr lang="de-DE"/>
          </a:p>
        </p:txBody>
      </p:sp>
    </p:spTree>
    <p:extLst>
      <p:ext uri="{BB962C8B-B14F-4D97-AF65-F5344CB8AC3E}">
        <p14:creationId xmlns:p14="http://schemas.microsoft.com/office/powerpoint/2010/main" val="338545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28600" indent="-228600">
              <a:buAutoNum type="arabicParenR"/>
            </a:pPr>
            <a:r>
              <a:rPr lang="de-DE" dirty="0"/>
              <a:t>Wir traversieren den Baum und landen in 8,10. Die Distanz zu diesem Punkt ist Wurzel 2.</a:t>
            </a:r>
          </a:p>
          <a:p>
            <a:pPr marL="228600" indent="-228600">
              <a:buAutoNum type="arabicParenR"/>
            </a:pPr>
            <a:r>
              <a:rPr lang="de-DE" dirty="0"/>
              <a:t>Dann gehen wir eine Ebene nach oben zu 10,7. Die Distanz zu dieser Trennebene ist = 2 und somit &gt; Wurzel 2. Das bedeutet, wir müssen das andere Kind [6,6] nicht betrachten.</a:t>
            </a:r>
          </a:p>
          <a:p>
            <a:pPr marL="228600" indent="-228600">
              <a:buAutoNum type="arabicParenR"/>
            </a:pPr>
            <a:r>
              <a:rPr lang="de-DE" dirty="0"/>
              <a:t>Wir steigen wieder eine Ebene auf zu [5,10]. Auch hier ist die Distanz zur Trennebene = 2 und somit größer Wurzel 2. </a:t>
            </a:r>
          </a:p>
          <a:p>
            <a:pPr marL="228600" indent="-228600">
              <a:buAutoNum type="arabicParenR"/>
            </a:pPr>
            <a:r>
              <a:rPr lang="de-DE" dirty="0"/>
              <a:t>Wir steigen weiter auf zu [7,4]. </a:t>
            </a:r>
          </a:p>
          <a:p>
            <a:pPr marL="228600" indent="-228600">
              <a:buAutoNum type="arabicParenR"/>
            </a:pPr>
            <a:endParaRPr lang="de-DE" dirty="0"/>
          </a:p>
        </p:txBody>
      </p:sp>
      <p:sp>
        <p:nvSpPr>
          <p:cNvPr id="4" name="Foliennummernplatzhalter 3"/>
          <p:cNvSpPr>
            <a:spLocks noGrp="1"/>
          </p:cNvSpPr>
          <p:nvPr>
            <p:ph type="sldNum" sz="quarter" idx="10"/>
          </p:nvPr>
        </p:nvSpPr>
        <p:spPr/>
        <p:txBody>
          <a:bodyPr/>
          <a:lstStyle/>
          <a:p>
            <a:fld id="{0315E5E4-4FB5-44B4-BDFC-9A66F17BDB8D}" type="slidenum">
              <a:rPr lang="de-DE" smtClean="0"/>
              <a:pPr/>
              <a:t>32</a:t>
            </a:fld>
            <a:endParaRPr lang="de-DE"/>
          </a:p>
        </p:txBody>
      </p:sp>
    </p:spTree>
    <p:extLst>
      <p:ext uri="{BB962C8B-B14F-4D97-AF65-F5344CB8AC3E}">
        <p14:creationId xmlns:p14="http://schemas.microsoft.com/office/powerpoint/2010/main" val="41558280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28600" indent="-228600">
              <a:buAutoNum type="arabicParenR"/>
            </a:pPr>
            <a:r>
              <a:rPr lang="de-DE" dirty="0"/>
              <a:t>Wir traversieren den Baum und landen in 8,10. Die Distanz zu diesem Punkt ist Wurzel 2.</a:t>
            </a:r>
          </a:p>
          <a:p>
            <a:pPr marL="228600" indent="-228600">
              <a:buAutoNum type="arabicParenR"/>
            </a:pPr>
            <a:r>
              <a:rPr lang="de-DE" dirty="0"/>
              <a:t>Dann gehen wir eine Ebene nach oben zu 10,7. Die Distanz zu dieser Trennebene ist = 2 und somit &gt; Wurzel 2. Das bedeutet, wir müssen das andere Kind [6,6] nicht betrachten.</a:t>
            </a:r>
          </a:p>
          <a:p>
            <a:pPr marL="228600" indent="-228600">
              <a:buAutoNum type="arabicParenR"/>
            </a:pPr>
            <a:r>
              <a:rPr lang="de-DE" dirty="0"/>
              <a:t>Wir steigen wieder eine Ebene auf zu [5,10]. Auch hier ist die Distanz zur Trennebene = 2 und somit größer Wurzel 2. </a:t>
            </a:r>
          </a:p>
          <a:p>
            <a:pPr marL="228600" indent="-228600">
              <a:buAutoNum type="arabicParenR"/>
            </a:pPr>
            <a:r>
              <a:rPr lang="de-DE" dirty="0"/>
              <a:t>Wir steigen weiter auf zu [7,4]. </a:t>
            </a:r>
          </a:p>
          <a:p>
            <a:pPr marL="228600" indent="-228600">
              <a:buAutoNum type="arabicParenR"/>
            </a:pPr>
            <a:endParaRPr lang="de-DE" dirty="0"/>
          </a:p>
        </p:txBody>
      </p:sp>
      <p:sp>
        <p:nvSpPr>
          <p:cNvPr id="4" name="Foliennummernplatzhalter 3"/>
          <p:cNvSpPr>
            <a:spLocks noGrp="1"/>
          </p:cNvSpPr>
          <p:nvPr>
            <p:ph type="sldNum" sz="quarter" idx="10"/>
          </p:nvPr>
        </p:nvSpPr>
        <p:spPr/>
        <p:txBody>
          <a:bodyPr/>
          <a:lstStyle/>
          <a:p>
            <a:fld id="{0315E5E4-4FB5-44B4-BDFC-9A66F17BDB8D}" type="slidenum">
              <a:rPr lang="de-DE" smtClean="0"/>
              <a:pPr/>
              <a:t>33</a:t>
            </a:fld>
            <a:endParaRPr lang="de-DE"/>
          </a:p>
        </p:txBody>
      </p:sp>
    </p:spTree>
    <p:extLst>
      <p:ext uri="{BB962C8B-B14F-4D97-AF65-F5344CB8AC3E}">
        <p14:creationId xmlns:p14="http://schemas.microsoft.com/office/powerpoint/2010/main" val="23922157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p:spTree>
      <p:nvGrpSpPr>
        <p:cNvPr id="1" name=""/>
        <p:cNvGrpSpPr/>
        <p:nvPr/>
      </p:nvGrpSpPr>
      <p:grpSpPr>
        <a:xfrm>
          <a:off x="0" y="0"/>
          <a:ext cx="0" cy="0"/>
          <a:chOff x="0" y="0"/>
          <a:chExt cx="0" cy="0"/>
        </a:xfrm>
      </p:grpSpPr>
      <p:pic>
        <p:nvPicPr>
          <p:cNvPr id="9" name="Grafik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3699" y="427038"/>
            <a:ext cx="8628518" cy="1382268"/>
          </a:xfrm>
          <a:prstGeom prst="rect">
            <a:avLst/>
          </a:prstGeom>
        </p:spPr>
      </p:pic>
      <p:sp>
        <p:nvSpPr>
          <p:cNvPr id="3" name="Untertitel 2"/>
          <p:cNvSpPr>
            <a:spLocks noGrp="1"/>
          </p:cNvSpPr>
          <p:nvPr>
            <p:ph type="subTitle" idx="1"/>
          </p:nvPr>
        </p:nvSpPr>
        <p:spPr>
          <a:xfrm>
            <a:off x="984470" y="3748846"/>
            <a:ext cx="7175060" cy="1143008"/>
          </a:xfrm>
        </p:spPr>
        <p:txBody>
          <a:bodyPr>
            <a:normAutofit/>
          </a:bodyPr>
          <a:lstStyle>
            <a:lvl1pPr marL="0" indent="0" algn="ctr">
              <a:buNone/>
              <a:defRPr sz="2000">
                <a:solidFill>
                  <a:schemeClr val="tx1">
                    <a:lumMod val="95000"/>
                    <a:lumOff val="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dirty="0"/>
              <a:t>Formatvorlage des Untertitelmasters durch Klicken bearbeiten</a:t>
            </a:r>
          </a:p>
        </p:txBody>
      </p:sp>
      <p:sp>
        <p:nvSpPr>
          <p:cNvPr id="7" name="Titel 6"/>
          <p:cNvSpPr>
            <a:spLocks noGrp="1"/>
          </p:cNvSpPr>
          <p:nvPr>
            <p:ph type="title"/>
          </p:nvPr>
        </p:nvSpPr>
        <p:spPr>
          <a:xfrm>
            <a:off x="988377" y="2541669"/>
            <a:ext cx="7167245" cy="1071570"/>
          </a:xfrm>
          <a:prstGeom prst="rect">
            <a:avLst/>
          </a:prstGeom>
        </p:spPr>
        <p:txBody>
          <a:bodyPr/>
          <a:lstStyle>
            <a:lvl1pPr algn="ctr">
              <a:defRPr sz="3600">
                <a:solidFill>
                  <a:schemeClr val="accent1">
                    <a:lumMod val="25000"/>
                  </a:schemeClr>
                </a:solidFill>
              </a:defRPr>
            </a:lvl1pPr>
          </a:lstStyle>
          <a:p>
            <a:r>
              <a:rPr lang="de-DE" dirty="0"/>
              <a:t>Titelmasterformat durch Klicken bearbeiten</a:t>
            </a:r>
          </a:p>
        </p:txBody>
      </p:sp>
      <p:sp>
        <p:nvSpPr>
          <p:cNvPr id="8" name="Rectangle 7"/>
          <p:cNvSpPr>
            <a:spLocks noChangeArrowheads="1"/>
          </p:cNvSpPr>
          <p:nvPr userDrawn="1"/>
        </p:nvSpPr>
        <p:spPr bwMode="auto">
          <a:xfrm>
            <a:off x="2743200" y="1981200"/>
            <a:ext cx="5486400" cy="838200"/>
          </a:xfrm>
          <a:prstGeom prst="rect">
            <a:avLst/>
          </a:prstGeom>
          <a:noFill/>
          <a:ln w="12700">
            <a:noFill/>
            <a:miter lim="800000"/>
            <a:headEnd/>
            <a:tailEnd/>
          </a:ln>
          <a:effectLst/>
        </p:spPr>
        <p:txBody>
          <a:bodyPr lIns="79375" tIns="39688" rIns="79375" bIns="39688" anchor="ctr"/>
          <a:lstStyle/>
          <a:p>
            <a:pPr defTabSz="663575" eaLnBrk="0" hangingPunct="0">
              <a:defRPr/>
            </a:pPr>
            <a:endParaRPr lang="en-US" sz="4800" b="1" i="1" dirty="0">
              <a:solidFill>
                <a:srgbClr val="CCCCFF"/>
              </a:solidFill>
            </a:endParaRPr>
          </a:p>
        </p:txBody>
      </p:sp>
      <p:sp>
        <p:nvSpPr>
          <p:cNvPr id="12" name="Rectangle 8"/>
          <p:cNvSpPr>
            <a:spLocks noChangeArrowheads="1"/>
          </p:cNvSpPr>
          <p:nvPr userDrawn="1"/>
        </p:nvSpPr>
        <p:spPr bwMode="auto">
          <a:xfrm>
            <a:off x="250825" y="196850"/>
            <a:ext cx="8642350" cy="144463"/>
          </a:xfrm>
          <a:prstGeom prst="rect">
            <a:avLst/>
          </a:prstGeom>
          <a:solidFill>
            <a:srgbClr val="FFC000"/>
          </a:solidFill>
          <a:ln w="3175">
            <a:noFill/>
            <a:miter lim="800000"/>
            <a:headEnd/>
            <a:tailEnd/>
          </a:ln>
        </p:spPr>
        <p:txBody>
          <a:bodyPr/>
          <a:lstStyle/>
          <a:p>
            <a:endParaRPr lang="de-DE"/>
          </a:p>
        </p:txBody>
      </p:sp>
      <p:pic>
        <p:nvPicPr>
          <p:cNvPr id="14" name="Picture 9" descr="tud_logo"/>
          <p:cNvPicPr>
            <a:picLocks noChangeAspect="1" noChangeArrowheads="1"/>
          </p:cNvPicPr>
          <p:nvPr userDrawn="1"/>
        </p:nvPicPr>
        <p:blipFill>
          <a:blip r:embed="rId3" cstate="print"/>
          <a:srcRect r="5453"/>
          <a:stretch>
            <a:fillRect/>
          </a:stretch>
        </p:blipFill>
        <p:spPr bwMode="auto">
          <a:xfrm>
            <a:off x="7172325" y="657225"/>
            <a:ext cx="1873250" cy="792163"/>
          </a:xfrm>
          <a:prstGeom prst="rect">
            <a:avLst/>
          </a:prstGeom>
          <a:noFill/>
          <a:ln w="9525">
            <a:noFill/>
            <a:miter lim="800000"/>
            <a:headEnd/>
            <a:tailEnd/>
          </a:ln>
        </p:spPr>
      </p:pic>
      <p:sp>
        <p:nvSpPr>
          <p:cNvPr id="15" name="Rectangle 18"/>
          <p:cNvSpPr>
            <a:spLocks noChangeArrowheads="1"/>
          </p:cNvSpPr>
          <p:nvPr userDrawn="1"/>
        </p:nvSpPr>
        <p:spPr bwMode="auto">
          <a:xfrm>
            <a:off x="250825" y="360363"/>
            <a:ext cx="8640763" cy="14287"/>
          </a:xfrm>
          <a:prstGeom prst="rect">
            <a:avLst/>
          </a:prstGeom>
          <a:solidFill>
            <a:srgbClr val="000000"/>
          </a:solidFill>
          <a:ln w="9525">
            <a:noFill/>
            <a:miter lim="800000"/>
            <a:headEnd/>
            <a:tailEnd/>
          </a:ln>
          <a:effectLst/>
        </p:spPr>
        <p:txBody>
          <a:bodyPr wrap="none" anchor="ctr"/>
          <a:lstStyle/>
          <a:p>
            <a:endParaRPr lang="de-D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lvl1pPr>
              <a:defRPr sz="2400">
                <a:solidFill>
                  <a:schemeClr val="tx1">
                    <a:lumMod val="95000"/>
                    <a:lumOff val="5000"/>
                  </a:schemeClr>
                </a:solidFill>
              </a:defRPr>
            </a:lvl1pPr>
            <a:lvl2pPr>
              <a:defRPr sz="2000">
                <a:solidFill>
                  <a:schemeClr val="tx1">
                    <a:lumMod val="95000"/>
                    <a:lumOff val="5000"/>
                  </a:schemeClr>
                </a:solidFill>
              </a:defRPr>
            </a:lvl2pPr>
            <a:lvl3pPr>
              <a:defRPr sz="1800">
                <a:solidFill>
                  <a:schemeClr val="tx1">
                    <a:lumMod val="95000"/>
                    <a:lumOff val="5000"/>
                  </a:schemeClr>
                </a:solidFill>
              </a:defRPr>
            </a:lvl3pPr>
            <a:lvl4pPr>
              <a:defRPr>
                <a:solidFill>
                  <a:schemeClr val="tx1">
                    <a:lumMod val="95000"/>
                    <a:lumOff val="5000"/>
                  </a:schemeClr>
                </a:solidFill>
              </a:defRPr>
            </a:lvl4pPr>
            <a:lvl5pPr>
              <a:defRPr>
                <a:solidFill>
                  <a:schemeClr val="tx1">
                    <a:lumMod val="95000"/>
                    <a:lumOff val="5000"/>
                  </a:schemeClr>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Datumsplatzhalter 3"/>
          <p:cNvSpPr>
            <a:spLocks noGrp="1"/>
          </p:cNvSpPr>
          <p:nvPr>
            <p:ph type="dt" sz="half" idx="10"/>
          </p:nvPr>
        </p:nvSpPr>
        <p:spPr/>
        <p:txBody>
          <a:bodyPr/>
          <a:lstStyle/>
          <a:p>
            <a:fld id="{9808EDF9-8630-43AD-AE45-36C452ABAAA6}" type="datetime1">
              <a:rPr lang="de-DE" smtClean="0"/>
              <a:pPr/>
              <a:t>16.01.2018</a:t>
            </a:fld>
            <a:endParaRPr lang="de-DE" dirty="0"/>
          </a:p>
        </p:txBody>
      </p:sp>
      <p:sp>
        <p:nvSpPr>
          <p:cNvPr id="5" name="Fußzeilenplatzhalter 4"/>
          <p:cNvSpPr>
            <a:spLocks noGrp="1"/>
          </p:cNvSpPr>
          <p:nvPr>
            <p:ph type="ftr" sz="quarter" idx="11"/>
          </p:nvPr>
        </p:nvSpPr>
        <p:spPr/>
        <p:txBody>
          <a:bodyPr/>
          <a:lstStyle>
            <a:lvl1pPr>
              <a:defRPr/>
            </a:lvl1pPr>
          </a:lstStyle>
          <a:p>
            <a:r>
              <a:rPr lang="de-DE" dirty="0"/>
              <a:t>Knowledge Engineering</a:t>
            </a:r>
          </a:p>
        </p:txBody>
      </p:sp>
      <p:sp>
        <p:nvSpPr>
          <p:cNvPr id="6" name="Foliennummernplatzhalter 5"/>
          <p:cNvSpPr>
            <a:spLocks noGrp="1"/>
          </p:cNvSpPr>
          <p:nvPr>
            <p:ph type="sldNum" sz="quarter" idx="12"/>
          </p:nvPr>
        </p:nvSpPr>
        <p:spPr/>
        <p:txBody>
          <a:bodyPr/>
          <a:lstStyle/>
          <a:p>
            <a:fld id="{278FC630-8B52-4471-BE50-C89DF496A19B}" type="slidenum">
              <a:rPr lang="de-DE" smtClean="0"/>
              <a:pPr/>
              <a:t>‹Nr.›</a:t>
            </a:fld>
            <a:endParaRPr lang="de-DE" dirty="0"/>
          </a:p>
        </p:txBody>
      </p:sp>
      <p:sp>
        <p:nvSpPr>
          <p:cNvPr id="8" name="Titelplatzhalter 1"/>
          <p:cNvSpPr>
            <a:spLocks noGrp="1"/>
          </p:cNvSpPr>
          <p:nvPr>
            <p:ph type="title"/>
          </p:nvPr>
        </p:nvSpPr>
        <p:spPr>
          <a:xfrm>
            <a:off x="1368056" y="428604"/>
            <a:ext cx="5937954" cy="800756"/>
          </a:xfrm>
          <a:prstGeom prst="rect">
            <a:avLst/>
          </a:prstGeom>
        </p:spPr>
        <p:txBody>
          <a:bodyPr vert="horz" lIns="91440" tIns="45720" rIns="91440" bIns="45720" rtlCol="0" anchor="ctr">
            <a:noAutofit/>
          </a:bodyPr>
          <a:lstStyle>
            <a:lvl1pPr>
              <a:defRPr>
                <a:solidFill>
                  <a:schemeClr val="bg2">
                    <a:lumMod val="25000"/>
                  </a:schemeClr>
                </a:solidFill>
              </a:defRPr>
            </a:lvl1pPr>
          </a:lstStyle>
          <a:p>
            <a:r>
              <a:rPr lang="de-DE" dirty="0"/>
              <a:t>Titelmasterformat durch Klicken bearbeiten</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spTree>
      <p:nvGrpSpPr>
        <p:cNvPr id="1" name=""/>
        <p:cNvGrpSpPr/>
        <p:nvPr/>
      </p:nvGrpSpPr>
      <p:grpSpPr>
        <a:xfrm>
          <a:off x="0" y="0"/>
          <a:ext cx="0" cy="0"/>
          <a:chOff x="0" y="0"/>
          <a:chExt cx="0" cy="0"/>
        </a:xfrm>
      </p:grpSpPr>
      <p:pic>
        <p:nvPicPr>
          <p:cNvPr id="12" name="Grafik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1848" y="935896"/>
            <a:ext cx="7192030" cy="1152146"/>
          </a:xfrm>
          <a:prstGeom prst="rect">
            <a:avLst/>
          </a:prstGeom>
        </p:spPr>
      </p:pic>
      <p:sp>
        <p:nvSpPr>
          <p:cNvPr id="2" name="Titel 1"/>
          <p:cNvSpPr>
            <a:spLocks noGrp="1"/>
          </p:cNvSpPr>
          <p:nvPr>
            <p:ph type="title" hasCustomPrompt="1"/>
          </p:nvPr>
        </p:nvSpPr>
        <p:spPr>
          <a:xfrm>
            <a:off x="969619" y="2406650"/>
            <a:ext cx="7200000" cy="1045387"/>
          </a:xfrm>
          <a:prstGeom prst="rect">
            <a:avLst/>
          </a:prstGeom>
        </p:spPr>
        <p:txBody>
          <a:bodyPr anchor="ctr"/>
          <a:lstStyle>
            <a:lvl1pPr algn="ctr">
              <a:defRPr sz="4000" b="1" cap="all">
                <a:solidFill>
                  <a:schemeClr val="bg2">
                    <a:lumMod val="25000"/>
                  </a:schemeClr>
                </a:solidFill>
              </a:defRPr>
            </a:lvl1pPr>
          </a:lstStyle>
          <a:p>
            <a:r>
              <a:rPr lang="de-DE" dirty="0"/>
              <a:t>ABSCHNITTSÜBERSCHRIFT</a:t>
            </a:r>
          </a:p>
        </p:txBody>
      </p:sp>
      <p:sp>
        <p:nvSpPr>
          <p:cNvPr id="3" name="Textplatzhalter 2"/>
          <p:cNvSpPr>
            <a:spLocks noGrp="1"/>
          </p:cNvSpPr>
          <p:nvPr>
            <p:ph type="body" idx="1" hasCustomPrompt="1"/>
          </p:nvPr>
        </p:nvSpPr>
        <p:spPr>
          <a:xfrm>
            <a:off x="969619" y="3586716"/>
            <a:ext cx="7200000" cy="2339163"/>
          </a:xfrm>
        </p:spPr>
        <p:txBody>
          <a:bodyPr anchor="t"/>
          <a:lstStyle>
            <a:lvl1pPr marL="358775" indent="-358775" algn="l">
              <a:buFont typeface="Wingdings" pitchFamily="2" charset="2"/>
              <a:buChar char="§"/>
              <a:tabLst>
                <a:tab pos="358775" algn="l"/>
              </a:tabLst>
              <a:defRPr sz="2000" baseline="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dirty="0"/>
              <a:t>Ggf. Details / Inhaltsverzeichnis durch Klicken bearbeiten</a:t>
            </a:r>
          </a:p>
        </p:txBody>
      </p:sp>
      <p:sp>
        <p:nvSpPr>
          <p:cNvPr id="4" name="Datumsplatzhalter 3"/>
          <p:cNvSpPr>
            <a:spLocks noGrp="1"/>
          </p:cNvSpPr>
          <p:nvPr>
            <p:ph type="dt" sz="half" idx="10"/>
          </p:nvPr>
        </p:nvSpPr>
        <p:spPr/>
        <p:txBody>
          <a:bodyPr/>
          <a:lstStyle/>
          <a:p>
            <a:fld id="{B64A3D92-9E6A-4033-A24E-DD75C8E89374}" type="datetime1">
              <a:rPr lang="de-DE" smtClean="0"/>
              <a:pPr/>
              <a:t>16.01.2018</a:t>
            </a:fld>
            <a:endParaRPr lang="de-DE"/>
          </a:p>
        </p:txBody>
      </p:sp>
      <p:sp>
        <p:nvSpPr>
          <p:cNvPr id="5" name="Fußzeilenplatzhalter 4"/>
          <p:cNvSpPr>
            <a:spLocks noGrp="1"/>
          </p:cNvSpPr>
          <p:nvPr>
            <p:ph type="ftr" sz="quarter" idx="11"/>
          </p:nvPr>
        </p:nvSpPr>
        <p:spPr/>
        <p:txBody>
          <a:bodyPr/>
          <a:lstStyle>
            <a:lvl1pPr>
              <a:defRPr/>
            </a:lvl1pPr>
          </a:lstStyle>
          <a:p>
            <a:r>
              <a:rPr lang="de-DE" dirty="0"/>
              <a:t>Knowledge Engineering</a:t>
            </a:r>
          </a:p>
        </p:txBody>
      </p:sp>
      <p:sp>
        <p:nvSpPr>
          <p:cNvPr id="6" name="Foliennummernplatzhalter 5"/>
          <p:cNvSpPr>
            <a:spLocks noGrp="1"/>
          </p:cNvSpPr>
          <p:nvPr>
            <p:ph type="sldNum" sz="quarter" idx="12"/>
          </p:nvPr>
        </p:nvSpPr>
        <p:spPr/>
        <p:txBody>
          <a:bodyPr/>
          <a:lstStyle/>
          <a:p>
            <a:fld id="{278FC630-8B52-4471-BE50-C89DF496A19B}" type="slidenum">
              <a:rPr lang="de-DE" smtClean="0"/>
              <a:pPr/>
              <a:t>‹Nr.›</a:t>
            </a:fld>
            <a:endParaRPr lang="de-DE"/>
          </a:p>
        </p:txBody>
      </p:sp>
      <p:sp>
        <p:nvSpPr>
          <p:cNvPr id="9" name="Rectangle 6"/>
          <p:cNvSpPr>
            <a:spLocks noChangeArrowheads="1"/>
          </p:cNvSpPr>
          <p:nvPr userDrawn="1"/>
        </p:nvSpPr>
        <p:spPr bwMode="auto">
          <a:xfrm>
            <a:off x="968168" y="712768"/>
            <a:ext cx="7200000" cy="126000"/>
          </a:xfrm>
          <a:prstGeom prst="rect">
            <a:avLst/>
          </a:prstGeom>
          <a:solidFill>
            <a:srgbClr val="FFC000"/>
          </a:solidFill>
          <a:ln w="3175">
            <a:noFill/>
            <a:miter lim="800000"/>
            <a:headEnd/>
            <a:tailEnd/>
          </a:ln>
        </p:spPr>
        <p:txBody>
          <a:bodyPr/>
          <a:lstStyle/>
          <a:p>
            <a:pPr>
              <a:defRPr/>
            </a:pPr>
            <a:endParaRPr lang="de-DE" b="1" dirty="0">
              <a:latin typeface="+mn-lt"/>
            </a:endParaRPr>
          </a:p>
        </p:txBody>
      </p:sp>
      <p:sp>
        <p:nvSpPr>
          <p:cNvPr id="11" name="Line 8"/>
          <p:cNvSpPr>
            <a:spLocks noChangeShapeType="1"/>
          </p:cNvSpPr>
          <p:nvPr userDrawn="1"/>
        </p:nvSpPr>
        <p:spPr bwMode="auto">
          <a:xfrm>
            <a:off x="969619" y="2181217"/>
            <a:ext cx="7200000" cy="0"/>
          </a:xfrm>
          <a:prstGeom prst="line">
            <a:avLst/>
          </a:prstGeom>
          <a:noFill/>
          <a:ln w="19050">
            <a:solidFill>
              <a:srgbClr val="243572"/>
            </a:solidFill>
            <a:round/>
            <a:headEnd/>
            <a:tailEnd/>
          </a:ln>
        </p:spPr>
        <p:txBody>
          <a:bodyPr/>
          <a:lstStyle/>
          <a:p>
            <a:pPr>
              <a:defRPr/>
            </a:pPr>
            <a:endParaRPr lang="de-DE">
              <a:latin typeface="+mn-lt"/>
            </a:endParaRPr>
          </a:p>
        </p:txBody>
      </p:sp>
      <p:sp>
        <p:nvSpPr>
          <p:cNvPr id="13" name="Line 8"/>
          <p:cNvSpPr>
            <a:spLocks noChangeShapeType="1"/>
          </p:cNvSpPr>
          <p:nvPr userDrawn="1"/>
        </p:nvSpPr>
        <p:spPr bwMode="auto">
          <a:xfrm>
            <a:off x="973055" y="873412"/>
            <a:ext cx="7200000" cy="0"/>
          </a:xfrm>
          <a:prstGeom prst="line">
            <a:avLst/>
          </a:prstGeom>
          <a:noFill/>
          <a:ln w="19050">
            <a:solidFill>
              <a:srgbClr val="243572"/>
            </a:solidFill>
            <a:round/>
            <a:headEnd/>
            <a:tailEnd/>
          </a:ln>
        </p:spPr>
        <p:txBody>
          <a:bodyPr/>
          <a:lstStyle/>
          <a:p>
            <a:pPr>
              <a:defRPr/>
            </a:pPr>
            <a:endParaRPr lang="de-DE">
              <a:latin typeface="+mn-lt"/>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1368056" y="428604"/>
            <a:ext cx="5937954" cy="800756"/>
          </a:xfrm>
          <a:prstGeom prst="rect">
            <a:avLst/>
          </a:prstGeom>
        </p:spPr>
        <p:txBody>
          <a:bodyPr/>
          <a:lstStyle>
            <a:lvl1pPr>
              <a:defRPr>
                <a:solidFill>
                  <a:schemeClr val="bg2">
                    <a:lumMod val="25000"/>
                  </a:schemeClr>
                </a:solidFill>
              </a:defRPr>
            </a:lvl1pPr>
          </a:lstStyle>
          <a:p>
            <a:r>
              <a:rPr lang="de-DE" dirty="0"/>
              <a:t>Titelmasterformat durch Klicken bearbeiten</a:t>
            </a:r>
          </a:p>
        </p:txBody>
      </p:sp>
      <p:sp>
        <p:nvSpPr>
          <p:cNvPr id="3" name="Inhaltsplatzhalter 2"/>
          <p:cNvSpPr>
            <a:spLocks noGrp="1"/>
          </p:cNvSpPr>
          <p:nvPr>
            <p:ph sz="half" idx="1"/>
          </p:nvPr>
        </p:nvSpPr>
        <p:spPr>
          <a:xfrm>
            <a:off x="457200" y="1600200"/>
            <a:ext cx="4038600" cy="4525963"/>
          </a:xfrm>
        </p:spPr>
        <p:txBody>
          <a:bodyPr/>
          <a:lstStyle>
            <a:lvl1pPr>
              <a:defRPr sz="2800">
                <a:solidFill>
                  <a:schemeClr val="tx1">
                    <a:lumMod val="95000"/>
                    <a:lumOff val="5000"/>
                  </a:schemeClr>
                </a:solidFill>
              </a:defRPr>
            </a:lvl1pPr>
            <a:lvl2pPr>
              <a:defRPr sz="2400">
                <a:solidFill>
                  <a:schemeClr val="tx1">
                    <a:lumMod val="95000"/>
                    <a:lumOff val="5000"/>
                  </a:schemeClr>
                </a:solidFill>
              </a:defRPr>
            </a:lvl2pPr>
            <a:lvl3pPr>
              <a:defRPr sz="2000">
                <a:solidFill>
                  <a:schemeClr val="tx1">
                    <a:lumMod val="95000"/>
                    <a:lumOff val="5000"/>
                  </a:schemeClr>
                </a:solidFill>
              </a:defRPr>
            </a:lvl3pPr>
            <a:lvl4pPr>
              <a:defRPr sz="1800">
                <a:solidFill>
                  <a:schemeClr val="tx1">
                    <a:lumMod val="95000"/>
                    <a:lumOff val="5000"/>
                  </a:schemeClr>
                </a:solidFill>
              </a:defRPr>
            </a:lvl4pPr>
            <a:lvl5pPr>
              <a:defRPr sz="1800">
                <a:solidFill>
                  <a:schemeClr val="tx1">
                    <a:lumMod val="95000"/>
                    <a:lumOff val="5000"/>
                  </a:schemeClr>
                </a:solidFill>
              </a:defRPr>
            </a:lvl5pPr>
            <a:lvl6pPr>
              <a:defRPr sz="1800"/>
            </a:lvl6pPr>
            <a:lvl7pPr>
              <a:defRPr sz="1800"/>
            </a:lvl7pPr>
            <a:lvl8pPr>
              <a:defRPr sz="1800"/>
            </a:lvl8pPr>
            <a:lvl9pPr>
              <a:defRPr sz="1800"/>
            </a:lvl9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Inhaltsplatzhalter 3"/>
          <p:cNvSpPr>
            <a:spLocks noGrp="1"/>
          </p:cNvSpPr>
          <p:nvPr>
            <p:ph sz="half" idx="2"/>
          </p:nvPr>
        </p:nvSpPr>
        <p:spPr>
          <a:xfrm>
            <a:off x="4648200" y="1600200"/>
            <a:ext cx="4038600" cy="4525963"/>
          </a:xfrm>
        </p:spPr>
        <p:txBody>
          <a:bodyPr/>
          <a:lstStyle>
            <a:lvl1pPr>
              <a:defRPr sz="2800">
                <a:solidFill>
                  <a:schemeClr val="tx1">
                    <a:lumMod val="95000"/>
                    <a:lumOff val="5000"/>
                  </a:schemeClr>
                </a:solidFill>
              </a:defRPr>
            </a:lvl1pPr>
            <a:lvl2pPr>
              <a:defRPr sz="2400">
                <a:solidFill>
                  <a:schemeClr val="tx1">
                    <a:lumMod val="95000"/>
                    <a:lumOff val="5000"/>
                  </a:schemeClr>
                </a:solidFill>
              </a:defRPr>
            </a:lvl2pPr>
            <a:lvl3pPr>
              <a:defRPr sz="2000">
                <a:solidFill>
                  <a:schemeClr val="tx1">
                    <a:lumMod val="95000"/>
                    <a:lumOff val="5000"/>
                  </a:schemeClr>
                </a:solidFill>
              </a:defRPr>
            </a:lvl3pPr>
            <a:lvl4pPr>
              <a:defRPr sz="1800">
                <a:solidFill>
                  <a:schemeClr val="tx1">
                    <a:lumMod val="95000"/>
                    <a:lumOff val="5000"/>
                  </a:schemeClr>
                </a:solidFill>
              </a:defRPr>
            </a:lvl4pPr>
            <a:lvl5pPr>
              <a:defRPr sz="1800">
                <a:solidFill>
                  <a:schemeClr val="tx1">
                    <a:lumMod val="95000"/>
                    <a:lumOff val="5000"/>
                  </a:schemeClr>
                </a:solidFill>
              </a:defRPr>
            </a:lvl5pPr>
            <a:lvl6pPr>
              <a:defRPr sz="1800"/>
            </a:lvl6pPr>
            <a:lvl7pPr>
              <a:defRPr sz="1800"/>
            </a:lvl7pPr>
            <a:lvl8pPr>
              <a:defRPr sz="1800"/>
            </a:lvl8pPr>
            <a:lvl9pPr>
              <a:defRPr sz="1800"/>
            </a:lvl9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Datumsplatzhalter 4"/>
          <p:cNvSpPr>
            <a:spLocks noGrp="1"/>
          </p:cNvSpPr>
          <p:nvPr>
            <p:ph type="dt" sz="half" idx="10"/>
          </p:nvPr>
        </p:nvSpPr>
        <p:spPr/>
        <p:txBody>
          <a:bodyPr/>
          <a:lstStyle/>
          <a:p>
            <a:fld id="{7E03A5BB-52D9-41B5-9C21-69D9E7C5C401}" type="datetime1">
              <a:rPr lang="de-DE" smtClean="0"/>
              <a:pPr/>
              <a:t>16.01.2018</a:t>
            </a:fld>
            <a:endParaRPr lang="de-DE"/>
          </a:p>
        </p:txBody>
      </p:sp>
      <p:sp>
        <p:nvSpPr>
          <p:cNvPr id="6" name="Fußzeilenplatzhalter 5"/>
          <p:cNvSpPr>
            <a:spLocks noGrp="1"/>
          </p:cNvSpPr>
          <p:nvPr>
            <p:ph type="ftr" sz="quarter" idx="11"/>
          </p:nvPr>
        </p:nvSpPr>
        <p:spPr/>
        <p:txBody>
          <a:bodyPr/>
          <a:lstStyle>
            <a:lvl1pPr>
              <a:defRPr/>
            </a:lvl1pPr>
          </a:lstStyle>
          <a:p>
            <a:r>
              <a:rPr lang="de-DE" dirty="0"/>
              <a:t>Knowledge Engineering</a:t>
            </a:r>
          </a:p>
        </p:txBody>
      </p:sp>
      <p:sp>
        <p:nvSpPr>
          <p:cNvPr id="7" name="Foliennummernplatzhalter 6"/>
          <p:cNvSpPr>
            <a:spLocks noGrp="1"/>
          </p:cNvSpPr>
          <p:nvPr>
            <p:ph type="sldNum" sz="quarter" idx="12"/>
          </p:nvPr>
        </p:nvSpPr>
        <p:spPr/>
        <p:txBody>
          <a:bodyPr/>
          <a:lstStyle/>
          <a:p>
            <a:fld id="{278FC630-8B52-4471-BE50-C89DF496A19B}" type="slidenum">
              <a:rPr lang="de-DE" smtClean="0"/>
              <a:pPr/>
              <a:t>‹Nr.›</a:t>
            </a:fld>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368056" y="428604"/>
            <a:ext cx="5937954" cy="800756"/>
          </a:xfrm>
          <a:prstGeom prst="rect">
            <a:avLst/>
          </a:prstGeom>
        </p:spPr>
        <p:txBody>
          <a:bodyPr/>
          <a:lstStyle>
            <a:lvl1pPr>
              <a:defRPr>
                <a:solidFill>
                  <a:schemeClr val="bg2">
                    <a:lumMod val="25000"/>
                  </a:schemeClr>
                </a:solidFill>
              </a:defRPr>
            </a:lvl1pPr>
          </a:lstStyle>
          <a:p>
            <a:r>
              <a:rPr lang="de-DE" dirty="0"/>
              <a:t>Titelmasterformat durch Klicken bearbeiten</a:t>
            </a:r>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solidFill>
                  <a:schemeClr val="bg2">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dirty="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solidFill>
                  <a:schemeClr val="tx1">
                    <a:lumMod val="95000"/>
                    <a:lumOff val="5000"/>
                  </a:schemeClr>
                </a:solidFill>
              </a:defRPr>
            </a:lvl1pPr>
            <a:lvl2pPr>
              <a:defRPr sz="2000">
                <a:solidFill>
                  <a:schemeClr val="tx1">
                    <a:lumMod val="95000"/>
                    <a:lumOff val="5000"/>
                  </a:schemeClr>
                </a:solidFill>
              </a:defRPr>
            </a:lvl2pPr>
            <a:lvl3pPr>
              <a:defRPr sz="1800">
                <a:solidFill>
                  <a:schemeClr val="tx1">
                    <a:lumMod val="95000"/>
                    <a:lumOff val="5000"/>
                  </a:schemeClr>
                </a:solidFill>
              </a:defRPr>
            </a:lvl3pPr>
            <a:lvl4pPr>
              <a:defRPr sz="1600">
                <a:solidFill>
                  <a:schemeClr val="tx1">
                    <a:lumMod val="95000"/>
                    <a:lumOff val="5000"/>
                  </a:schemeClr>
                </a:solidFill>
              </a:defRPr>
            </a:lvl4pPr>
            <a:lvl5pPr>
              <a:defRPr sz="1600">
                <a:solidFill>
                  <a:schemeClr val="tx1">
                    <a:lumMod val="95000"/>
                    <a:lumOff val="5000"/>
                  </a:schemeClr>
                </a:solidFill>
              </a:defRPr>
            </a:lvl5pPr>
            <a:lvl6pPr>
              <a:defRPr sz="1600"/>
            </a:lvl6pPr>
            <a:lvl7pPr>
              <a:defRPr sz="1600"/>
            </a:lvl7pPr>
            <a:lvl8pPr>
              <a:defRPr sz="1600"/>
            </a:lvl8pPr>
            <a:lvl9pPr>
              <a:defRPr sz="1600"/>
            </a:lvl9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solidFill>
                  <a:schemeClr val="bg2">
                    <a:lumMod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dirty="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solidFill>
                  <a:schemeClr val="tx1">
                    <a:lumMod val="95000"/>
                    <a:lumOff val="5000"/>
                  </a:schemeClr>
                </a:solidFill>
              </a:defRPr>
            </a:lvl1pPr>
            <a:lvl2pPr>
              <a:defRPr sz="2000">
                <a:solidFill>
                  <a:schemeClr val="tx1">
                    <a:lumMod val="95000"/>
                    <a:lumOff val="5000"/>
                  </a:schemeClr>
                </a:solidFill>
              </a:defRPr>
            </a:lvl2pPr>
            <a:lvl3pPr>
              <a:defRPr sz="1800">
                <a:solidFill>
                  <a:schemeClr val="tx1">
                    <a:lumMod val="95000"/>
                    <a:lumOff val="5000"/>
                  </a:schemeClr>
                </a:solidFill>
              </a:defRPr>
            </a:lvl3pPr>
            <a:lvl4pPr>
              <a:defRPr sz="1600">
                <a:solidFill>
                  <a:schemeClr val="tx1">
                    <a:lumMod val="95000"/>
                    <a:lumOff val="5000"/>
                  </a:schemeClr>
                </a:solidFill>
              </a:defRPr>
            </a:lvl4pPr>
            <a:lvl5pPr>
              <a:defRPr sz="1600">
                <a:solidFill>
                  <a:schemeClr val="tx1">
                    <a:lumMod val="95000"/>
                    <a:lumOff val="5000"/>
                  </a:schemeClr>
                </a:solidFill>
              </a:defRPr>
            </a:lvl5pPr>
            <a:lvl6pPr>
              <a:defRPr sz="1600"/>
            </a:lvl6pPr>
            <a:lvl7pPr>
              <a:defRPr sz="1600"/>
            </a:lvl7pPr>
            <a:lvl8pPr>
              <a:defRPr sz="1600"/>
            </a:lvl8pPr>
            <a:lvl9pPr>
              <a:defRPr sz="1600"/>
            </a:lvl9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7" name="Datumsplatzhalter 6"/>
          <p:cNvSpPr>
            <a:spLocks noGrp="1"/>
          </p:cNvSpPr>
          <p:nvPr>
            <p:ph type="dt" sz="half" idx="10"/>
          </p:nvPr>
        </p:nvSpPr>
        <p:spPr/>
        <p:txBody>
          <a:bodyPr/>
          <a:lstStyle/>
          <a:p>
            <a:fld id="{C81851AD-15E0-459C-BDC9-35FFB833A170}" type="datetime1">
              <a:rPr lang="de-DE" smtClean="0"/>
              <a:pPr/>
              <a:t>16.01.2018</a:t>
            </a:fld>
            <a:endParaRPr lang="de-DE"/>
          </a:p>
        </p:txBody>
      </p:sp>
      <p:sp>
        <p:nvSpPr>
          <p:cNvPr id="8" name="Fußzeilenplatzhalter 7"/>
          <p:cNvSpPr>
            <a:spLocks noGrp="1"/>
          </p:cNvSpPr>
          <p:nvPr>
            <p:ph type="ftr" sz="quarter" idx="11"/>
          </p:nvPr>
        </p:nvSpPr>
        <p:spPr/>
        <p:txBody>
          <a:bodyPr/>
          <a:lstStyle>
            <a:lvl1pPr>
              <a:defRPr/>
            </a:lvl1pPr>
          </a:lstStyle>
          <a:p>
            <a:r>
              <a:rPr lang="de-DE" dirty="0"/>
              <a:t>Knowledge Engineering</a:t>
            </a:r>
          </a:p>
        </p:txBody>
      </p:sp>
      <p:sp>
        <p:nvSpPr>
          <p:cNvPr id="9" name="Foliennummernplatzhalter 8"/>
          <p:cNvSpPr>
            <a:spLocks noGrp="1"/>
          </p:cNvSpPr>
          <p:nvPr>
            <p:ph type="sldNum" sz="quarter" idx="12"/>
          </p:nvPr>
        </p:nvSpPr>
        <p:spPr/>
        <p:txBody>
          <a:bodyPr/>
          <a:lstStyle/>
          <a:p>
            <a:fld id="{278FC630-8B52-4471-BE50-C89DF496A19B}" type="slidenum">
              <a:rPr lang="de-DE" smtClean="0"/>
              <a:pPr/>
              <a:t>‹Nr.›</a:t>
            </a:fld>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1368056" y="428604"/>
            <a:ext cx="5937954" cy="800756"/>
          </a:xfrm>
          <a:prstGeom prst="rect">
            <a:avLst/>
          </a:prstGeom>
        </p:spPr>
        <p:txBody>
          <a:bodyPr/>
          <a:lstStyle>
            <a:lvl1pPr>
              <a:defRPr>
                <a:solidFill>
                  <a:schemeClr val="bg2">
                    <a:lumMod val="25000"/>
                  </a:schemeClr>
                </a:solidFill>
              </a:defRPr>
            </a:lvl1pPr>
          </a:lstStyle>
          <a:p>
            <a:r>
              <a:rPr lang="de-DE" dirty="0"/>
              <a:t>Titelmasterformat durch Klicken bearbeiten</a:t>
            </a:r>
          </a:p>
        </p:txBody>
      </p:sp>
      <p:sp>
        <p:nvSpPr>
          <p:cNvPr id="3" name="Datumsplatzhalter 2"/>
          <p:cNvSpPr>
            <a:spLocks noGrp="1"/>
          </p:cNvSpPr>
          <p:nvPr>
            <p:ph type="dt" sz="half" idx="10"/>
          </p:nvPr>
        </p:nvSpPr>
        <p:spPr/>
        <p:txBody>
          <a:bodyPr/>
          <a:lstStyle/>
          <a:p>
            <a:fld id="{79E5D4CB-690F-40AE-A273-FCD0B7138318}" type="datetime1">
              <a:rPr lang="de-DE" smtClean="0"/>
              <a:pPr/>
              <a:t>16.01.2018</a:t>
            </a:fld>
            <a:endParaRPr lang="de-DE"/>
          </a:p>
        </p:txBody>
      </p:sp>
      <p:sp>
        <p:nvSpPr>
          <p:cNvPr id="4" name="Fußzeilenplatzhalter 3"/>
          <p:cNvSpPr>
            <a:spLocks noGrp="1"/>
          </p:cNvSpPr>
          <p:nvPr>
            <p:ph type="ftr" sz="quarter" idx="11"/>
          </p:nvPr>
        </p:nvSpPr>
        <p:spPr/>
        <p:txBody>
          <a:bodyPr/>
          <a:lstStyle>
            <a:lvl1pPr>
              <a:defRPr/>
            </a:lvl1pPr>
          </a:lstStyle>
          <a:p>
            <a:r>
              <a:rPr lang="de-DE" dirty="0"/>
              <a:t>Knowledge Engineering</a:t>
            </a:r>
          </a:p>
        </p:txBody>
      </p:sp>
      <p:sp>
        <p:nvSpPr>
          <p:cNvPr id="5" name="Foliennummernplatzhalter 4"/>
          <p:cNvSpPr>
            <a:spLocks noGrp="1"/>
          </p:cNvSpPr>
          <p:nvPr>
            <p:ph type="sldNum" sz="quarter" idx="12"/>
          </p:nvPr>
        </p:nvSpPr>
        <p:spPr/>
        <p:txBody>
          <a:bodyPr/>
          <a:lstStyle/>
          <a:p>
            <a:fld id="{278FC630-8B52-4471-BE50-C89DF496A19B}" type="slidenum">
              <a:rPr lang="de-DE" smtClean="0"/>
              <a:pPr/>
              <a:t>‹Nr.›</a:t>
            </a:fld>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285720" y="1391920"/>
            <a:ext cx="8572560" cy="5037476"/>
          </a:xfrm>
          <a:prstGeom prst="rect">
            <a:avLst/>
          </a:prstGeom>
        </p:spPr>
        <p:txBody>
          <a:bodyPr vert="horz" lIns="91440" tIns="45720" rIns="91440" bIns="45720" rtlCol="0">
            <a:normAutofit/>
          </a:bodyPr>
          <a:lstStyle/>
          <a:p>
            <a:pPr marL="179388" marR="0" lvl="0" indent="-179388" algn="l" defTabSz="914400" rtl="0" eaLnBrk="0" fontAlgn="base" latinLnBrk="0" hangingPunct="0">
              <a:lnSpc>
                <a:spcPct val="100000"/>
              </a:lnSpc>
              <a:spcBef>
                <a:spcPct val="20000"/>
              </a:spcBef>
              <a:spcAft>
                <a:spcPct val="0"/>
              </a:spcAft>
              <a:buClrTx/>
              <a:buSzTx/>
              <a:buFont typeface="Wingdings" pitchFamily="2" charset="2"/>
              <a:buChar char="§"/>
              <a:tabLst/>
              <a:defRPr/>
            </a:pPr>
            <a:r>
              <a:rPr lang="de-DE" dirty="0"/>
              <a:t>Textmasterformate durch Klicken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Datumsplatzhalter 3"/>
          <p:cNvSpPr>
            <a:spLocks noGrp="1"/>
          </p:cNvSpPr>
          <p:nvPr>
            <p:ph type="dt" sz="half" idx="2"/>
          </p:nvPr>
        </p:nvSpPr>
        <p:spPr>
          <a:xfrm>
            <a:off x="285720" y="6585098"/>
            <a:ext cx="2133600" cy="201488"/>
          </a:xfrm>
          <a:prstGeom prst="rect">
            <a:avLst/>
          </a:prstGeom>
        </p:spPr>
        <p:txBody>
          <a:bodyPr vert="horz" lIns="91440" tIns="45720" rIns="91440" bIns="45720" rtlCol="0" anchor="ctr"/>
          <a:lstStyle>
            <a:lvl1pPr algn="l">
              <a:defRPr sz="1000">
                <a:solidFill>
                  <a:schemeClr val="tx1">
                    <a:tint val="75000"/>
                  </a:schemeClr>
                </a:solidFill>
                <a:latin typeface="+mn-lt"/>
              </a:defRPr>
            </a:lvl1pPr>
          </a:lstStyle>
          <a:p>
            <a:fld id="{4594C2CC-AB0E-44B5-B18F-E08F59E98203}" type="datetime1">
              <a:rPr lang="de-DE" smtClean="0"/>
              <a:pPr/>
              <a:t>16.01.2018</a:t>
            </a:fld>
            <a:endParaRPr lang="de-DE"/>
          </a:p>
        </p:txBody>
      </p:sp>
      <p:sp>
        <p:nvSpPr>
          <p:cNvPr id="5" name="Fußzeilenplatzhalter 4"/>
          <p:cNvSpPr>
            <a:spLocks noGrp="1"/>
          </p:cNvSpPr>
          <p:nvPr>
            <p:ph type="ftr" sz="quarter" idx="3"/>
          </p:nvPr>
        </p:nvSpPr>
        <p:spPr>
          <a:xfrm>
            <a:off x="5534052" y="6585098"/>
            <a:ext cx="2895600" cy="201488"/>
          </a:xfrm>
          <a:prstGeom prst="rect">
            <a:avLst/>
          </a:prstGeom>
        </p:spPr>
        <p:txBody>
          <a:bodyPr vert="horz" lIns="91440" tIns="45720" rIns="91440" bIns="45720" rtlCol="0" anchor="ctr"/>
          <a:lstStyle>
            <a:lvl1pPr algn="r">
              <a:defRPr sz="1000">
                <a:solidFill>
                  <a:schemeClr val="tx1">
                    <a:tint val="75000"/>
                  </a:schemeClr>
                </a:solidFill>
                <a:latin typeface="+mn-lt"/>
              </a:defRPr>
            </a:lvl1pPr>
          </a:lstStyle>
          <a:p>
            <a:r>
              <a:rPr lang="de-DE"/>
              <a:t>Telecooperation</a:t>
            </a:r>
            <a:endParaRPr lang="de-DE" dirty="0"/>
          </a:p>
        </p:txBody>
      </p:sp>
      <p:sp>
        <p:nvSpPr>
          <p:cNvPr id="6" name="Foliennummernplatzhalter 5"/>
          <p:cNvSpPr>
            <a:spLocks noGrp="1"/>
          </p:cNvSpPr>
          <p:nvPr>
            <p:ph type="sldNum" sz="quarter" idx="4"/>
          </p:nvPr>
        </p:nvSpPr>
        <p:spPr>
          <a:xfrm>
            <a:off x="8467106" y="6581551"/>
            <a:ext cx="462612" cy="205035"/>
          </a:xfrm>
          <a:prstGeom prst="rect">
            <a:avLst/>
          </a:prstGeom>
        </p:spPr>
        <p:txBody>
          <a:bodyPr vert="horz" lIns="91440" tIns="45720" rIns="91440" bIns="45720" rtlCol="0" anchor="ctr"/>
          <a:lstStyle>
            <a:lvl1pPr algn="r">
              <a:defRPr sz="1000">
                <a:solidFill>
                  <a:schemeClr val="tx1">
                    <a:tint val="75000"/>
                  </a:schemeClr>
                </a:solidFill>
                <a:latin typeface="+mn-lt"/>
              </a:defRPr>
            </a:lvl1pPr>
          </a:lstStyle>
          <a:p>
            <a:fld id="{278FC630-8B52-4471-BE50-C89DF496A19B}" type="slidenum">
              <a:rPr lang="de-DE" smtClean="0"/>
              <a:pPr/>
              <a:t>‹Nr.›</a:t>
            </a:fld>
            <a:endParaRPr lang="de-DE" dirty="0"/>
          </a:p>
        </p:txBody>
      </p:sp>
      <p:sp>
        <p:nvSpPr>
          <p:cNvPr id="10" name="Rectangle 2"/>
          <p:cNvSpPr>
            <a:spLocks noChangeArrowheads="1"/>
          </p:cNvSpPr>
          <p:nvPr/>
        </p:nvSpPr>
        <p:spPr bwMode="auto">
          <a:xfrm>
            <a:off x="250583" y="368300"/>
            <a:ext cx="8642838" cy="1081088"/>
          </a:xfrm>
          <a:prstGeom prst="rect">
            <a:avLst/>
          </a:prstGeom>
          <a:noFill/>
          <a:ln w="9525">
            <a:noFill/>
            <a:miter lim="800000"/>
            <a:headEnd/>
            <a:tailEnd/>
          </a:ln>
          <a:effectLst/>
        </p:spPr>
        <p:txBody>
          <a:bodyPr wrap="none" anchor="ctr"/>
          <a:lstStyle/>
          <a:p>
            <a:pPr>
              <a:defRPr/>
            </a:pPr>
            <a:endParaRPr lang="de-DE">
              <a:latin typeface="+mn-lt"/>
            </a:endParaRPr>
          </a:p>
        </p:txBody>
      </p:sp>
      <p:sp>
        <p:nvSpPr>
          <p:cNvPr id="11" name="Rectangle 6"/>
          <p:cNvSpPr>
            <a:spLocks noChangeArrowheads="1"/>
          </p:cNvSpPr>
          <p:nvPr/>
        </p:nvSpPr>
        <p:spPr bwMode="auto">
          <a:xfrm>
            <a:off x="250583" y="196852"/>
            <a:ext cx="8640000" cy="126000"/>
          </a:xfrm>
          <a:prstGeom prst="rect">
            <a:avLst/>
          </a:prstGeom>
          <a:solidFill>
            <a:srgbClr val="FFC000"/>
          </a:solidFill>
          <a:ln w="3175">
            <a:noFill/>
            <a:miter lim="800000"/>
            <a:headEnd/>
            <a:tailEnd/>
          </a:ln>
        </p:spPr>
        <p:txBody>
          <a:bodyPr/>
          <a:lstStyle/>
          <a:p>
            <a:pPr>
              <a:defRPr/>
            </a:pPr>
            <a:endParaRPr lang="de-DE">
              <a:latin typeface="+mn-lt"/>
            </a:endParaRPr>
          </a:p>
        </p:txBody>
      </p:sp>
      <p:pic>
        <p:nvPicPr>
          <p:cNvPr id="12" name="Picture 7" descr="tud_logo"/>
          <p:cNvPicPr>
            <a:picLocks noChangeAspect="1" noChangeArrowheads="1"/>
          </p:cNvPicPr>
          <p:nvPr/>
        </p:nvPicPr>
        <p:blipFill>
          <a:blip r:embed="rId8" cstate="screen"/>
          <a:srcRect/>
          <a:stretch>
            <a:fillRect/>
          </a:stretch>
        </p:blipFill>
        <p:spPr bwMode="auto">
          <a:xfrm>
            <a:off x="7297905" y="466408"/>
            <a:ext cx="1612810" cy="681672"/>
          </a:xfrm>
          <a:prstGeom prst="rect">
            <a:avLst/>
          </a:prstGeom>
          <a:noFill/>
          <a:ln w="9525">
            <a:noFill/>
            <a:miter lim="800000"/>
            <a:headEnd/>
            <a:tailEnd/>
          </a:ln>
        </p:spPr>
      </p:pic>
      <p:sp>
        <p:nvSpPr>
          <p:cNvPr id="13" name="Line 8"/>
          <p:cNvSpPr>
            <a:spLocks noChangeShapeType="1"/>
          </p:cNvSpPr>
          <p:nvPr/>
        </p:nvSpPr>
        <p:spPr bwMode="auto">
          <a:xfrm>
            <a:off x="250583" y="1296988"/>
            <a:ext cx="8641373" cy="0"/>
          </a:xfrm>
          <a:prstGeom prst="line">
            <a:avLst/>
          </a:prstGeom>
          <a:noFill/>
          <a:ln w="19050">
            <a:solidFill>
              <a:srgbClr val="243572"/>
            </a:solidFill>
            <a:round/>
            <a:headEnd/>
            <a:tailEnd/>
          </a:ln>
        </p:spPr>
        <p:txBody>
          <a:bodyPr/>
          <a:lstStyle/>
          <a:p>
            <a:pPr>
              <a:defRPr/>
            </a:pPr>
            <a:endParaRPr lang="de-DE">
              <a:latin typeface="+mn-lt"/>
            </a:endParaRPr>
          </a:p>
        </p:txBody>
      </p:sp>
      <p:sp>
        <p:nvSpPr>
          <p:cNvPr id="14" name="Line 9"/>
          <p:cNvSpPr>
            <a:spLocks noChangeShapeType="1"/>
          </p:cNvSpPr>
          <p:nvPr/>
        </p:nvSpPr>
        <p:spPr bwMode="auto">
          <a:xfrm>
            <a:off x="250583" y="6489700"/>
            <a:ext cx="8641374" cy="0"/>
          </a:xfrm>
          <a:prstGeom prst="line">
            <a:avLst/>
          </a:prstGeom>
          <a:noFill/>
          <a:ln w="19050">
            <a:solidFill>
              <a:srgbClr val="243572"/>
            </a:solidFill>
            <a:round/>
            <a:headEnd/>
            <a:tailEnd/>
          </a:ln>
        </p:spPr>
        <p:txBody>
          <a:bodyPr/>
          <a:lstStyle/>
          <a:p>
            <a:pPr marL="0" algn="l" defTabSz="914400" rtl="0" eaLnBrk="1" latinLnBrk="0" hangingPunct="1">
              <a:defRPr/>
            </a:pPr>
            <a:endParaRPr lang="de-DE" sz="1800" kern="1200">
              <a:solidFill>
                <a:schemeClr val="tx1"/>
              </a:solidFill>
              <a:latin typeface="+mn-lt"/>
              <a:ea typeface="+mn-ea"/>
              <a:cs typeface="+mn-cs"/>
            </a:endParaRPr>
          </a:p>
        </p:txBody>
      </p:sp>
      <p:pic>
        <p:nvPicPr>
          <p:cNvPr id="17" name="Grafik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5832" y="561545"/>
            <a:ext cx="644733" cy="565504"/>
          </a:xfrm>
          <a:prstGeom prst="rect">
            <a:avLst/>
          </a:prstGeom>
        </p:spPr>
      </p:pic>
      <p:sp>
        <p:nvSpPr>
          <p:cNvPr id="20" name="Line 8"/>
          <p:cNvSpPr>
            <a:spLocks noChangeShapeType="1"/>
          </p:cNvSpPr>
          <p:nvPr/>
        </p:nvSpPr>
        <p:spPr bwMode="auto">
          <a:xfrm>
            <a:off x="250583" y="350748"/>
            <a:ext cx="8641373" cy="0"/>
          </a:xfrm>
          <a:prstGeom prst="line">
            <a:avLst/>
          </a:prstGeom>
          <a:noFill/>
          <a:ln w="19050">
            <a:solidFill>
              <a:srgbClr val="243572"/>
            </a:solidFill>
            <a:round/>
            <a:headEnd/>
            <a:tailEnd/>
          </a:ln>
        </p:spPr>
        <p:txBody>
          <a:bodyPr/>
          <a:lstStyle/>
          <a:p>
            <a:pPr>
              <a:defRPr/>
            </a:pPr>
            <a:endParaRPr lang="de-DE">
              <a:latin typeface="+mn-lt"/>
            </a:endParaRPr>
          </a:p>
        </p:txBody>
      </p:sp>
      <p:sp>
        <p:nvSpPr>
          <p:cNvPr id="15" name="Titelplatzhalter 1"/>
          <p:cNvSpPr>
            <a:spLocks noGrp="1"/>
          </p:cNvSpPr>
          <p:nvPr>
            <p:ph type="title"/>
          </p:nvPr>
        </p:nvSpPr>
        <p:spPr>
          <a:xfrm>
            <a:off x="1368056" y="428604"/>
            <a:ext cx="5937954" cy="800756"/>
          </a:xfrm>
          <a:prstGeom prst="rect">
            <a:avLst/>
          </a:prstGeom>
        </p:spPr>
        <p:txBody>
          <a:bodyPr vert="horz" lIns="91440" tIns="45720" rIns="91440" bIns="45720" rtlCol="0" anchor="ctr">
            <a:noAutofit/>
          </a:bodyPr>
          <a:lstStyle/>
          <a:p>
            <a:r>
              <a:rPr lang="de-DE" dirty="0"/>
              <a:t>Titelmasterformat Klicken!</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hdr="0" dt="0"/>
  <p:txStyles>
    <p:titleStyle>
      <a:lvl1pPr algn="l" defTabSz="914400" rtl="0" eaLnBrk="1" latinLnBrk="0" hangingPunct="1">
        <a:spcBef>
          <a:spcPct val="0"/>
        </a:spcBef>
        <a:buNone/>
        <a:defRPr sz="2800" b="1" kern="1200">
          <a:solidFill>
            <a:schemeClr val="bg2">
              <a:lumMod val="25000"/>
            </a:schemeClr>
          </a:solidFill>
          <a:latin typeface="+mn-lt"/>
          <a:ea typeface="+mj-ea"/>
          <a:cs typeface="+mj-cs"/>
        </a:defRPr>
      </a:lvl1pPr>
    </p:titleStyle>
    <p:bodyStyle>
      <a:lvl1pPr marL="179388" marR="0" indent="-179388" algn="l" defTabSz="914400" rtl="0" eaLnBrk="1" fontAlgn="base" latinLnBrk="0" hangingPunct="1">
        <a:lnSpc>
          <a:spcPct val="100000"/>
        </a:lnSpc>
        <a:spcBef>
          <a:spcPct val="20000"/>
        </a:spcBef>
        <a:spcAft>
          <a:spcPct val="0"/>
        </a:spcAft>
        <a:buClrTx/>
        <a:buSzTx/>
        <a:buFont typeface="Wingdings" pitchFamily="2" charset="2"/>
        <a:buChar char="§"/>
        <a:tabLst/>
        <a:defRPr sz="2400" kern="1200">
          <a:solidFill>
            <a:schemeClr val="tx1">
              <a:lumMod val="95000"/>
              <a:lumOff val="5000"/>
            </a:schemeClr>
          </a:solidFill>
          <a:latin typeface="+mn-lt"/>
          <a:ea typeface="+mn-ea"/>
          <a:cs typeface="+mn-cs"/>
        </a:defRPr>
      </a:lvl1pPr>
      <a:lvl2pPr marL="349250" marR="0" indent="-168275" algn="l" defTabSz="914400" rtl="0" eaLnBrk="1" fontAlgn="base" latinLnBrk="0" hangingPunct="1">
        <a:lnSpc>
          <a:spcPct val="100000"/>
        </a:lnSpc>
        <a:spcBef>
          <a:spcPct val="20000"/>
        </a:spcBef>
        <a:spcAft>
          <a:spcPct val="0"/>
        </a:spcAft>
        <a:buClrTx/>
        <a:buSzTx/>
        <a:buFont typeface="Wingdings" pitchFamily="2" charset="2"/>
        <a:buChar char="§"/>
        <a:tabLst/>
        <a:defRPr sz="2000" kern="1200">
          <a:solidFill>
            <a:schemeClr val="tx1">
              <a:lumMod val="95000"/>
              <a:lumOff val="5000"/>
            </a:schemeClr>
          </a:solidFill>
          <a:latin typeface="+mn-lt"/>
          <a:ea typeface="+mn-ea"/>
          <a:cs typeface="+mn-cs"/>
        </a:defRPr>
      </a:lvl2pPr>
      <a:lvl3pPr marL="538163" marR="0" indent="-187325" algn="l" defTabSz="914400" rtl="0" eaLnBrk="1" fontAlgn="base" latinLnBrk="0" hangingPunct="1">
        <a:lnSpc>
          <a:spcPct val="100000"/>
        </a:lnSpc>
        <a:spcBef>
          <a:spcPct val="20000"/>
        </a:spcBef>
        <a:spcAft>
          <a:spcPct val="0"/>
        </a:spcAft>
        <a:buClrTx/>
        <a:buSzTx/>
        <a:buFont typeface="Wingdings" pitchFamily="2" charset="2"/>
        <a:buChar char="§"/>
        <a:tabLst/>
        <a:defRPr sz="1800" kern="1200">
          <a:solidFill>
            <a:schemeClr val="tx1">
              <a:lumMod val="95000"/>
              <a:lumOff val="5000"/>
            </a:schemeClr>
          </a:solidFill>
          <a:latin typeface="+mn-lt"/>
          <a:ea typeface="+mn-ea"/>
          <a:cs typeface="+mn-cs"/>
        </a:defRPr>
      </a:lvl3pPr>
      <a:lvl4pPr marL="717550" marR="0" indent="-173038" algn="l" defTabSz="914400" rtl="0" eaLnBrk="1" fontAlgn="base" latinLnBrk="0" hangingPunct="1">
        <a:lnSpc>
          <a:spcPct val="100000"/>
        </a:lnSpc>
        <a:spcBef>
          <a:spcPct val="20000"/>
        </a:spcBef>
        <a:spcAft>
          <a:spcPct val="0"/>
        </a:spcAft>
        <a:buClrTx/>
        <a:buSzTx/>
        <a:buFont typeface="Wingdings" pitchFamily="2" charset="2"/>
        <a:buChar char="§"/>
        <a:tabLst/>
        <a:defRPr sz="1800" kern="1200">
          <a:solidFill>
            <a:schemeClr val="tx1">
              <a:lumMod val="95000"/>
              <a:lumOff val="5000"/>
            </a:schemeClr>
          </a:solidFill>
          <a:latin typeface="+mn-lt"/>
          <a:ea typeface="+mn-ea"/>
          <a:cs typeface="+mn-cs"/>
        </a:defRPr>
      </a:lvl4pPr>
      <a:lvl5pPr marL="908050" marR="0" indent="-188913" algn="l" defTabSz="914400" rtl="0" eaLnBrk="1" fontAlgn="base" latinLnBrk="0" hangingPunct="1">
        <a:lnSpc>
          <a:spcPct val="100000"/>
        </a:lnSpc>
        <a:spcBef>
          <a:spcPct val="20000"/>
        </a:spcBef>
        <a:spcAft>
          <a:spcPct val="0"/>
        </a:spcAft>
        <a:buClrTx/>
        <a:buSzTx/>
        <a:buFont typeface="Wingdings" pitchFamily="2" charset="2"/>
        <a:buChar char="§"/>
        <a:tabLst/>
        <a:defRPr sz="1800" kern="1200">
          <a:solidFill>
            <a:schemeClr val="tx1">
              <a:lumMod val="95000"/>
              <a:lumOff val="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p:cNvSpPr>
            <a:spLocks noGrp="1"/>
          </p:cNvSpPr>
          <p:nvPr>
            <p:ph type="subTitle" idx="1"/>
          </p:nvPr>
        </p:nvSpPr>
        <p:spPr/>
        <p:txBody>
          <a:bodyPr/>
          <a:lstStyle/>
          <a:p>
            <a:r>
              <a:rPr lang="de-DE" dirty="0"/>
              <a:t>Musterlösung</a:t>
            </a:r>
          </a:p>
        </p:txBody>
      </p:sp>
      <p:sp>
        <p:nvSpPr>
          <p:cNvPr id="3" name="Titel 2"/>
          <p:cNvSpPr>
            <a:spLocks noGrp="1"/>
          </p:cNvSpPr>
          <p:nvPr>
            <p:ph type="title"/>
          </p:nvPr>
        </p:nvSpPr>
        <p:spPr/>
        <p:txBody>
          <a:bodyPr/>
          <a:lstStyle/>
          <a:p>
            <a:r>
              <a:rPr lang="de-DE" dirty="0"/>
              <a:t>MLDM Übung 8 – IBL 2</a:t>
            </a:r>
          </a:p>
        </p:txBody>
      </p:sp>
    </p:spTree>
    <p:extLst>
      <p:ext uri="{BB962C8B-B14F-4D97-AF65-F5344CB8AC3E}">
        <p14:creationId xmlns:p14="http://schemas.microsoft.com/office/powerpoint/2010/main" val="2710003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Gegeben sei folgende Beispielmenge:</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a:t>
            </a:fld>
            <a:endParaRPr lang="de-DE" dirty="0"/>
          </a:p>
        </p:txBody>
      </p:sp>
      <p:sp>
        <p:nvSpPr>
          <p:cNvPr id="5" name="Titel 4"/>
          <p:cNvSpPr>
            <a:spLocks noGrp="1"/>
          </p:cNvSpPr>
          <p:nvPr>
            <p:ph type="title"/>
          </p:nvPr>
        </p:nvSpPr>
        <p:spPr/>
        <p:txBody>
          <a:bodyPr/>
          <a:lstStyle/>
          <a:p>
            <a:r>
              <a:rPr lang="de-DE" dirty="0"/>
              <a:t>Aufgabe 1: RISE</a:t>
            </a:r>
          </a:p>
        </p:txBody>
      </p:sp>
      <p:pic>
        <p:nvPicPr>
          <p:cNvPr id="7" name="Grafik 6"/>
          <p:cNvPicPr>
            <a:picLocks noChangeAspect="1"/>
          </p:cNvPicPr>
          <p:nvPr/>
        </p:nvPicPr>
        <p:blipFill>
          <a:blip r:embed="rId2"/>
          <a:stretch>
            <a:fillRect/>
          </a:stretch>
        </p:blipFill>
        <p:spPr>
          <a:xfrm>
            <a:off x="1683583" y="1963554"/>
            <a:ext cx="5622427" cy="4256364"/>
          </a:xfrm>
          <a:prstGeom prst="rect">
            <a:avLst/>
          </a:prstGeom>
        </p:spPr>
      </p:pic>
    </p:spTree>
    <p:extLst>
      <p:ext uri="{BB962C8B-B14F-4D97-AF65-F5344CB8AC3E}">
        <p14:creationId xmlns:p14="http://schemas.microsoft.com/office/powerpoint/2010/main" val="4139087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fontScale="85000" lnSpcReduction="10000"/>
          </a:bodyPr>
          <a:lstStyle/>
          <a:p>
            <a:pPr marL="0" indent="0">
              <a:buNone/>
            </a:pPr>
            <a:r>
              <a:rPr lang="de-DE" dirty="0"/>
              <a:t>a) Wenden Sie den Algorithmus RISE (Foliensatz </a:t>
            </a:r>
            <a:r>
              <a:rPr lang="de-DE" i="1" dirty="0"/>
              <a:t>“Instance-</a:t>
            </a:r>
            <a:r>
              <a:rPr lang="de-DE" i="1" dirty="0" err="1"/>
              <a:t>based</a:t>
            </a:r>
            <a:r>
              <a:rPr lang="de-DE" i="1" dirty="0"/>
              <a:t> Learning”</a:t>
            </a:r>
            <a:r>
              <a:rPr lang="de-DE" dirty="0"/>
              <a:t>, Folie </a:t>
            </a:r>
            <a:r>
              <a:rPr lang="de-DE" i="1" dirty="0"/>
              <a:t>“RISE (Domingos, 1996)”</a:t>
            </a:r>
            <a:r>
              <a:rPr lang="de-DE" dirty="0"/>
              <a:t>) auf den obigen Datensatz an. Berechnen Sie zur Vereinfachung nur die </a:t>
            </a:r>
            <a:r>
              <a:rPr lang="de-DE" i="1" dirty="0"/>
              <a:t>erste Iteration </a:t>
            </a:r>
            <a:r>
              <a:rPr lang="de-DE" dirty="0"/>
              <a:t>und diese nur für die </a:t>
            </a:r>
            <a:r>
              <a:rPr lang="de-DE" i="1" dirty="0"/>
              <a:t>negativen Beispiele </a:t>
            </a:r>
            <a:r>
              <a:rPr lang="de-DE" dirty="0"/>
              <a:t>und nur für die Regeln aus der Theorie mit </a:t>
            </a:r>
            <a:r>
              <a:rPr lang="de-DE" i="1" dirty="0"/>
              <a:t>negativem Head</a:t>
            </a:r>
            <a:r>
              <a:rPr lang="de-DE" dirty="0"/>
              <a:t>.</a:t>
            </a:r>
          </a:p>
          <a:p>
            <a:r>
              <a:rPr lang="de-DE" dirty="0"/>
              <a:t>Bedenken Sie, dass bei der Berechnung der Accuracy für ein Beispiel die Regel, die aus diesem Beispiel selbst erzeugt wurde, nicht einbezogen wird, da dies bereits zu einer perfekten Klassifikation führen würde und der Algorithmus somit bereits beendet wäre. Beachten Sie auch, dass die Accuracy für die gesamte Theorie berechnet wird, obwohl wir in der Iteration nur die negativen Regeln daraus betrachten.</a:t>
            </a:r>
          </a:p>
          <a:p>
            <a:r>
              <a:rPr lang="de-DE" dirty="0"/>
              <a:t>Benutzen Sie zur Berechnung der Distanz der Attribute die </a:t>
            </a:r>
            <a:r>
              <a:rPr lang="de-DE" i="1" dirty="0"/>
              <a:t>Value </a:t>
            </a:r>
            <a:r>
              <a:rPr lang="de-DE" i="1" dirty="0" err="1"/>
              <a:t>Difference</a:t>
            </a:r>
            <a:r>
              <a:rPr lang="de-DE" i="1" dirty="0"/>
              <a:t> </a:t>
            </a:r>
            <a:r>
              <a:rPr lang="de-DE" i="1" dirty="0" err="1"/>
              <a:t>Metric</a:t>
            </a:r>
            <a:r>
              <a:rPr lang="de-DE" i="1" dirty="0"/>
              <a:t> </a:t>
            </a:r>
            <a:r>
              <a:rPr lang="de-DE" dirty="0"/>
              <a:t>und nehmen Sie hierbei an, dass </a:t>
            </a:r>
            <a:r>
              <a:rPr lang="de-DE" i="1" dirty="0"/>
              <a:t>k </a:t>
            </a:r>
            <a:r>
              <a:rPr lang="de-DE" dirty="0"/>
              <a:t>= 1 gilt. Als Vereinfachung müssen Sie die </a:t>
            </a:r>
            <a:r>
              <a:rPr lang="de-DE" i="1" dirty="0"/>
              <a:t>VDM </a:t>
            </a:r>
            <a:r>
              <a:rPr lang="de-DE" dirty="0"/>
              <a:t>nicht normieren.</a:t>
            </a:r>
          </a:p>
          <a:p>
            <a:r>
              <a:rPr lang="de-DE" dirty="0"/>
              <a:t>Zur Bestimmung des Abstandes eines Beispiels zu einer Regel verwenden Sie die euklidische Distanz, wobei Sie das Ziehen der Wurzel weglassen können.</a:t>
            </a:r>
          </a:p>
          <a:p>
            <a:r>
              <a:rPr lang="de-DE" dirty="0"/>
              <a:t>Müssen Sie 2 Regeln zusammenfassen, so ist es Voraussetzung, dass diese die gleiche Klasse vorhersagen.</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3</a:t>
            </a:fld>
            <a:endParaRPr lang="de-DE" dirty="0"/>
          </a:p>
        </p:txBody>
      </p:sp>
      <p:sp>
        <p:nvSpPr>
          <p:cNvPr id="5" name="Titel 4"/>
          <p:cNvSpPr>
            <a:spLocks noGrp="1"/>
          </p:cNvSpPr>
          <p:nvPr>
            <p:ph type="title"/>
          </p:nvPr>
        </p:nvSpPr>
        <p:spPr/>
        <p:txBody>
          <a:bodyPr/>
          <a:lstStyle/>
          <a:p>
            <a:r>
              <a:rPr lang="de-DE" dirty="0"/>
              <a:t>Aufgabe 1: RISE</a:t>
            </a:r>
          </a:p>
        </p:txBody>
      </p:sp>
    </p:spTree>
    <p:extLst>
      <p:ext uri="{BB962C8B-B14F-4D97-AF65-F5344CB8AC3E}">
        <p14:creationId xmlns:p14="http://schemas.microsoft.com/office/powerpoint/2010/main" val="2446058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Inhaltsplatzhalter 1"/>
              <p:cNvSpPr>
                <a:spLocks noGrp="1"/>
              </p:cNvSpPr>
              <p:nvPr>
                <p:ph idx="1"/>
              </p:nvPr>
            </p:nvSpPr>
            <p:spPr/>
            <p:txBody>
              <a:bodyPr/>
              <a:lstStyle/>
              <a:p>
                <a:pPr marL="0" indent="0">
                  <a:buNone/>
                </a:pPr>
                <a:r>
                  <a:rPr lang="de-DE" dirty="0"/>
                  <a:t>Da keine numerischen Attribute vorliegen, nutzen wir die </a:t>
                </a:r>
                <a:r>
                  <a:rPr lang="de-DE" i="1" dirty="0"/>
                  <a:t>Value </a:t>
                </a:r>
                <a:r>
                  <a:rPr lang="de-DE" i="1" dirty="0" err="1"/>
                  <a:t>Distance</a:t>
                </a:r>
                <a:r>
                  <a:rPr lang="de-DE" i="1" dirty="0"/>
                  <a:t> </a:t>
                </a:r>
                <a:r>
                  <a:rPr lang="de-DE" i="1" dirty="0" err="1"/>
                  <a:t>Metric</a:t>
                </a:r>
                <a:r>
                  <a:rPr lang="de-DE" i="1" dirty="0"/>
                  <a:t> </a:t>
                </a:r>
                <a:r>
                  <a:rPr lang="de-DE" dirty="0"/>
                  <a:t>mit</a:t>
                </a:r>
                <a:r>
                  <a:rPr lang="de-DE" i="1" dirty="0"/>
                  <a:t> k=1</a:t>
                </a:r>
                <a:r>
                  <a:rPr lang="de-DE" dirty="0"/>
                  <a:t>, um Distanzen zu erzeugen.</a:t>
                </a:r>
              </a:p>
              <a:p>
                <a:pPr marL="0" indent="0">
                  <a:buNone/>
                </a:pPr>
                <a:endParaRPr lang="de-DE" dirty="0"/>
              </a:p>
              <a:p>
                <a:pPr marL="0" indent="0">
                  <a:buNone/>
                </a:pPr>
                <a:r>
                  <a:rPr lang="de-DE" dirty="0"/>
                  <a:t>Die VDM ist definiert als:</a:t>
                </a:r>
              </a:p>
              <a:p>
                <a:pPr marL="0" indent="0">
                  <a:buNone/>
                </a:pPr>
                <a:endParaRPr lang="de-DE" dirty="0"/>
              </a:p>
              <a:p>
                <a:pPr marL="0" indent="0">
                  <a:buNone/>
                </a:pPr>
                <a:endParaRPr lang="de-DE" dirty="0"/>
              </a:p>
              <a:p>
                <a:pPr marL="0" indent="0">
                  <a:buNone/>
                </a:pPr>
                <a:endParaRPr lang="de-DE" dirty="0"/>
              </a:p>
              <a:p>
                <a:pPr marL="0" indent="0">
                  <a:buNone/>
                </a:pPr>
                <a14:m>
                  <m:oMath xmlns:m="http://schemas.openxmlformats.org/officeDocument/2006/math">
                    <m:sSub>
                      <m:sSubPr>
                        <m:ctrlPr>
                          <a:rPr lang="de-DE" i="1" smtClean="0">
                            <a:latin typeface="Cambria Math" panose="02040503050406030204" pitchFamily="18" charset="0"/>
                          </a:rPr>
                        </m:ctrlPr>
                      </m:sSubPr>
                      <m:e>
                        <m:r>
                          <a:rPr lang="de-DE" b="0" i="1" smtClean="0">
                            <a:latin typeface="Cambria Math" panose="02040503050406030204" pitchFamily="18" charset="0"/>
                          </a:rPr>
                          <m:t>𝑛</m:t>
                        </m:r>
                      </m:e>
                      <m:sub>
                        <m:r>
                          <a:rPr lang="de-DE" b="0" i="1" smtClean="0">
                            <a:latin typeface="Cambria Math" panose="02040503050406030204" pitchFamily="18" charset="0"/>
                          </a:rPr>
                          <m:t>1,</m:t>
                        </m:r>
                        <m:r>
                          <a:rPr lang="de-DE" b="0" i="1" smtClean="0">
                            <a:latin typeface="Cambria Math" panose="02040503050406030204" pitchFamily="18" charset="0"/>
                          </a:rPr>
                          <m:t>𝑐</m:t>
                        </m:r>
                      </m:sub>
                    </m:sSub>
                  </m:oMath>
                </a14:m>
                <a:r>
                  <a:rPr lang="de-DE" sz="1800" dirty="0"/>
                  <a:t> </a:t>
                </a:r>
                <a:r>
                  <a:rPr lang="de-DE" dirty="0"/>
                  <a:t>= die Häufigkeit von Attributwert 1 in Klasse </a:t>
                </a:r>
                <a:r>
                  <a:rPr lang="de-DE" i="1" dirty="0"/>
                  <a:t>c</a:t>
                </a:r>
                <a:endParaRPr lang="de-DE" dirty="0"/>
              </a:p>
              <a:p>
                <a:pPr marL="0" indent="0">
                  <a:buNone/>
                </a:pPr>
                <a14:m>
                  <m:oMath xmlns:m="http://schemas.openxmlformats.org/officeDocument/2006/math">
                    <m:sSub>
                      <m:sSubPr>
                        <m:ctrlPr>
                          <a:rPr lang="de-DE" i="1">
                            <a:latin typeface="Cambria Math" panose="02040503050406030204" pitchFamily="18" charset="0"/>
                          </a:rPr>
                        </m:ctrlPr>
                      </m:sSubPr>
                      <m:e>
                        <m:r>
                          <a:rPr lang="de-DE" i="1">
                            <a:latin typeface="Cambria Math" panose="02040503050406030204" pitchFamily="18" charset="0"/>
                          </a:rPr>
                          <m:t>𝑛</m:t>
                        </m:r>
                      </m:e>
                      <m:sub>
                        <m:r>
                          <a:rPr lang="de-DE" i="1">
                            <a:latin typeface="Cambria Math" panose="02040503050406030204" pitchFamily="18" charset="0"/>
                          </a:rPr>
                          <m:t>1</m:t>
                        </m:r>
                      </m:sub>
                    </m:sSub>
                  </m:oMath>
                </a14:m>
                <a:r>
                  <a:rPr lang="de-DE" dirty="0"/>
                  <a:t> = die Häufigkeit von Attributwert 1 über alle Klassen</a:t>
                </a:r>
              </a:p>
            </p:txBody>
          </p:sp>
        </mc:Choice>
        <mc:Fallback>
          <p:sp>
            <p:nvSpPr>
              <p:cNvPr id="2" name="Inhaltsplatzhalter 1"/>
              <p:cNvSpPr>
                <a:spLocks noGrp="1" noRot="1" noChangeAspect="1" noMove="1" noResize="1" noEditPoints="1" noAdjustHandles="1" noChangeArrowheads="1" noChangeShapeType="1" noTextEdit="1"/>
              </p:cNvSpPr>
              <p:nvPr>
                <p:ph idx="1"/>
              </p:nvPr>
            </p:nvSpPr>
            <p:spPr>
              <a:blipFill>
                <a:blip r:embed="rId2"/>
                <a:stretch>
                  <a:fillRect l="-1138" t="-967"/>
                </a:stretch>
              </a:blipFill>
            </p:spPr>
            <p:txBody>
              <a:bodyPr/>
              <a:lstStyle/>
              <a:p>
                <a:r>
                  <a:rPr lang="de-DE">
                    <a:noFill/>
                  </a:rPr>
                  <a:t> </a:t>
                </a:r>
              </a:p>
            </p:txBody>
          </p:sp>
        </mc:Fallback>
      </mc:AlternateContent>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4</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6" name="Grafik 5"/>
          <p:cNvPicPr>
            <a:picLocks noChangeAspect="1"/>
          </p:cNvPicPr>
          <p:nvPr/>
        </p:nvPicPr>
        <p:blipFill>
          <a:blip r:embed="rId3"/>
          <a:stretch>
            <a:fillRect/>
          </a:stretch>
        </p:blipFill>
        <p:spPr>
          <a:xfrm>
            <a:off x="1762637" y="3199167"/>
            <a:ext cx="4867954" cy="1152686"/>
          </a:xfrm>
          <a:prstGeom prst="rect">
            <a:avLst/>
          </a:prstGeom>
        </p:spPr>
      </p:pic>
    </p:spTree>
    <p:extLst>
      <p:ext uri="{BB962C8B-B14F-4D97-AF65-F5344CB8AC3E}">
        <p14:creationId xmlns:p14="http://schemas.microsoft.com/office/powerpoint/2010/main" val="3837707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391920"/>
            <a:ext cx="8572560" cy="5037476"/>
          </a:xfrm>
        </p:spPr>
        <p:txBody>
          <a:bodyPr/>
          <a:lstStyle/>
          <a:p>
            <a:pPr marL="0" indent="0">
              <a:buNone/>
            </a:pPr>
            <a:r>
              <a:rPr lang="de-DE" dirty="0"/>
              <a:t>Wir zählen die Attributverteilung über die Klassen:</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5</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6" name="Grafik 5"/>
          <p:cNvPicPr>
            <a:picLocks noChangeAspect="1"/>
          </p:cNvPicPr>
          <p:nvPr/>
        </p:nvPicPr>
        <p:blipFill>
          <a:blip r:embed="rId2"/>
          <a:stretch>
            <a:fillRect/>
          </a:stretch>
        </p:blipFill>
        <p:spPr>
          <a:xfrm>
            <a:off x="591394" y="2002140"/>
            <a:ext cx="3865104" cy="1234616"/>
          </a:xfrm>
          <a:prstGeom prst="rect">
            <a:avLst/>
          </a:prstGeom>
        </p:spPr>
      </p:pic>
      <p:pic>
        <p:nvPicPr>
          <p:cNvPr id="7" name="Grafik 6"/>
          <p:cNvPicPr>
            <a:picLocks noChangeAspect="1"/>
          </p:cNvPicPr>
          <p:nvPr/>
        </p:nvPicPr>
        <p:blipFill>
          <a:blip r:embed="rId3"/>
          <a:stretch>
            <a:fillRect/>
          </a:stretch>
        </p:blipFill>
        <p:spPr>
          <a:xfrm>
            <a:off x="5072513" y="2002140"/>
            <a:ext cx="3224179" cy="1251023"/>
          </a:xfrm>
          <a:prstGeom prst="rect">
            <a:avLst/>
          </a:prstGeom>
        </p:spPr>
      </p:pic>
      <p:pic>
        <p:nvPicPr>
          <p:cNvPr id="8" name="Grafik 7"/>
          <p:cNvPicPr>
            <a:picLocks noChangeAspect="1"/>
          </p:cNvPicPr>
          <p:nvPr/>
        </p:nvPicPr>
        <p:blipFill>
          <a:blip r:embed="rId4"/>
          <a:stretch>
            <a:fillRect/>
          </a:stretch>
        </p:blipFill>
        <p:spPr>
          <a:xfrm>
            <a:off x="591395" y="3415723"/>
            <a:ext cx="3143208" cy="1417302"/>
          </a:xfrm>
          <a:prstGeom prst="rect">
            <a:avLst/>
          </a:prstGeom>
        </p:spPr>
      </p:pic>
      <p:pic>
        <p:nvPicPr>
          <p:cNvPr id="9" name="Grafik 8"/>
          <p:cNvPicPr>
            <a:picLocks noChangeAspect="1"/>
          </p:cNvPicPr>
          <p:nvPr/>
        </p:nvPicPr>
        <p:blipFill>
          <a:blip r:embed="rId5"/>
          <a:stretch>
            <a:fillRect/>
          </a:stretch>
        </p:blipFill>
        <p:spPr>
          <a:xfrm>
            <a:off x="5460196" y="3415723"/>
            <a:ext cx="2836496" cy="1435685"/>
          </a:xfrm>
          <a:prstGeom prst="rect">
            <a:avLst/>
          </a:prstGeom>
        </p:spPr>
      </p:pic>
    </p:spTree>
    <p:extLst>
      <p:ext uri="{BB962C8B-B14F-4D97-AF65-F5344CB8AC3E}">
        <p14:creationId xmlns:p14="http://schemas.microsoft.com/office/powerpoint/2010/main" val="3932219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391920"/>
            <a:ext cx="8572560" cy="5037476"/>
          </a:xfrm>
        </p:spPr>
        <p:txBody>
          <a:bodyPr/>
          <a:lstStyle/>
          <a:p>
            <a:pPr marL="0" indent="0">
              <a:buNone/>
            </a:pPr>
            <a:r>
              <a:rPr lang="de-DE" dirty="0"/>
              <a:t>Und errechnen die Distanzen für jede Kombination:</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6</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6" name="Grafik 5"/>
          <p:cNvPicPr>
            <a:picLocks noChangeAspect="1"/>
          </p:cNvPicPr>
          <p:nvPr/>
        </p:nvPicPr>
        <p:blipFill>
          <a:blip r:embed="rId2"/>
          <a:stretch>
            <a:fillRect/>
          </a:stretch>
        </p:blipFill>
        <p:spPr>
          <a:xfrm>
            <a:off x="591394" y="2002140"/>
            <a:ext cx="3865104" cy="1234616"/>
          </a:xfrm>
          <a:prstGeom prst="rect">
            <a:avLst/>
          </a:prstGeom>
        </p:spPr>
      </p:pic>
      <p:pic>
        <p:nvPicPr>
          <p:cNvPr id="10" name="Grafik 9"/>
          <p:cNvPicPr>
            <a:picLocks noChangeAspect="1"/>
          </p:cNvPicPr>
          <p:nvPr/>
        </p:nvPicPr>
        <p:blipFill>
          <a:blip r:embed="rId3"/>
          <a:stretch>
            <a:fillRect/>
          </a:stretch>
        </p:blipFill>
        <p:spPr>
          <a:xfrm>
            <a:off x="5306489" y="2054312"/>
            <a:ext cx="3294586" cy="780127"/>
          </a:xfrm>
          <a:prstGeom prst="rect">
            <a:avLst/>
          </a:prstGeom>
        </p:spPr>
      </p:pic>
      <p:pic>
        <p:nvPicPr>
          <p:cNvPr id="11" name="Grafik 10"/>
          <p:cNvPicPr>
            <a:picLocks noChangeAspect="1"/>
          </p:cNvPicPr>
          <p:nvPr/>
        </p:nvPicPr>
        <p:blipFill>
          <a:blip r:embed="rId4"/>
          <a:stretch>
            <a:fillRect/>
          </a:stretch>
        </p:blipFill>
        <p:spPr>
          <a:xfrm>
            <a:off x="385010" y="3741559"/>
            <a:ext cx="8713153" cy="1513835"/>
          </a:xfrm>
          <a:prstGeom prst="rect">
            <a:avLst/>
          </a:prstGeom>
        </p:spPr>
      </p:pic>
      <p:sp>
        <p:nvSpPr>
          <p:cNvPr id="12" name="Rechteck 11"/>
          <p:cNvSpPr/>
          <p:nvPr/>
        </p:nvSpPr>
        <p:spPr>
          <a:xfrm>
            <a:off x="6800850" y="3741559"/>
            <a:ext cx="1800225" cy="449441"/>
          </a:xfrm>
          <a:prstGeom prst="rect">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solidFill>
                <a:srgbClr val="7030A0"/>
              </a:solidFill>
            </a:endParaRPr>
          </a:p>
        </p:txBody>
      </p:sp>
      <p:sp>
        <p:nvSpPr>
          <p:cNvPr id="13" name="Textfeld 12"/>
          <p:cNvSpPr txBox="1"/>
          <p:nvPr/>
        </p:nvSpPr>
        <p:spPr>
          <a:xfrm>
            <a:off x="4676775" y="5517157"/>
            <a:ext cx="4248150" cy="923330"/>
          </a:xfrm>
          <a:prstGeom prst="rect">
            <a:avLst/>
          </a:prstGeom>
          <a:noFill/>
        </p:spPr>
        <p:txBody>
          <a:bodyPr wrap="square" rtlCol="0">
            <a:spAutoFit/>
          </a:bodyPr>
          <a:lstStyle/>
          <a:p>
            <a:r>
              <a:rPr lang="de-DE" dirty="0"/>
              <a:t>Wir quadrieren hier direkt, damit wir es später nicht mehr bei der Berechnung der Euklidischen Distanz machen müssen.</a:t>
            </a:r>
          </a:p>
        </p:txBody>
      </p:sp>
      <p:cxnSp>
        <p:nvCxnSpPr>
          <p:cNvPr id="15" name="Gerade Verbindung mit Pfeil 14"/>
          <p:cNvCxnSpPr/>
          <p:nvPr/>
        </p:nvCxnSpPr>
        <p:spPr>
          <a:xfrm flipV="1">
            <a:off x="8467106" y="4324350"/>
            <a:ext cx="0" cy="126682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mc:AlternateContent xmlns:mc="http://schemas.openxmlformats.org/markup-compatibility/2006">
        <mc:Choice xmlns:a14="http://schemas.microsoft.com/office/drawing/2010/main" Requires="a14">
          <p:sp>
            <p:nvSpPr>
              <p:cNvPr id="7" name="Rechteck 6">
                <a:extLst>
                  <a:ext uri="{FF2B5EF4-FFF2-40B4-BE49-F238E27FC236}">
                    <a16:creationId xmlns:a16="http://schemas.microsoft.com/office/drawing/2014/main" id="{328A6697-F3D9-42A9-BDAC-67EF2D0BA469}"/>
                  </a:ext>
                </a:extLst>
              </p:cNvPr>
              <p:cNvSpPr/>
              <p:nvPr/>
            </p:nvSpPr>
            <p:spPr>
              <a:xfrm>
                <a:off x="4983983" y="2834439"/>
                <a:ext cx="4228472" cy="532646"/>
              </a:xfrm>
              <a:prstGeom prst="rect">
                <a:avLst/>
              </a:prstGeom>
            </p:spPr>
            <p:txBody>
              <a:bodyPr wrap="square">
                <a:spAutoFit/>
              </a:bodyPr>
              <a:lstStyle/>
              <a:p>
                <a14:m>
                  <m:oMath xmlns:m="http://schemas.openxmlformats.org/officeDocument/2006/math">
                    <m:sSub>
                      <m:sSubPr>
                        <m:ctrlPr>
                          <a:rPr lang="de-DE" sz="1400" i="1">
                            <a:latin typeface="Cambria Math" panose="02040503050406030204" pitchFamily="18" charset="0"/>
                          </a:rPr>
                        </m:ctrlPr>
                      </m:sSubPr>
                      <m:e>
                        <m:r>
                          <a:rPr lang="de-DE" sz="1400" i="1">
                            <a:latin typeface="Cambria Math" panose="02040503050406030204" pitchFamily="18" charset="0"/>
                          </a:rPr>
                          <m:t>𝑛</m:t>
                        </m:r>
                      </m:e>
                      <m:sub>
                        <m:r>
                          <a:rPr lang="de-DE" sz="1400" i="1">
                            <a:latin typeface="Cambria Math" panose="02040503050406030204" pitchFamily="18" charset="0"/>
                          </a:rPr>
                          <m:t>1,</m:t>
                        </m:r>
                        <m:r>
                          <a:rPr lang="de-DE" sz="1400" i="1">
                            <a:latin typeface="Cambria Math" panose="02040503050406030204" pitchFamily="18" charset="0"/>
                          </a:rPr>
                          <m:t>𝑐</m:t>
                        </m:r>
                      </m:sub>
                    </m:sSub>
                  </m:oMath>
                </a14:m>
                <a:r>
                  <a:rPr lang="de-DE" sz="1100" dirty="0"/>
                  <a:t> </a:t>
                </a:r>
                <a:r>
                  <a:rPr lang="de-DE" sz="1400" dirty="0"/>
                  <a:t>= die Häufigkeit von Attributwert 1 in Klasse </a:t>
                </a:r>
                <a:r>
                  <a:rPr lang="de-DE" sz="1400" i="1" dirty="0"/>
                  <a:t>c</a:t>
                </a:r>
                <a:endParaRPr lang="de-DE" sz="1400" dirty="0"/>
              </a:p>
              <a:p>
                <a14:m>
                  <m:oMath xmlns:m="http://schemas.openxmlformats.org/officeDocument/2006/math">
                    <m:sSub>
                      <m:sSubPr>
                        <m:ctrlPr>
                          <a:rPr lang="de-DE" sz="1400" i="1">
                            <a:latin typeface="Cambria Math" panose="02040503050406030204" pitchFamily="18" charset="0"/>
                          </a:rPr>
                        </m:ctrlPr>
                      </m:sSubPr>
                      <m:e>
                        <m:r>
                          <a:rPr lang="de-DE" sz="1400" i="1">
                            <a:latin typeface="Cambria Math" panose="02040503050406030204" pitchFamily="18" charset="0"/>
                          </a:rPr>
                          <m:t>𝑛</m:t>
                        </m:r>
                      </m:e>
                      <m:sub>
                        <m:r>
                          <a:rPr lang="de-DE" sz="1400" i="1">
                            <a:latin typeface="Cambria Math" panose="02040503050406030204" pitchFamily="18" charset="0"/>
                          </a:rPr>
                          <m:t>1</m:t>
                        </m:r>
                      </m:sub>
                    </m:sSub>
                  </m:oMath>
                </a14:m>
                <a:r>
                  <a:rPr lang="de-DE" sz="1400" dirty="0"/>
                  <a:t> = die Häufigkeit von Attributwert 1 über alle Klassen</a:t>
                </a:r>
              </a:p>
            </p:txBody>
          </p:sp>
        </mc:Choice>
        <mc:Fallback>
          <p:sp>
            <p:nvSpPr>
              <p:cNvPr id="7" name="Rechteck 6">
                <a:extLst>
                  <a:ext uri="{FF2B5EF4-FFF2-40B4-BE49-F238E27FC236}">
                    <a16:creationId xmlns:a16="http://schemas.microsoft.com/office/drawing/2014/main" id="{328A6697-F3D9-42A9-BDAC-67EF2D0BA469}"/>
                  </a:ext>
                </a:extLst>
              </p:cNvPr>
              <p:cNvSpPr>
                <a:spLocks noRot="1" noChangeAspect="1" noMove="1" noResize="1" noEditPoints="1" noAdjustHandles="1" noChangeArrowheads="1" noChangeShapeType="1" noTextEdit="1"/>
              </p:cNvSpPr>
              <p:nvPr/>
            </p:nvSpPr>
            <p:spPr>
              <a:xfrm>
                <a:off x="4983983" y="2834439"/>
                <a:ext cx="4228472" cy="532646"/>
              </a:xfrm>
              <a:prstGeom prst="rect">
                <a:avLst/>
              </a:prstGeom>
              <a:blipFill>
                <a:blip r:embed="rId5"/>
                <a:stretch>
                  <a:fillRect t="-1149" b="-11494"/>
                </a:stretch>
              </a:blipFill>
            </p:spPr>
            <p:txBody>
              <a:bodyPr/>
              <a:lstStyle/>
              <a:p>
                <a:r>
                  <a:rPr lang="de-DE">
                    <a:noFill/>
                  </a:rPr>
                  <a:t> </a:t>
                </a:r>
              </a:p>
            </p:txBody>
          </p:sp>
        </mc:Fallback>
      </mc:AlternateContent>
      <p:sp>
        <p:nvSpPr>
          <p:cNvPr id="8" name="Rechteck 7">
            <a:extLst>
              <a:ext uri="{FF2B5EF4-FFF2-40B4-BE49-F238E27FC236}">
                <a16:creationId xmlns:a16="http://schemas.microsoft.com/office/drawing/2014/main" id="{3E79D3FA-6588-42BA-A9E6-4A62B51A5CFB}"/>
              </a:ext>
            </a:extLst>
          </p:cNvPr>
          <p:cNvSpPr/>
          <p:nvPr/>
        </p:nvSpPr>
        <p:spPr>
          <a:xfrm>
            <a:off x="1368056" y="2259752"/>
            <a:ext cx="922968" cy="99597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Rechteck 8">
            <a:extLst>
              <a:ext uri="{FF2B5EF4-FFF2-40B4-BE49-F238E27FC236}">
                <a16:creationId xmlns:a16="http://schemas.microsoft.com/office/drawing/2014/main" id="{585174FC-6FD8-4059-8610-789CD3D6E7E9}"/>
              </a:ext>
            </a:extLst>
          </p:cNvPr>
          <p:cNvSpPr/>
          <p:nvPr/>
        </p:nvSpPr>
        <p:spPr>
          <a:xfrm>
            <a:off x="2451798" y="2240782"/>
            <a:ext cx="1024932" cy="995974"/>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Rechteck 13">
            <a:extLst>
              <a:ext uri="{FF2B5EF4-FFF2-40B4-BE49-F238E27FC236}">
                <a16:creationId xmlns:a16="http://schemas.microsoft.com/office/drawing/2014/main" id="{39FCE4DF-D288-4528-8D4B-75581E0AD4DA}"/>
              </a:ext>
            </a:extLst>
          </p:cNvPr>
          <p:cNvSpPr/>
          <p:nvPr/>
        </p:nvSpPr>
        <p:spPr>
          <a:xfrm>
            <a:off x="3255666" y="3741559"/>
            <a:ext cx="391872" cy="58279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Rechteck 15">
            <a:extLst>
              <a:ext uri="{FF2B5EF4-FFF2-40B4-BE49-F238E27FC236}">
                <a16:creationId xmlns:a16="http://schemas.microsoft.com/office/drawing/2014/main" id="{5F891167-A7F2-46C8-9EB2-A5F140654FDC}"/>
              </a:ext>
            </a:extLst>
          </p:cNvPr>
          <p:cNvSpPr/>
          <p:nvPr/>
        </p:nvSpPr>
        <p:spPr>
          <a:xfrm>
            <a:off x="4545650" y="3741559"/>
            <a:ext cx="391872" cy="58279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Rechteck 16">
            <a:extLst>
              <a:ext uri="{FF2B5EF4-FFF2-40B4-BE49-F238E27FC236}">
                <a16:creationId xmlns:a16="http://schemas.microsoft.com/office/drawing/2014/main" id="{F37DC91D-504C-468F-A40D-EECEA559E9F0}"/>
              </a:ext>
            </a:extLst>
          </p:cNvPr>
          <p:cNvSpPr/>
          <p:nvPr/>
        </p:nvSpPr>
        <p:spPr>
          <a:xfrm>
            <a:off x="3863947" y="3722589"/>
            <a:ext cx="327528" cy="58279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Rechteck 17">
            <a:extLst>
              <a:ext uri="{FF2B5EF4-FFF2-40B4-BE49-F238E27FC236}">
                <a16:creationId xmlns:a16="http://schemas.microsoft.com/office/drawing/2014/main" id="{60168FF8-A74D-41FA-B07B-5DEB8413ACA4}"/>
              </a:ext>
            </a:extLst>
          </p:cNvPr>
          <p:cNvSpPr/>
          <p:nvPr/>
        </p:nvSpPr>
        <p:spPr>
          <a:xfrm>
            <a:off x="5142725" y="3722589"/>
            <a:ext cx="327528" cy="58279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537670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8" grpId="0" animBg="1"/>
      <p:bldP spid="9" grpId="0" animBg="1"/>
      <p:bldP spid="14" grpId="0" animBg="1"/>
      <p:bldP spid="16" grpId="0" animBg="1"/>
      <p:bldP spid="1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391920"/>
            <a:ext cx="8572560" cy="5037476"/>
          </a:xfrm>
        </p:spPr>
        <p:txBody>
          <a:bodyPr/>
          <a:lstStyle/>
          <a:p>
            <a:pPr marL="0" indent="0">
              <a:buNone/>
            </a:pPr>
            <a:r>
              <a:rPr lang="de-DE" dirty="0"/>
              <a:t>Und errechnen die Distanzen für jedes Attribut/Wert:</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7</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7" name="Grafik 6"/>
          <p:cNvPicPr>
            <a:picLocks noChangeAspect="1"/>
          </p:cNvPicPr>
          <p:nvPr/>
        </p:nvPicPr>
        <p:blipFill>
          <a:blip r:embed="rId2"/>
          <a:stretch>
            <a:fillRect/>
          </a:stretch>
        </p:blipFill>
        <p:spPr>
          <a:xfrm>
            <a:off x="394635" y="2146518"/>
            <a:ext cx="3224179" cy="1251023"/>
          </a:xfrm>
          <a:prstGeom prst="rect">
            <a:avLst/>
          </a:prstGeom>
        </p:spPr>
      </p:pic>
      <p:pic>
        <p:nvPicPr>
          <p:cNvPr id="10" name="Grafik 9"/>
          <p:cNvPicPr>
            <a:picLocks noChangeAspect="1"/>
          </p:cNvPicPr>
          <p:nvPr/>
        </p:nvPicPr>
        <p:blipFill>
          <a:blip r:embed="rId3"/>
          <a:stretch>
            <a:fillRect/>
          </a:stretch>
        </p:blipFill>
        <p:spPr>
          <a:xfrm>
            <a:off x="5635132" y="2381965"/>
            <a:ext cx="3294586" cy="780127"/>
          </a:xfrm>
          <a:prstGeom prst="rect">
            <a:avLst/>
          </a:prstGeom>
        </p:spPr>
      </p:pic>
      <p:pic>
        <p:nvPicPr>
          <p:cNvPr id="11" name="Grafik 10"/>
          <p:cNvPicPr>
            <a:picLocks noChangeAspect="1"/>
          </p:cNvPicPr>
          <p:nvPr/>
        </p:nvPicPr>
        <p:blipFill>
          <a:blip r:embed="rId4"/>
          <a:stretch>
            <a:fillRect/>
          </a:stretch>
        </p:blipFill>
        <p:spPr>
          <a:xfrm>
            <a:off x="563789" y="3786686"/>
            <a:ext cx="8478433" cy="1724266"/>
          </a:xfrm>
          <a:prstGeom prst="rect">
            <a:avLst/>
          </a:prstGeom>
        </p:spPr>
      </p:pic>
    </p:spTree>
    <p:extLst>
      <p:ext uri="{BB962C8B-B14F-4D97-AF65-F5344CB8AC3E}">
        <p14:creationId xmlns:p14="http://schemas.microsoft.com/office/powerpoint/2010/main" val="3818478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391920"/>
            <a:ext cx="8572560" cy="5037476"/>
          </a:xfrm>
        </p:spPr>
        <p:txBody>
          <a:bodyPr/>
          <a:lstStyle/>
          <a:p>
            <a:pPr marL="0" indent="0">
              <a:buNone/>
            </a:pPr>
            <a:r>
              <a:rPr lang="de-DE" dirty="0"/>
              <a:t>Und errechnen die Distanzen für jedes Attribut/Wert:</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8</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8" name="Grafik 7"/>
          <p:cNvPicPr>
            <a:picLocks noChangeAspect="1"/>
          </p:cNvPicPr>
          <p:nvPr/>
        </p:nvPicPr>
        <p:blipFill>
          <a:blip r:embed="rId2"/>
          <a:stretch>
            <a:fillRect/>
          </a:stretch>
        </p:blipFill>
        <p:spPr>
          <a:xfrm>
            <a:off x="504768" y="2308818"/>
            <a:ext cx="3143208" cy="1417302"/>
          </a:xfrm>
          <a:prstGeom prst="rect">
            <a:avLst/>
          </a:prstGeom>
        </p:spPr>
      </p:pic>
      <p:pic>
        <p:nvPicPr>
          <p:cNvPr id="10" name="Grafik 9"/>
          <p:cNvPicPr>
            <a:picLocks noChangeAspect="1"/>
          </p:cNvPicPr>
          <p:nvPr/>
        </p:nvPicPr>
        <p:blipFill>
          <a:blip r:embed="rId3"/>
          <a:stretch>
            <a:fillRect/>
          </a:stretch>
        </p:blipFill>
        <p:spPr>
          <a:xfrm>
            <a:off x="5534052" y="2498380"/>
            <a:ext cx="3294586" cy="780127"/>
          </a:xfrm>
          <a:prstGeom prst="rect">
            <a:avLst/>
          </a:prstGeom>
        </p:spPr>
      </p:pic>
      <p:pic>
        <p:nvPicPr>
          <p:cNvPr id="14" name="Grafik 13"/>
          <p:cNvPicPr>
            <a:picLocks noChangeAspect="1"/>
          </p:cNvPicPr>
          <p:nvPr/>
        </p:nvPicPr>
        <p:blipFill>
          <a:blip r:embed="rId4"/>
          <a:stretch>
            <a:fillRect/>
          </a:stretch>
        </p:blipFill>
        <p:spPr>
          <a:xfrm>
            <a:off x="722200" y="4384967"/>
            <a:ext cx="7744906" cy="676369"/>
          </a:xfrm>
          <a:prstGeom prst="rect">
            <a:avLst/>
          </a:prstGeom>
        </p:spPr>
      </p:pic>
    </p:spTree>
    <p:extLst>
      <p:ext uri="{BB962C8B-B14F-4D97-AF65-F5344CB8AC3E}">
        <p14:creationId xmlns:p14="http://schemas.microsoft.com/office/powerpoint/2010/main" val="1206583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391920"/>
            <a:ext cx="8572560" cy="5037476"/>
          </a:xfrm>
        </p:spPr>
        <p:txBody>
          <a:bodyPr/>
          <a:lstStyle/>
          <a:p>
            <a:pPr marL="0" indent="0">
              <a:buNone/>
            </a:pPr>
            <a:r>
              <a:rPr lang="de-DE" dirty="0"/>
              <a:t>Und errechnen die Distanzen für jedes Attribut/Wert:</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9</a:t>
            </a:fld>
            <a:endParaRPr lang="de-DE" dirty="0"/>
          </a:p>
        </p:txBody>
      </p:sp>
      <p:sp>
        <p:nvSpPr>
          <p:cNvPr id="5" name="Titel 4"/>
          <p:cNvSpPr>
            <a:spLocks noGrp="1"/>
          </p:cNvSpPr>
          <p:nvPr>
            <p:ph type="title"/>
          </p:nvPr>
        </p:nvSpPr>
        <p:spPr/>
        <p:txBody>
          <a:bodyPr/>
          <a:lstStyle/>
          <a:p>
            <a:r>
              <a:rPr lang="de-DE" dirty="0"/>
              <a:t>Aufgabe 1: RISE – VDM Distanzen</a:t>
            </a:r>
          </a:p>
        </p:txBody>
      </p:sp>
      <p:pic>
        <p:nvPicPr>
          <p:cNvPr id="9" name="Grafik 8"/>
          <p:cNvPicPr>
            <a:picLocks noChangeAspect="1"/>
          </p:cNvPicPr>
          <p:nvPr/>
        </p:nvPicPr>
        <p:blipFill>
          <a:blip r:embed="rId2"/>
          <a:stretch>
            <a:fillRect/>
          </a:stretch>
        </p:blipFill>
        <p:spPr>
          <a:xfrm>
            <a:off x="285720" y="2010435"/>
            <a:ext cx="2836496" cy="1435685"/>
          </a:xfrm>
          <a:prstGeom prst="rect">
            <a:avLst/>
          </a:prstGeom>
        </p:spPr>
      </p:pic>
      <p:pic>
        <p:nvPicPr>
          <p:cNvPr id="10" name="Grafik 9"/>
          <p:cNvPicPr>
            <a:picLocks noChangeAspect="1"/>
          </p:cNvPicPr>
          <p:nvPr/>
        </p:nvPicPr>
        <p:blipFill>
          <a:blip r:embed="rId3"/>
          <a:stretch>
            <a:fillRect/>
          </a:stretch>
        </p:blipFill>
        <p:spPr>
          <a:xfrm>
            <a:off x="5658717" y="2338213"/>
            <a:ext cx="3294586" cy="780127"/>
          </a:xfrm>
          <a:prstGeom prst="rect">
            <a:avLst/>
          </a:prstGeom>
        </p:spPr>
      </p:pic>
      <p:pic>
        <p:nvPicPr>
          <p:cNvPr id="11" name="Grafik 10"/>
          <p:cNvPicPr>
            <a:picLocks noChangeAspect="1"/>
          </p:cNvPicPr>
          <p:nvPr/>
        </p:nvPicPr>
        <p:blipFill>
          <a:blip r:embed="rId4"/>
          <a:stretch>
            <a:fillRect/>
          </a:stretch>
        </p:blipFill>
        <p:spPr>
          <a:xfrm>
            <a:off x="404231" y="4278365"/>
            <a:ext cx="8335538" cy="571580"/>
          </a:xfrm>
          <a:prstGeom prst="rect">
            <a:avLst/>
          </a:prstGeom>
        </p:spPr>
      </p:pic>
    </p:spTree>
    <p:extLst>
      <p:ext uri="{BB962C8B-B14F-4D97-AF65-F5344CB8AC3E}">
        <p14:creationId xmlns:p14="http://schemas.microsoft.com/office/powerpoint/2010/main" val="2898643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p:cNvPicPr>
            <a:picLocks noGrp="1" noChangeAspect="1"/>
          </p:cNvPicPr>
          <p:nvPr>
            <p:ph idx="1"/>
          </p:nvPr>
        </p:nvPicPr>
        <p:blipFill>
          <a:blip r:embed="rId2"/>
          <a:stretch>
            <a:fillRect/>
          </a:stretch>
        </p:blipFill>
        <p:spPr>
          <a:xfrm>
            <a:off x="1617616" y="1385114"/>
            <a:ext cx="7242267" cy="5037137"/>
          </a:xfrm>
          <a:prstGeom prst="rect">
            <a:avLst/>
          </a:prstGeom>
        </p:spPr>
      </p:pic>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10</a:t>
            </a:fld>
            <a:endParaRPr lang="de-DE" dirty="0"/>
          </a:p>
        </p:txBody>
      </p:sp>
      <p:sp>
        <p:nvSpPr>
          <p:cNvPr id="5" name="Titel 4"/>
          <p:cNvSpPr>
            <a:spLocks noGrp="1"/>
          </p:cNvSpPr>
          <p:nvPr>
            <p:ph type="title"/>
          </p:nvPr>
        </p:nvSpPr>
        <p:spPr/>
        <p:txBody>
          <a:bodyPr/>
          <a:lstStyle/>
          <a:p>
            <a:r>
              <a:rPr lang="de-DE" dirty="0"/>
              <a:t>Aufgabe 1: RISE – VDM Distanzen</a:t>
            </a:r>
          </a:p>
        </p:txBody>
      </p:sp>
      <p:sp>
        <p:nvSpPr>
          <p:cNvPr id="7" name="Textfeld 6"/>
          <p:cNvSpPr txBox="1"/>
          <p:nvPr/>
        </p:nvSpPr>
        <p:spPr>
          <a:xfrm>
            <a:off x="222871" y="1385114"/>
            <a:ext cx="1145185" cy="369332"/>
          </a:xfrm>
          <a:prstGeom prst="rect">
            <a:avLst/>
          </a:prstGeom>
          <a:noFill/>
        </p:spPr>
        <p:txBody>
          <a:bodyPr wrap="none" rtlCol="0">
            <a:spAutoFit/>
          </a:bodyPr>
          <a:lstStyle/>
          <a:p>
            <a:r>
              <a:rPr lang="de-DE" dirty="0"/>
              <a:t>Übersicht:</a:t>
            </a:r>
          </a:p>
        </p:txBody>
      </p:sp>
    </p:spTree>
    <p:extLst>
      <p:ext uri="{BB962C8B-B14F-4D97-AF65-F5344CB8AC3E}">
        <p14:creationId xmlns:p14="http://schemas.microsoft.com/office/powerpoint/2010/main" val="1459576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11</a:t>
            </a:fld>
            <a:endParaRPr lang="de-DE" dirty="0"/>
          </a:p>
        </p:txBody>
      </p:sp>
      <p:sp>
        <p:nvSpPr>
          <p:cNvPr id="5" name="Titel 4"/>
          <p:cNvSpPr>
            <a:spLocks noGrp="1"/>
          </p:cNvSpPr>
          <p:nvPr>
            <p:ph type="title"/>
          </p:nvPr>
        </p:nvSpPr>
        <p:spPr/>
        <p:txBody>
          <a:bodyPr/>
          <a:lstStyle/>
          <a:p>
            <a:r>
              <a:rPr lang="de-DE" dirty="0"/>
              <a:t>Aufgabe 1: RISE - Algorithmus</a:t>
            </a:r>
          </a:p>
        </p:txBody>
      </p:sp>
      <p:pic>
        <p:nvPicPr>
          <p:cNvPr id="6" name="Grafik 5"/>
          <p:cNvPicPr>
            <a:picLocks noChangeAspect="1"/>
          </p:cNvPicPr>
          <p:nvPr/>
        </p:nvPicPr>
        <p:blipFill>
          <a:blip r:embed="rId2"/>
          <a:stretch>
            <a:fillRect/>
          </a:stretch>
        </p:blipFill>
        <p:spPr>
          <a:xfrm>
            <a:off x="375385" y="2167192"/>
            <a:ext cx="8482895" cy="3234829"/>
          </a:xfrm>
          <a:prstGeom prst="rect">
            <a:avLst/>
          </a:prstGeom>
        </p:spPr>
      </p:pic>
    </p:spTree>
    <p:extLst>
      <p:ext uri="{BB962C8B-B14F-4D97-AF65-F5344CB8AC3E}">
        <p14:creationId xmlns:p14="http://schemas.microsoft.com/office/powerpoint/2010/main" val="2790298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800" dirty="0"/>
              <a:t>Nun müssen wir die initiale Accuracy ausrechnen. Dazu müssen wir herausfinden, </a:t>
            </a:r>
            <a:r>
              <a:rPr lang="de-DE" sz="1800" i="1" dirty="0"/>
              <a:t>von welcher Regel </a:t>
            </a:r>
            <a:r>
              <a:rPr lang="de-DE" sz="1800" dirty="0"/>
              <a:t>jedes Beispiel klassifiziert wird und </a:t>
            </a:r>
            <a:r>
              <a:rPr lang="de-DE" sz="1800" i="1" dirty="0"/>
              <a:t>wie</a:t>
            </a:r>
            <a:r>
              <a:rPr lang="de-DE" sz="1800" dirty="0"/>
              <a:t> es klassifiziert wird. </a:t>
            </a:r>
          </a:p>
          <a:p>
            <a:r>
              <a:rPr lang="de-DE" sz="1800" dirty="0"/>
              <a:t>Hierzu müssen wir die Distanzen berechnen. Als erstes ordnen wir die Beispiele, indem wir zuerst alle negativen und dann alle positiven aufführen und benennen diese mit dem Buchstaben N für “</a:t>
            </a:r>
            <a:r>
              <a:rPr lang="de-DE" sz="1800" dirty="0" err="1"/>
              <a:t>No</a:t>
            </a:r>
            <a:r>
              <a:rPr lang="de-DE" sz="1800" dirty="0"/>
              <a:t>” sowie dem Index des Beispiels (Y für “Yes”):</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12</a:t>
            </a:fld>
            <a:endParaRPr lang="de-DE" dirty="0"/>
          </a:p>
        </p:txBody>
      </p:sp>
      <p:sp>
        <p:nvSpPr>
          <p:cNvPr id="5" name="Titel 4"/>
          <p:cNvSpPr>
            <a:spLocks noGrp="1"/>
          </p:cNvSpPr>
          <p:nvPr>
            <p:ph type="title"/>
          </p:nvPr>
        </p:nvSpPr>
        <p:spPr/>
        <p:txBody>
          <a:bodyPr/>
          <a:lstStyle/>
          <a:p>
            <a:r>
              <a:rPr lang="de-DE" dirty="0"/>
              <a:t>Aufgabe 1: RISE – initiale Accuracy</a:t>
            </a:r>
          </a:p>
        </p:txBody>
      </p:sp>
      <p:pic>
        <p:nvPicPr>
          <p:cNvPr id="6" name="Grafik 5"/>
          <p:cNvPicPr>
            <a:picLocks noChangeAspect="1"/>
          </p:cNvPicPr>
          <p:nvPr/>
        </p:nvPicPr>
        <p:blipFill>
          <a:blip r:embed="rId2"/>
          <a:stretch>
            <a:fillRect/>
          </a:stretch>
        </p:blipFill>
        <p:spPr>
          <a:xfrm>
            <a:off x="1582227" y="2955062"/>
            <a:ext cx="5509612" cy="3368457"/>
          </a:xfrm>
          <a:prstGeom prst="rect">
            <a:avLst/>
          </a:prstGeom>
        </p:spPr>
      </p:pic>
    </p:spTree>
    <p:extLst>
      <p:ext uri="{BB962C8B-B14F-4D97-AF65-F5344CB8AC3E}">
        <p14:creationId xmlns:p14="http://schemas.microsoft.com/office/powerpoint/2010/main" val="1385613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800" dirty="0"/>
              <a:t>Dann finden wir für jedes Beispiel die Regel, deren euklidische Distanz am geringsten ist (nicht die eigene Regel!). </a:t>
            </a:r>
          </a:p>
          <a:p>
            <a:pPr marL="0" indent="0">
              <a:buNone/>
            </a:pPr>
            <a:r>
              <a:rPr lang="de-DE" sz="1800" dirty="0"/>
              <a:t>Wir zeigen dies exemplarisch für das Beispiel N1:</a:t>
            </a:r>
            <a:endParaRPr lang="de-DE" sz="140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13</a:t>
            </a:fld>
            <a:endParaRPr lang="de-DE" dirty="0"/>
          </a:p>
        </p:txBody>
      </p:sp>
      <p:sp>
        <p:nvSpPr>
          <p:cNvPr id="5" name="Titel 4"/>
          <p:cNvSpPr>
            <a:spLocks noGrp="1"/>
          </p:cNvSpPr>
          <p:nvPr>
            <p:ph type="title"/>
          </p:nvPr>
        </p:nvSpPr>
        <p:spPr/>
        <p:txBody>
          <a:bodyPr/>
          <a:lstStyle/>
          <a:p>
            <a:r>
              <a:rPr lang="de-DE" dirty="0"/>
              <a:t>Aufgabe 1: RISE – initiale Accuracy</a:t>
            </a:r>
          </a:p>
        </p:txBody>
      </p:sp>
      <p:sp>
        <p:nvSpPr>
          <p:cNvPr id="9" name="Textfeld 8"/>
          <p:cNvSpPr txBox="1"/>
          <p:nvPr/>
        </p:nvSpPr>
        <p:spPr>
          <a:xfrm>
            <a:off x="1260909" y="5824114"/>
            <a:ext cx="6887911" cy="646331"/>
          </a:xfrm>
          <a:prstGeom prst="rect">
            <a:avLst/>
          </a:prstGeom>
          <a:noFill/>
        </p:spPr>
        <p:txBody>
          <a:bodyPr wrap="none" rtlCol="0">
            <a:spAutoFit/>
          </a:bodyPr>
          <a:lstStyle/>
          <a:p>
            <a:r>
              <a:rPr lang="de-DE" dirty="0"/>
              <a:t>Wie man in der Tabelle sieht, hat die Regel </a:t>
            </a:r>
            <a:r>
              <a:rPr lang="de-DE" b="1" dirty="0"/>
              <a:t>Y2</a:t>
            </a:r>
            <a:r>
              <a:rPr lang="de-DE" dirty="0"/>
              <a:t> die geringste Distanz. </a:t>
            </a:r>
            <a:br>
              <a:rPr lang="de-DE" dirty="0"/>
            </a:br>
            <a:r>
              <a:rPr lang="de-DE" dirty="0"/>
              <a:t>Das Beispiel </a:t>
            </a:r>
            <a:r>
              <a:rPr lang="de-DE" b="1" dirty="0"/>
              <a:t>N1</a:t>
            </a:r>
            <a:r>
              <a:rPr lang="de-DE" dirty="0"/>
              <a:t> würde also mit dieser Regel als </a:t>
            </a:r>
            <a:r>
              <a:rPr lang="de-DE" b="1" dirty="0"/>
              <a:t>YES</a:t>
            </a:r>
            <a:r>
              <a:rPr lang="de-DE" dirty="0"/>
              <a:t> klassifiziert werden.</a:t>
            </a:r>
          </a:p>
        </p:txBody>
      </p:sp>
      <p:sp>
        <p:nvSpPr>
          <p:cNvPr id="6" name="Textfeld 5"/>
          <p:cNvSpPr txBox="1"/>
          <p:nvPr/>
        </p:nvSpPr>
        <p:spPr>
          <a:xfrm>
            <a:off x="5640404" y="2385928"/>
            <a:ext cx="716863" cy="338554"/>
          </a:xfrm>
          <a:prstGeom prst="rect">
            <a:avLst/>
          </a:prstGeom>
          <a:solidFill>
            <a:schemeClr val="bg1"/>
          </a:solidFill>
        </p:spPr>
        <p:txBody>
          <a:bodyPr wrap="none" rtlCol="0">
            <a:spAutoFit/>
          </a:bodyPr>
          <a:lstStyle/>
          <a:p>
            <a:r>
              <a:rPr lang="de-DE" sz="1600" i="1" dirty="0" err="1"/>
              <a:t>Windy</a:t>
            </a:r>
            <a:endParaRPr lang="de-DE" sz="1600" i="1" dirty="0"/>
          </a:p>
        </p:txBody>
      </p:sp>
      <p:pic>
        <p:nvPicPr>
          <p:cNvPr id="7" name="Grafik 6"/>
          <p:cNvPicPr>
            <a:picLocks noChangeAspect="1"/>
          </p:cNvPicPr>
          <p:nvPr/>
        </p:nvPicPr>
        <p:blipFill>
          <a:blip r:embed="rId2"/>
          <a:stretch>
            <a:fillRect/>
          </a:stretch>
        </p:blipFill>
        <p:spPr>
          <a:xfrm>
            <a:off x="285720" y="2434054"/>
            <a:ext cx="8572560" cy="3234398"/>
          </a:xfrm>
          <a:prstGeom prst="rect">
            <a:avLst/>
          </a:prstGeom>
        </p:spPr>
      </p:pic>
      <p:sp>
        <p:nvSpPr>
          <p:cNvPr id="8" name="Rechteck 7">
            <a:extLst>
              <a:ext uri="{FF2B5EF4-FFF2-40B4-BE49-F238E27FC236}">
                <a16:creationId xmlns:a16="http://schemas.microsoft.com/office/drawing/2014/main" id="{4E4D588B-235C-41CA-AB43-C6EA71862A4F}"/>
              </a:ext>
            </a:extLst>
          </p:cNvPr>
          <p:cNvSpPr/>
          <p:nvPr/>
        </p:nvSpPr>
        <p:spPr>
          <a:xfrm>
            <a:off x="1085223" y="3114989"/>
            <a:ext cx="7344430" cy="27160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Rechteck 9">
            <a:extLst>
              <a:ext uri="{FF2B5EF4-FFF2-40B4-BE49-F238E27FC236}">
                <a16:creationId xmlns:a16="http://schemas.microsoft.com/office/drawing/2014/main" id="{E330079A-15B1-4331-BE2B-3F227B3D3DA6}"/>
              </a:ext>
            </a:extLst>
          </p:cNvPr>
          <p:cNvSpPr/>
          <p:nvPr/>
        </p:nvSpPr>
        <p:spPr>
          <a:xfrm>
            <a:off x="3808325" y="2944167"/>
            <a:ext cx="763675" cy="1708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a:extLst>
              <a:ext uri="{FF2B5EF4-FFF2-40B4-BE49-F238E27FC236}">
                <a16:creationId xmlns:a16="http://schemas.microsoft.com/office/drawing/2014/main" id="{BA92C918-9CF8-4EEA-9FCF-55DEF36EE3E4}"/>
              </a:ext>
            </a:extLst>
          </p:cNvPr>
          <p:cNvSpPr/>
          <p:nvPr/>
        </p:nvSpPr>
        <p:spPr>
          <a:xfrm>
            <a:off x="4800522" y="2944167"/>
            <a:ext cx="763675" cy="1708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Rechteck 11">
            <a:extLst>
              <a:ext uri="{FF2B5EF4-FFF2-40B4-BE49-F238E27FC236}">
                <a16:creationId xmlns:a16="http://schemas.microsoft.com/office/drawing/2014/main" id="{8BF8EE24-598D-4FB7-9CA0-F8CFF3B39519}"/>
              </a:ext>
            </a:extLst>
          </p:cNvPr>
          <p:cNvSpPr/>
          <p:nvPr/>
        </p:nvSpPr>
        <p:spPr>
          <a:xfrm>
            <a:off x="5690639" y="2944167"/>
            <a:ext cx="763675" cy="1708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Rechteck 12">
            <a:extLst>
              <a:ext uri="{FF2B5EF4-FFF2-40B4-BE49-F238E27FC236}">
                <a16:creationId xmlns:a16="http://schemas.microsoft.com/office/drawing/2014/main" id="{94660266-E219-4F5F-9D76-163800605A14}"/>
              </a:ext>
            </a:extLst>
          </p:cNvPr>
          <p:cNvSpPr/>
          <p:nvPr/>
        </p:nvSpPr>
        <p:spPr>
          <a:xfrm>
            <a:off x="6687835" y="2939191"/>
            <a:ext cx="1970339" cy="1708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47660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2"/>
                                        </p:tgtEl>
                                      </p:cBhvr>
                                    </p:animEffect>
                                    <p:set>
                                      <p:cBhvr>
                                        <p:cTn id="17" dur="1" fill="hold">
                                          <p:stCondLst>
                                            <p:cond delay="499"/>
                                          </p:stCondLst>
                                        </p:cTn>
                                        <p:tgtEl>
                                          <p:spTgt spid="1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3"/>
                                        </p:tgtEl>
                                      </p:cBhvr>
                                    </p:animEffect>
                                    <p:set>
                                      <p:cBhvr>
                                        <p:cTn id="22" dur="1" fill="hold">
                                          <p:stCondLst>
                                            <p:cond delay="499"/>
                                          </p:stCondLst>
                                        </p:cTn>
                                        <p:tgtEl>
                                          <p:spTgt spid="1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animBg="1"/>
      <p:bldP spid="10"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800" dirty="0"/>
              <a:t>Führt man diese Berechnung für alle Instanzen aus, erhält man folgende Tabelle:</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200" dirty="0"/>
          </a:p>
          <a:p>
            <a:pPr marL="0" indent="0">
              <a:buNone/>
            </a:pPr>
            <a:r>
              <a:rPr lang="de-DE" sz="1600" dirty="0"/>
              <a:t>Bereits berechnete Distanzen können wiederverwendet werden, denn die Distanzen sind symmetrisch: d(N1, N2) = d(N2, N1)</a:t>
            </a:r>
            <a:endParaRPr lang="de-DE" sz="105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14</a:t>
            </a:fld>
            <a:endParaRPr lang="de-DE" dirty="0"/>
          </a:p>
        </p:txBody>
      </p:sp>
      <p:sp>
        <p:nvSpPr>
          <p:cNvPr id="5" name="Titel 4"/>
          <p:cNvSpPr>
            <a:spLocks noGrp="1"/>
          </p:cNvSpPr>
          <p:nvPr>
            <p:ph type="title"/>
          </p:nvPr>
        </p:nvSpPr>
        <p:spPr/>
        <p:txBody>
          <a:bodyPr/>
          <a:lstStyle/>
          <a:p>
            <a:r>
              <a:rPr lang="de-DE" dirty="0"/>
              <a:t>Aufgabe 1: RISE – initiale Accuracy</a:t>
            </a:r>
          </a:p>
        </p:txBody>
      </p:sp>
      <p:pic>
        <p:nvPicPr>
          <p:cNvPr id="6" name="Grafik 5"/>
          <p:cNvPicPr>
            <a:picLocks noChangeAspect="1"/>
          </p:cNvPicPr>
          <p:nvPr/>
        </p:nvPicPr>
        <p:blipFill>
          <a:blip r:embed="rId2"/>
          <a:stretch>
            <a:fillRect/>
          </a:stretch>
        </p:blipFill>
        <p:spPr>
          <a:xfrm>
            <a:off x="285720" y="2123351"/>
            <a:ext cx="8643998" cy="2887061"/>
          </a:xfrm>
          <a:prstGeom prst="rect">
            <a:avLst/>
          </a:prstGeom>
        </p:spPr>
      </p:pic>
    </p:spTree>
    <p:extLst>
      <p:ext uri="{BB962C8B-B14F-4D97-AF65-F5344CB8AC3E}">
        <p14:creationId xmlns:p14="http://schemas.microsoft.com/office/powerpoint/2010/main" val="1609414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800" dirty="0"/>
              <a:t>Als Gesamtergebnis mit den kürzesten Distanzen erhält man diese Tabelle:</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r>
              <a:rPr lang="de-DE" sz="1800" dirty="0"/>
              <a:t>Folgende Beispiele wurden falsch klassifiziert: N1, N3, Y1 und Y2.</a:t>
            </a:r>
          </a:p>
          <a:p>
            <a:pPr marL="0" indent="0">
              <a:buNone/>
            </a:pPr>
            <a:r>
              <a:rPr lang="de-DE" sz="1800" dirty="0">
                <a:sym typeface="Wingdings" panose="05000000000000000000" pitchFamily="2" charset="2"/>
              </a:rPr>
              <a:t> Daher ist die Accuracy 10/14 = 0.71</a:t>
            </a:r>
            <a:endParaRPr lang="de-DE" sz="180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15</a:t>
            </a:fld>
            <a:endParaRPr lang="de-DE" dirty="0"/>
          </a:p>
        </p:txBody>
      </p:sp>
      <p:sp>
        <p:nvSpPr>
          <p:cNvPr id="5" name="Titel 4"/>
          <p:cNvSpPr>
            <a:spLocks noGrp="1"/>
          </p:cNvSpPr>
          <p:nvPr>
            <p:ph type="title"/>
          </p:nvPr>
        </p:nvSpPr>
        <p:spPr/>
        <p:txBody>
          <a:bodyPr/>
          <a:lstStyle/>
          <a:p>
            <a:r>
              <a:rPr lang="de-DE" dirty="0"/>
              <a:t>Aufgabe 1: RISE – initiale Accuracy</a:t>
            </a:r>
          </a:p>
        </p:txBody>
      </p:sp>
      <p:pic>
        <p:nvPicPr>
          <p:cNvPr id="7" name="Grafik 6"/>
          <p:cNvPicPr>
            <a:picLocks noChangeAspect="1"/>
          </p:cNvPicPr>
          <p:nvPr/>
        </p:nvPicPr>
        <p:blipFill>
          <a:blip r:embed="rId2"/>
          <a:stretch>
            <a:fillRect/>
          </a:stretch>
        </p:blipFill>
        <p:spPr>
          <a:xfrm>
            <a:off x="1976893" y="1945645"/>
            <a:ext cx="4770416" cy="3368148"/>
          </a:xfrm>
          <a:prstGeom prst="rect">
            <a:avLst/>
          </a:prstGeom>
        </p:spPr>
      </p:pic>
      <p:sp>
        <p:nvSpPr>
          <p:cNvPr id="8" name="Rechteck 7"/>
          <p:cNvSpPr/>
          <p:nvPr/>
        </p:nvSpPr>
        <p:spPr>
          <a:xfrm>
            <a:off x="5838825" y="2112645"/>
            <a:ext cx="438150" cy="29527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Rechteck 8"/>
          <p:cNvSpPr/>
          <p:nvPr/>
        </p:nvSpPr>
        <p:spPr>
          <a:xfrm>
            <a:off x="5838825" y="2564130"/>
            <a:ext cx="438150" cy="29527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Rechteck 9"/>
          <p:cNvSpPr/>
          <p:nvPr/>
        </p:nvSpPr>
        <p:spPr>
          <a:xfrm>
            <a:off x="5854065" y="3244215"/>
            <a:ext cx="438150" cy="21907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Rechteck 10"/>
          <p:cNvSpPr/>
          <p:nvPr/>
        </p:nvSpPr>
        <p:spPr>
          <a:xfrm>
            <a:off x="5848350" y="3501390"/>
            <a:ext cx="438150" cy="21907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334033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3" end="13"/>
                                            </p:txEl>
                                          </p:spTgt>
                                        </p:tgtEl>
                                        <p:attrNameLst>
                                          <p:attrName>style.visibility</p:attrName>
                                        </p:attrNameLst>
                                      </p:cBhvr>
                                      <p:to>
                                        <p:strVal val="visible"/>
                                      </p:to>
                                    </p:set>
                                    <p:animEffect transition="in" filter="fade">
                                      <p:cBhvr>
                                        <p:cTn id="7" dur="500"/>
                                        <p:tgtEl>
                                          <p:spTgt spid="2">
                                            <p:txEl>
                                              <p:pRg st="13" end="13"/>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
                                            <p:txEl>
                                              <p:pRg st="14" end="14"/>
                                            </p:txEl>
                                          </p:spTgt>
                                        </p:tgtEl>
                                        <p:attrNameLst>
                                          <p:attrName>style.visibility</p:attrName>
                                        </p:attrNameLst>
                                      </p:cBhvr>
                                      <p:to>
                                        <p:strVal val="visible"/>
                                      </p:to>
                                    </p:set>
                                    <p:animEffect transition="in" filter="fade">
                                      <p:cBhvr>
                                        <p:cTn id="24" dur="500"/>
                                        <p:tgtEl>
                                          <p:spTgt spid="2">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800" dirty="0"/>
              <a:t>Wir beginnen mit Schritt 1 des Algorithmus.</a:t>
            </a:r>
            <a:br>
              <a:rPr lang="de-DE" sz="1800" dirty="0"/>
            </a:br>
            <a:r>
              <a:rPr lang="de-DE" sz="1800" dirty="0">
                <a:sym typeface="Wingdings" panose="05000000000000000000" pitchFamily="2" charset="2"/>
              </a:rPr>
              <a:t> Unsere </a:t>
            </a:r>
            <a:r>
              <a:rPr lang="de-DE" sz="1800" b="1" dirty="0">
                <a:sym typeface="Wingdings" panose="05000000000000000000" pitchFamily="2" charset="2"/>
              </a:rPr>
              <a:t>Theorie besteht aus den Regeln </a:t>
            </a:r>
            <a:r>
              <a:rPr lang="de-DE" sz="1800" dirty="0">
                <a:sym typeface="Wingdings" panose="05000000000000000000" pitchFamily="2" charset="2"/>
              </a:rPr>
              <a:t>die aus den Beispielen erzeugt wurden</a:t>
            </a:r>
            <a:br>
              <a:rPr lang="de-DE" sz="1800" dirty="0">
                <a:sym typeface="Wingdings" panose="05000000000000000000" pitchFamily="2" charset="2"/>
              </a:rPr>
            </a:br>
            <a:br>
              <a:rPr lang="de-DE" sz="1800" dirty="0">
                <a:sym typeface="Wingdings" panose="05000000000000000000" pitchFamily="2" charset="2"/>
              </a:rPr>
            </a:br>
            <a:r>
              <a:rPr lang="de-DE" sz="1800" dirty="0">
                <a:sym typeface="Wingdings" panose="05000000000000000000" pitchFamily="2" charset="2"/>
              </a:rPr>
              <a:t>Wir gehen alle negativen Regeln (siehe Aufgabenstellung) durch und suchen jeweils das nicht abgedeckt (negative) Beispiel mit dem geringsten Abstand.</a:t>
            </a:r>
          </a:p>
          <a:p>
            <a:pPr marL="0" indent="0">
              <a:buNone/>
            </a:pPr>
            <a:endParaRPr lang="de-DE" sz="1800" dirty="0">
              <a:sym typeface="Wingdings" panose="05000000000000000000" pitchFamily="2" charset="2"/>
            </a:endParaRPr>
          </a:p>
          <a:p>
            <a:pPr marL="0" indent="0">
              <a:buNone/>
            </a:pPr>
            <a:r>
              <a:rPr lang="de-DE" sz="1800" dirty="0">
                <a:sym typeface="Wingdings" panose="05000000000000000000" pitchFamily="2" charset="2"/>
              </a:rPr>
              <a:t>Beispiel: N1</a:t>
            </a:r>
            <a:endParaRPr lang="de-DE" sz="180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16</a:t>
            </a:fld>
            <a:endParaRPr lang="de-DE" dirty="0"/>
          </a:p>
        </p:txBody>
      </p:sp>
      <p:sp>
        <p:nvSpPr>
          <p:cNvPr id="5" name="Titel 4"/>
          <p:cNvSpPr>
            <a:spLocks noGrp="1"/>
          </p:cNvSpPr>
          <p:nvPr>
            <p:ph type="title"/>
          </p:nvPr>
        </p:nvSpPr>
        <p:spPr/>
        <p:txBody>
          <a:bodyPr/>
          <a:lstStyle/>
          <a:p>
            <a:r>
              <a:rPr lang="de-DE" dirty="0"/>
              <a:t>Aufgabe 1: RISE – Erste Iteration N1</a:t>
            </a:r>
          </a:p>
        </p:txBody>
      </p:sp>
      <p:pic>
        <p:nvPicPr>
          <p:cNvPr id="6" name="Grafik 5"/>
          <p:cNvPicPr>
            <a:picLocks noChangeAspect="1"/>
          </p:cNvPicPr>
          <p:nvPr/>
        </p:nvPicPr>
        <p:blipFill>
          <a:blip r:embed="rId2"/>
          <a:stretch>
            <a:fillRect/>
          </a:stretch>
        </p:blipFill>
        <p:spPr>
          <a:xfrm>
            <a:off x="285721" y="3609602"/>
            <a:ext cx="2927488" cy="1257673"/>
          </a:xfrm>
          <a:prstGeom prst="rect">
            <a:avLst/>
          </a:prstGeom>
        </p:spPr>
      </p:pic>
      <p:sp>
        <p:nvSpPr>
          <p:cNvPr id="7" name="Textfeld 6"/>
          <p:cNvSpPr txBox="1"/>
          <p:nvPr/>
        </p:nvSpPr>
        <p:spPr>
          <a:xfrm>
            <a:off x="3460450" y="3159509"/>
            <a:ext cx="5356595" cy="369332"/>
          </a:xfrm>
          <a:prstGeom prst="rect">
            <a:avLst/>
          </a:prstGeom>
          <a:noFill/>
        </p:spPr>
        <p:txBody>
          <a:bodyPr wrap="none" rtlCol="0">
            <a:spAutoFit/>
          </a:bodyPr>
          <a:lstStyle/>
          <a:p>
            <a:r>
              <a:rPr lang="de-DE" dirty="0"/>
              <a:t>Damit generalisieren wir N1 und N3, und erhalten </a:t>
            </a:r>
            <a:r>
              <a:rPr lang="de-DE" b="1" dirty="0"/>
              <a:t>N13</a:t>
            </a:r>
            <a:r>
              <a:rPr lang="de-DE" dirty="0"/>
              <a:t>:</a:t>
            </a:r>
          </a:p>
        </p:txBody>
      </p:sp>
      <p:pic>
        <p:nvPicPr>
          <p:cNvPr id="8" name="Grafik 7"/>
          <p:cNvPicPr>
            <a:picLocks noChangeAspect="1"/>
          </p:cNvPicPr>
          <p:nvPr/>
        </p:nvPicPr>
        <p:blipFill>
          <a:blip r:embed="rId3"/>
          <a:stretch>
            <a:fillRect/>
          </a:stretch>
        </p:blipFill>
        <p:spPr>
          <a:xfrm>
            <a:off x="3439832" y="3647702"/>
            <a:ext cx="5397829" cy="879061"/>
          </a:xfrm>
          <a:prstGeom prst="rect">
            <a:avLst/>
          </a:prstGeom>
        </p:spPr>
      </p:pic>
      <p:sp>
        <p:nvSpPr>
          <p:cNvPr id="9" name="Textfeld 8"/>
          <p:cNvSpPr txBox="1"/>
          <p:nvPr/>
        </p:nvSpPr>
        <p:spPr>
          <a:xfrm>
            <a:off x="285719" y="5157372"/>
            <a:ext cx="8496331" cy="923330"/>
          </a:xfrm>
          <a:prstGeom prst="rect">
            <a:avLst/>
          </a:prstGeom>
          <a:noFill/>
        </p:spPr>
        <p:txBody>
          <a:bodyPr wrap="square" rtlCol="0">
            <a:spAutoFit/>
          </a:bodyPr>
          <a:lstStyle/>
          <a:p>
            <a:r>
              <a:rPr lang="de-DE" dirty="0"/>
              <a:t>Nun müssen wir überprüfen, ob sich die Accuracy nicht verschlechtert hat. </a:t>
            </a:r>
            <a:br>
              <a:rPr lang="de-DE" dirty="0"/>
            </a:br>
            <a:r>
              <a:rPr lang="de-DE" dirty="0"/>
              <a:t>Dazu berechnen wir die </a:t>
            </a:r>
            <a:r>
              <a:rPr lang="de-DE" b="1" dirty="0"/>
              <a:t>Abstände zu N13 </a:t>
            </a:r>
            <a:r>
              <a:rPr lang="de-DE" dirty="0"/>
              <a:t>neu und überprüfen, ob sich die kürzeste Distanz verändert hat.</a:t>
            </a:r>
          </a:p>
        </p:txBody>
      </p:sp>
    </p:spTree>
    <p:extLst>
      <p:ext uri="{BB962C8B-B14F-4D97-AF65-F5344CB8AC3E}">
        <p14:creationId xmlns:p14="http://schemas.microsoft.com/office/powerpoint/2010/main" val="1023981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fontScale="92500" lnSpcReduction="10000"/>
          </a:bodyPr>
          <a:lstStyle/>
          <a:p>
            <a:pPr marL="0" indent="0">
              <a:buNone/>
            </a:pPr>
            <a:r>
              <a:rPr lang="de-DE" sz="1700" dirty="0"/>
              <a:t>Die Abstände zu den Beispielen N1, N3, N5 und Y2 verändern sich. </a:t>
            </a:r>
            <a:br>
              <a:rPr lang="de-DE" sz="1700" dirty="0"/>
            </a:br>
            <a:r>
              <a:rPr lang="de-DE" sz="1700" dirty="0"/>
              <a:t>Die vorherige beste Regel ist in Klammern dargestellt.</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600" dirty="0">
              <a:sym typeface="Wingdings" panose="05000000000000000000" pitchFamily="2" charset="2"/>
            </a:endParaRPr>
          </a:p>
          <a:p>
            <a:pPr marL="0" indent="0">
              <a:buNone/>
            </a:pPr>
            <a:br>
              <a:rPr lang="de-DE" sz="1600" dirty="0">
                <a:sym typeface="Wingdings" panose="05000000000000000000" pitchFamily="2" charset="2"/>
              </a:rPr>
            </a:br>
            <a:r>
              <a:rPr lang="de-DE" sz="1600" dirty="0">
                <a:sym typeface="Wingdings" panose="05000000000000000000" pitchFamily="2" charset="2"/>
              </a:rPr>
              <a:t>N1 und N3 werden jetzt richtig klassifiziert</a:t>
            </a:r>
            <a:br>
              <a:rPr lang="de-DE" sz="1600" dirty="0">
                <a:sym typeface="Wingdings" panose="05000000000000000000" pitchFamily="2" charset="2"/>
              </a:rPr>
            </a:br>
            <a:r>
              <a:rPr lang="de-DE" sz="1600" dirty="0">
                <a:sym typeface="Wingdings" panose="05000000000000000000" pitchFamily="2" charset="2"/>
              </a:rPr>
              <a:t>bei N5 und Y2 keine Veränderung, Y2 ist weiterhin falsch</a:t>
            </a:r>
          </a:p>
          <a:p>
            <a:pPr marL="0" indent="0">
              <a:buNone/>
            </a:pPr>
            <a:r>
              <a:rPr lang="de-DE" sz="1600" dirty="0">
                <a:sym typeface="Wingdings" panose="05000000000000000000" pitchFamily="2" charset="2"/>
              </a:rPr>
              <a:t>Die Accuracy beträgt nun 12/14 ~= 0.86, d.h. </a:t>
            </a:r>
            <a:r>
              <a:rPr lang="de-DE" sz="1600" b="1" dirty="0">
                <a:sym typeface="Wingdings" panose="05000000000000000000" pitchFamily="2" charset="2"/>
              </a:rPr>
              <a:t>Die Generalisierung ist zulässig und wird durchgeführt</a:t>
            </a:r>
            <a:r>
              <a:rPr lang="de-DE" sz="1600" dirty="0">
                <a:sym typeface="Wingdings" panose="05000000000000000000" pitchFamily="2" charset="2"/>
              </a:rPr>
              <a:t>!</a:t>
            </a:r>
            <a:br>
              <a:rPr lang="de-DE" sz="1600" dirty="0">
                <a:sym typeface="Wingdings" panose="05000000000000000000" pitchFamily="2" charset="2"/>
              </a:rPr>
            </a:br>
            <a:endParaRPr lang="de-DE" sz="160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17</a:t>
            </a:fld>
            <a:endParaRPr lang="de-DE" dirty="0"/>
          </a:p>
        </p:txBody>
      </p:sp>
      <p:sp>
        <p:nvSpPr>
          <p:cNvPr id="5" name="Titel 4"/>
          <p:cNvSpPr>
            <a:spLocks noGrp="1"/>
          </p:cNvSpPr>
          <p:nvPr>
            <p:ph type="title"/>
          </p:nvPr>
        </p:nvSpPr>
        <p:spPr/>
        <p:txBody>
          <a:bodyPr/>
          <a:lstStyle/>
          <a:p>
            <a:r>
              <a:rPr lang="de-DE" dirty="0"/>
              <a:t>Aufgabe 1: RISE – Erste Iteration N1</a:t>
            </a:r>
          </a:p>
        </p:txBody>
      </p:sp>
      <p:pic>
        <p:nvPicPr>
          <p:cNvPr id="7" name="Grafik 6"/>
          <p:cNvPicPr>
            <a:picLocks noChangeAspect="1"/>
          </p:cNvPicPr>
          <p:nvPr/>
        </p:nvPicPr>
        <p:blipFill>
          <a:blip r:embed="rId2"/>
          <a:stretch>
            <a:fillRect/>
          </a:stretch>
        </p:blipFill>
        <p:spPr>
          <a:xfrm>
            <a:off x="1172204" y="1941070"/>
            <a:ext cx="6624260" cy="3463101"/>
          </a:xfrm>
          <a:prstGeom prst="rect">
            <a:avLst/>
          </a:prstGeom>
        </p:spPr>
      </p:pic>
    </p:spTree>
    <p:extLst>
      <p:ext uri="{BB962C8B-B14F-4D97-AF65-F5344CB8AC3E}">
        <p14:creationId xmlns:p14="http://schemas.microsoft.com/office/powerpoint/2010/main" val="2418523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3" end="13"/>
                                            </p:txEl>
                                          </p:spTgt>
                                        </p:tgtEl>
                                        <p:attrNameLst>
                                          <p:attrName>style.visibility</p:attrName>
                                        </p:attrNameLst>
                                      </p:cBhvr>
                                      <p:to>
                                        <p:strVal val="visible"/>
                                      </p:to>
                                    </p:set>
                                    <p:animEffect transition="in" filter="fade">
                                      <p:cBhvr>
                                        <p:cTn id="7" dur="500"/>
                                        <p:tgtEl>
                                          <p:spTgt spid="2">
                                            <p:txEl>
                                              <p:pRg st="13" end="1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4" end="14"/>
                                            </p:txEl>
                                          </p:spTgt>
                                        </p:tgtEl>
                                        <p:attrNameLst>
                                          <p:attrName>style.visibility</p:attrName>
                                        </p:attrNameLst>
                                      </p:cBhvr>
                                      <p:to>
                                        <p:strVal val="visible"/>
                                      </p:to>
                                    </p:set>
                                    <p:animEffect transition="in" filter="fade">
                                      <p:cBhvr>
                                        <p:cTn id="12" dur="500"/>
                                        <p:tgtEl>
                                          <p:spTgt spid="2">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Jetzt für die Regel N2:</a:t>
            </a:r>
          </a:p>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r>
              <a:rPr lang="de-DE" dirty="0"/>
              <a:t>Wir generalisieren also N2 und N4 und erhalten N24:</a:t>
            </a:r>
          </a:p>
          <a:p>
            <a:pPr marL="0" indent="0">
              <a:buNone/>
            </a:pPr>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18</a:t>
            </a:fld>
            <a:endParaRPr lang="de-DE" dirty="0"/>
          </a:p>
        </p:txBody>
      </p:sp>
      <p:sp>
        <p:nvSpPr>
          <p:cNvPr id="5" name="Titel 4"/>
          <p:cNvSpPr>
            <a:spLocks noGrp="1"/>
          </p:cNvSpPr>
          <p:nvPr>
            <p:ph type="title"/>
          </p:nvPr>
        </p:nvSpPr>
        <p:spPr/>
        <p:txBody>
          <a:bodyPr/>
          <a:lstStyle/>
          <a:p>
            <a:r>
              <a:rPr lang="de-DE" dirty="0"/>
              <a:t>Aufgabe 1: RISE – Erste Iteration N2</a:t>
            </a:r>
          </a:p>
        </p:txBody>
      </p:sp>
      <p:pic>
        <p:nvPicPr>
          <p:cNvPr id="6" name="Grafik 5"/>
          <p:cNvPicPr>
            <a:picLocks noChangeAspect="1"/>
          </p:cNvPicPr>
          <p:nvPr/>
        </p:nvPicPr>
        <p:blipFill>
          <a:blip r:embed="rId2"/>
          <a:stretch>
            <a:fillRect/>
          </a:stretch>
        </p:blipFill>
        <p:spPr>
          <a:xfrm>
            <a:off x="285720" y="1933424"/>
            <a:ext cx="3209955" cy="1440688"/>
          </a:xfrm>
          <a:prstGeom prst="rect">
            <a:avLst/>
          </a:prstGeom>
        </p:spPr>
      </p:pic>
      <p:pic>
        <p:nvPicPr>
          <p:cNvPr id="7" name="Grafik 6"/>
          <p:cNvPicPr>
            <a:picLocks noChangeAspect="1"/>
          </p:cNvPicPr>
          <p:nvPr/>
        </p:nvPicPr>
        <p:blipFill>
          <a:blip r:embed="rId3"/>
          <a:stretch>
            <a:fillRect/>
          </a:stretch>
        </p:blipFill>
        <p:spPr>
          <a:xfrm>
            <a:off x="285720" y="4215540"/>
            <a:ext cx="8181386" cy="1421918"/>
          </a:xfrm>
          <a:prstGeom prst="rect">
            <a:avLst/>
          </a:prstGeom>
        </p:spPr>
      </p:pic>
    </p:spTree>
    <p:extLst>
      <p:ext uri="{BB962C8B-B14F-4D97-AF65-F5344CB8AC3E}">
        <p14:creationId xmlns:p14="http://schemas.microsoft.com/office/powerpoint/2010/main" val="2882744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700" dirty="0"/>
              <a:t>Wir überprüfen erneut die Accuracy anhand der Distanzen (</a:t>
            </a:r>
            <a:r>
              <a:rPr lang="de-DE" sz="1700" dirty="0">
                <a:solidFill>
                  <a:srgbClr val="00B050"/>
                </a:solidFill>
              </a:rPr>
              <a:t>grün</a:t>
            </a:r>
            <a:r>
              <a:rPr lang="de-DE" sz="1700" dirty="0"/>
              <a:t>=letzte Änderung):</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600" dirty="0">
              <a:sym typeface="Wingdings" panose="05000000000000000000" pitchFamily="2" charset="2"/>
            </a:endParaRPr>
          </a:p>
          <a:p>
            <a:pPr marL="0" indent="0">
              <a:buNone/>
            </a:pPr>
            <a:r>
              <a:rPr lang="de-DE" sz="1600" dirty="0">
                <a:sym typeface="Wingdings" panose="05000000000000000000" pitchFamily="2" charset="2"/>
              </a:rPr>
              <a:t>Kein Beispiel wird anders klassifiziert, d.h. es ändert sich nicht an der Accuracy</a:t>
            </a:r>
          </a:p>
          <a:p>
            <a:pPr marL="0" indent="0">
              <a:buNone/>
            </a:pPr>
            <a:r>
              <a:rPr lang="de-DE" sz="1600" dirty="0">
                <a:sym typeface="Wingdings" panose="05000000000000000000" pitchFamily="2" charset="2"/>
              </a:rPr>
              <a:t>Die Generalisierung ist zulässig und wird hinzugefügt</a:t>
            </a:r>
            <a:endParaRPr lang="de-DE" sz="1600"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19</a:t>
            </a:fld>
            <a:endParaRPr lang="de-DE" dirty="0"/>
          </a:p>
        </p:txBody>
      </p:sp>
      <p:sp>
        <p:nvSpPr>
          <p:cNvPr id="5" name="Titel 4"/>
          <p:cNvSpPr>
            <a:spLocks noGrp="1"/>
          </p:cNvSpPr>
          <p:nvPr>
            <p:ph type="title"/>
          </p:nvPr>
        </p:nvSpPr>
        <p:spPr/>
        <p:txBody>
          <a:bodyPr/>
          <a:lstStyle/>
          <a:p>
            <a:r>
              <a:rPr lang="de-DE" dirty="0"/>
              <a:t>Aufgabe 1: RISE – Erste Iteration N2</a:t>
            </a:r>
          </a:p>
        </p:txBody>
      </p:sp>
      <p:pic>
        <p:nvPicPr>
          <p:cNvPr id="8" name="Grafik 7"/>
          <p:cNvPicPr>
            <a:picLocks noChangeAspect="1"/>
          </p:cNvPicPr>
          <p:nvPr/>
        </p:nvPicPr>
        <p:blipFill>
          <a:blip r:embed="rId2"/>
          <a:stretch>
            <a:fillRect/>
          </a:stretch>
        </p:blipFill>
        <p:spPr>
          <a:xfrm>
            <a:off x="1368056" y="1876994"/>
            <a:ext cx="6438900" cy="3520873"/>
          </a:xfrm>
          <a:prstGeom prst="rect">
            <a:avLst/>
          </a:prstGeom>
        </p:spPr>
      </p:pic>
    </p:spTree>
    <p:extLst>
      <p:ext uri="{BB962C8B-B14F-4D97-AF65-F5344CB8AC3E}">
        <p14:creationId xmlns:p14="http://schemas.microsoft.com/office/powerpoint/2010/main" val="10615582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für die Regel N3:</a:t>
            </a:r>
          </a:p>
          <a:p>
            <a:pPr marL="0" indent="0">
              <a:buNone/>
            </a:pPr>
            <a:endParaRPr lang="de-DE" dirty="0"/>
          </a:p>
          <a:p>
            <a:pPr marL="0" indent="0">
              <a:buNone/>
            </a:pPr>
            <a:endParaRPr lang="de-DE" dirty="0"/>
          </a:p>
          <a:p>
            <a:pPr marL="0" indent="0">
              <a:buNone/>
            </a:pPr>
            <a:r>
              <a:rPr lang="de-DE" dirty="0"/>
              <a:t>Regel</a:t>
            </a:r>
          </a:p>
          <a:p>
            <a:pPr marL="0" indent="0">
              <a:buNone/>
            </a:pPr>
            <a:endParaRPr lang="de-DE" dirty="0"/>
          </a:p>
          <a:p>
            <a:pPr marL="0" indent="0">
              <a:buNone/>
            </a:pPr>
            <a:r>
              <a:rPr lang="de-DE" dirty="0"/>
              <a:t>Wir generalisieren also N3 und N5 und erhalten N35:</a:t>
            </a:r>
          </a:p>
          <a:p>
            <a:pPr marL="0" indent="0">
              <a:buNone/>
            </a:pPr>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20</a:t>
            </a:fld>
            <a:endParaRPr lang="de-DE" dirty="0"/>
          </a:p>
        </p:txBody>
      </p:sp>
      <p:sp>
        <p:nvSpPr>
          <p:cNvPr id="5" name="Titel 4"/>
          <p:cNvSpPr>
            <a:spLocks noGrp="1"/>
          </p:cNvSpPr>
          <p:nvPr>
            <p:ph type="title"/>
          </p:nvPr>
        </p:nvSpPr>
        <p:spPr/>
        <p:txBody>
          <a:bodyPr/>
          <a:lstStyle/>
          <a:p>
            <a:r>
              <a:rPr lang="de-DE" dirty="0"/>
              <a:t>Aufgabe 1: RISE – Erste Iteration N3</a:t>
            </a:r>
          </a:p>
        </p:txBody>
      </p:sp>
      <p:pic>
        <p:nvPicPr>
          <p:cNvPr id="10" name="Grafik 9"/>
          <p:cNvPicPr>
            <a:picLocks noChangeAspect="1"/>
          </p:cNvPicPr>
          <p:nvPr/>
        </p:nvPicPr>
        <p:blipFill>
          <a:blip r:embed="rId2"/>
          <a:stretch>
            <a:fillRect/>
          </a:stretch>
        </p:blipFill>
        <p:spPr>
          <a:xfrm>
            <a:off x="285720" y="4169826"/>
            <a:ext cx="7793383" cy="1326099"/>
          </a:xfrm>
          <a:prstGeom prst="rect">
            <a:avLst/>
          </a:prstGeom>
        </p:spPr>
      </p:pic>
      <p:pic>
        <p:nvPicPr>
          <p:cNvPr id="11" name="Grafik 10"/>
          <p:cNvPicPr>
            <a:picLocks noChangeAspect="1"/>
          </p:cNvPicPr>
          <p:nvPr/>
        </p:nvPicPr>
        <p:blipFill>
          <a:blip r:embed="rId3"/>
          <a:stretch>
            <a:fillRect/>
          </a:stretch>
        </p:blipFill>
        <p:spPr>
          <a:xfrm>
            <a:off x="285720" y="1923543"/>
            <a:ext cx="4311549" cy="1522301"/>
          </a:xfrm>
          <a:prstGeom prst="rect">
            <a:avLst/>
          </a:prstGeom>
        </p:spPr>
      </p:pic>
      <p:sp>
        <p:nvSpPr>
          <p:cNvPr id="6" name="Textfeld 5">
            <a:extLst>
              <a:ext uri="{FF2B5EF4-FFF2-40B4-BE49-F238E27FC236}">
                <a16:creationId xmlns:a16="http://schemas.microsoft.com/office/drawing/2014/main" id="{74501A7F-2631-43DB-875B-5F0E2A6E9EDB}"/>
              </a:ext>
            </a:extLst>
          </p:cNvPr>
          <p:cNvSpPr txBox="1"/>
          <p:nvPr/>
        </p:nvSpPr>
        <p:spPr>
          <a:xfrm>
            <a:off x="401933" y="1867561"/>
            <a:ext cx="2974313" cy="369332"/>
          </a:xfrm>
          <a:prstGeom prst="rect">
            <a:avLst/>
          </a:prstGeom>
          <a:solidFill>
            <a:schemeClr val="bg1"/>
          </a:solidFill>
        </p:spPr>
        <p:txBody>
          <a:bodyPr wrap="square" rtlCol="0">
            <a:spAutoFit/>
          </a:bodyPr>
          <a:lstStyle/>
          <a:p>
            <a:r>
              <a:rPr lang="de-DE" dirty="0"/>
              <a:t>Regel         Beispiel      Distanz</a:t>
            </a:r>
          </a:p>
        </p:txBody>
      </p:sp>
      <p:sp>
        <p:nvSpPr>
          <p:cNvPr id="7" name="Rechteck 6">
            <a:extLst>
              <a:ext uri="{FF2B5EF4-FFF2-40B4-BE49-F238E27FC236}">
                <a16:creationId xmlns:a16="http://schemas.microsoft.com/office/drawing/2014/main" id="{DD5C1C20-9ED2-4E50-B5D0-005D827D40A1}"/>
              </a:ext>
            </a:extLst>
          </p:cNvPr>
          <p:cNvSpPr/>
          <p:nvPr/>
        </p:nvSpPr>
        <p:spPr>
          <a:xfrm>
            <a:off x="3376246" y="1867561"/>
            <a:ext cx="1195754" cy="16493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5425154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700" dirty="0"/>
              <a:t>Wir überprüfen erneut die Accuracy anhand der Distanzen (</a:t>
            </a:r>
            <a:r>
              <a:rPr lang="de-DE" sz="1700" dirty="0">
                <a:solidFill>
                  <a:srgbClr val="00B050"/>
                </a:solidFill>
              </a:rPr>
              <a:t>grün</a:t>
            </a:r>
            <a:r>
              <a:rPr lang="de-DE" sz="1700" dirty="0"/>
              <a:t>=letzte Änderung):</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600" dirty="0">
              <a:sym typeface="Wingdings" panose="05000000000000000000" pitchFamily="2" charset="2"/>
            </a:endParaRPr>
          </a:p>
          <a:p>
            <a:pPr marL="0" indent="0">
              <a:buNone/>
            </a:pPr>
            <a:r>
              <a:rPr lang="de-DE" sz="1600" dirty="0">
                <a:sym typeface="Wingdings" panose="05000000000000000000" pitchFamily="2" charset="2"/>
              </a:rPr>
              <a:t>N3 und N5 bleiben unverändert, aber Y5 und Y7 werden nun falsch klassifiziert</a:t>
            </a:r>
          </a:p>
          <a:p>
            <a:pPr marL="0" indent="0">
              <a:buNone/>
            </a:pPr>
            <a:r>
              <a:rPr lang="de-DE" sz="1600" dirty="0">
                <a:sym typeface="Wingdings" panose="05000000000000000000" pitchFamily="2" charset="2"/>
              </a:rPr>
              <a:t>Die Accuracy verschlechtert sich, diese Generalisierung fügen wir </a:t>
            </a:r>
            <a:r>
              <a:rPr lang="de-DE" sz="1600" b="1" dirty="0">
                <a:sym typeface="Wingdings" panose="05000000000000000000" pitchFamily="2" charset="2"/>
              </a:rPr>
              <a:t>nicht</a:t>
            </a:r>
            <a:r>
              <a:rPr lang="de-DE" sz="1600" dirty="0">
                <a:sym typeface="Wingdings" panose="05000000000000000000" pitchFamily="2" charset="2"/>
              </a:rPr>
              <a:t> hinzu</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21</a:t>
            </a:fld>
            <a:endParaRPr lang="de-DE" dirty="0"/>
          </a:p>
        </p:txBody>
      </p:sp>
      <p:sp>
        <p:nvSpPr>
          <p:cNvPr id="5" name="Titel 4"/>
          <p:cNvSpPr>
            <a:spLocks noGrp="1"/>
          </p:cNvSpPr>
          <p:nvPr>
            <p:ph type="title"/>
          </p:nvPr>
        </p:nvSpPr>
        <p:spPr/>
        <p:txBody>
          <a:bodyPr/>
          <a:lstStyle/>
          <a:p>
            <a:r>
              <a:rPr lang="de-DE" dirty="0"/>
              <a:t>Aufgabe 1: RISE – Erste Iteration N3</a:t>
            </a:r>
          </a:p>
        </p:txBody>
      </p:sp>
      <p:pic>
        <p:nvPicPr>
          <p:cNvPr id="6" name="Grafik 5"/>
          <p:cNvPicPr>
            <a:picLocks noChangeAspect="1"/>
          </p:cNvPicPr>
          <p:nvPr/>
        </p:nvPicPr>
        <p:blipFill>
          <a:blip r:embed="rId2"/>
          <a:stretch>
            <a:fillRect/>
          </a:stretch>
        </p:blipFill>
        <p:spPr>
          <a:xfrm>
            <a:off x="1133475" y="1878655"/>
            <a:ext cx="6391275" cy="3360361"/>
          </a:xfrm>
          <a:prstGeom prst="rect">
            <a:avLst/>
          </a:prstGeom>
        </p:spPr>
      </p:pic>
    </p:spTree>
    <p:extLst>
      <p:ext uri="{BB962C8B-B14F-4D97-AF65-F5344CB8AC3E}">
        <p14:creationId xmlns:p14="http://schemas.microsoft.com/office/powerpoint/2010/main" val="25302205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für die Regel N4:</a:t>
            </a:r>
          </a:p>
          <a:p>
            <a:pPr marL="0" indent="0">
              <a:buNone/>
            </a:pPr>
            <a:endParaRPr lang="de-DE" dirty="0"/>
          </a:p>
          <a:p>
            <a:pPr marL="0" indent="0">
              <a:buNone/>
            </a:pPr>
            <a:endParaRPr lang="de-DE" dirty="0"/>
          </a:p>
          <a:p>
            <a:pPr marL="0" indent="0">
              <a:buNone/>
            </a:pPr>
            <a:br>
              <a:rPr lang="de-DE" dirty="0"/>
            </a:br>
            <a:br>
              <a:rPr lang="de-DE" dirty="0"/>
            </a:br>
            <a:r>
              <a:rPr lang="de-DE" dirty="0"/>
              <a:t>Wir generalisieren also N4 und N2 und erhalten N42:</a:t>
            </a:r>
          </a:p>
          <a:p>
            <a:pPr marL="0" indent="0">
              <a:buNone/>
            </a:pPr>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22</a:t>
            </a:fld>
            <a:endParaRPr lang="de-DE" dirty="0"/>
          </a:p>
        </p:txBody>
      </p:sp>
      <p:sp>
        <p:nvSpPr>
          <p:cNvPr id="5" name="Titel 4"/>
          <p:cNvSpPr>
            <a:spLocks noGrp="1"/>
          </p:cNvSpPr>
          <p:nvPr>
            <p:ph type="title"/>
          </p:nvPr>
        </p:nvSpPr>
        <p:spPr/>
        <p:txBody>
          <a:bodyPr/>
          <a:lstStyle/>
          <a:p>
            <a:r>
              <a:rPr lang="de-DE" dirty="0"/>
              <a:t>Aufgabe 1: RISE – Erste Iteration N4</a:t>
            </a:r>
          </a:p>
        </p:txBody>
      </p:sp>
      <p:pic>
        <p:nvPicPr>
          <p:cNvPr id="6" name="Grafik 5"/>
          <p:cNvPicPr>
            <a:picLocks noChangeAspect="1"/>
          </p:cNvPicPr>
          <p:nvPr/>
        </p:nvPicPr>
        <p:blipFill>
          <a:blip r:embed="rId2"/>
          <a:stretch>
            <a:fillRect/>
          </a:stretch>
        </p:blipFill>
        <p:spPr>
          <a:xfrm>
            <a:off x="285720" y="1919139"/>
            <a:ext cx="3019455" cy="1383660"/>
          </a:xfrm>
          <a:prstGeom prst="rect">
            <a:avLst/>
          </a:prstGeom>
        </p:spPr>
      </p:pic>
      <p:pic>
        <p:nvPicPr>
          <p:cNvPr id="7" name="Grafik 6"/>
          <p:cNvPicPr>
            <a:picLocks noChangeAspect="1"/>
          </p:cNvPicPr>
          <p:nvPr/>
        </p:nvPicPr>
        <p:blipFill>
          <a:blip r:embed="rId3"/>
          <a:stretch>
            <a:fillRect/>
          </a:stretch>
        </p:blipFill>
        <p:spPr>
          <a:xfrm>
            <a:off x="285720" y="3922590"/>
            <a:ext cx="7391430" cy="1258540"/>
          </a:xfrm>
          <a:prstGeom prst="rect">
            <a:avLst/>
          </a:prstGeom>
        </p:spPr>
      </p:pic>
      <p:sp>
        <p:nvSpPr>
          <p:cNvPr id="9" name="Textfeld 8"/>
          <p:cNvSpPr txBox="1"/>
          <p:nvPr/>
        </p:nvSpPr>
        <p:spPr>
          <a:xfrm>
            <a:off x="285720" y="5261964"/>
            <a:ext cx="8572560" cy="1200329"/>
          </a:xfrm>
          <a:prstGeom prst="rect">
            <a:avLst/>
          </a:prstGeom>
          <a:noFill/>
        </p:spPr>
        <p:txBody>
          <a:bodyPr wrap="square" rtlCol="0">
            <a:spAutoFit/>
          </a:bodyPr>
          <a:lstStyle/>
          <a:p>
            <a:r>
              <a:rPr lang="de-DE" dirty="0"/>
              <a:t>Da diese Regel bereits in der Liste enthalten ist (N24!), wird sie nicht hinzugefügt; Die Regel N4 wird dennoch aus der Theorie entfernt, da sie nicht mehr benötigt wird (im Algorithmus im Foliensatz “Instance-</a:t>
            </a:r>
            <a:r>
              <a:rPr lang="de-DE" dirty="0" err="1"/>
              <a:t>based</a:t>
            </a:r>
            <a:r>
              <a:rPr lang="de-DE" dirty="0"/>
              <a:t> </a:t>
            </a:r>
            <a:r>
              <a:rPr lang="en-US" dirty="0"/>
              <a:t>Learning”, </a:t>
            </a:r>
            <a:r>
              <a:rPr lang="en-US" dirty="0" err="1"/>
              <a:t>Folie</a:t>
            </a:r>
            <a:r>
              <a:rPr lang="en-US" dirty="0"/>
              <a:t> “RISE (</a:t>
            </a:r>
            <a:r>
              <a:rPr lang="en-US" dirty="0" err="1"/>
              <a:t>Domingos</a:t>
            </a:r>
            <a:r>
              <a:rPr lang="en-US" dirty="0"/>
              <a:t>, 1996)”, </a:t>
            </a:r>
            <a:r>
              <a:rPr lang="en-US" dirty="0" err="1"/>
              <a:t>Schritt</a:t>
            </a:r>
            <a:r>
              <a:rPr lang="en-US" dirty="0"/>
              <a:t> 2. iv).</a:t>
            </a:r>
            <a:endParaRPr lang="de-DE" dirty="0"/>
          </a:p>
        </p:txBody>
      </p:sp>
    </p:spTree>
    <p:extLst>
      <p:ext uri="{BB962C8B-B14F-4D97-AF65-F5344CB8AC3E}">
        <p14:creationId xmlns:p14="http://schemas.microsoft.com/office/powerpoint/2010/main" val="2087993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für die Regel N5:</a:t>
            </a:r>
          </a:p>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r>
              <a:rPr lang="de-DE" dirty="0"/>
              <a:t>Wir generalisieren also N5 und N4 und erhalten N54:</a:t>
            </a:r>
          </a:p>
          <a:p>
            <a:pPr marL="0" indent="0">
              <a:buNone/>
            </a:pPr>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23</a:t>
            </a:fld>
            <a:endParaRPr lang="de-DE" dirty="0"/>
          </a:p>
        </p:txBody>
      </p:sp>
      <p:sp>
        <p:nvSpPr>
          <p:cNvPr id="5" name="Titel 4"/>
          <p:cNvSpPr>
            <a:spLocks noGrp="1"/>
          </p:cNvSpPr>
          <p:nvPr>
            <p:ph type="title"/>
          </p:nvPr>
        </p:nvSpPr>
        <p:spPr/>
        <p:txBody>
          <a:bodyPr/>
          <a:lstStyle/>
          <a:p>
            <a:r>
              <a:rPr lang="de-DE" dirty="0"/>
              <a:t>Aufgabe 1: RISE – Erste Iteration N5</a:t>
            </a:r>
          </a:p>
        </p:txBody>
      </p:sp>
      <p:pic>
        <p:nvPicPr>
          <p:cNvPr id="6" name="Grafik 5"/>
          <p:cNvPicPr>
            <a:picLocks noChangeAspect="1"/>
          </p:cNvPicPr>
          <p:nvPr/>
        </p:nvPicPr>
        <p:blipFill>
          <a:blip r:embed="rId2"/>
          <a:stretch>
            <a:fillRect/>
          </a:stretch>
        </p:blipFill>
        <p:spPr>
          <a:xfrm>
            <a:off x="285720" y="1902066"/>
            <a:ext cx="3025371" cy="1426946"/>
          </a:xfrm>
          <a:prstGeom prst="rect">
            <a:avLst/>
          </a:prstGeom>
        </p:spPr>
      </p:pic>
      <p:pic>
        <p:nvPicPr>
          <p:cNvPr id="7" name="Grafik 6"/>
          <p:cNvPicPr>
            <a:picLocks noChangeAspect="1"/>
          </p:cNvPicPr>
          <p:nvPr/>
        </p:nvPicPr>
        <p:blipFill>
          <a:blip r:embed="rId3"/>
          <a:stretch>
            <a:fillRect/>
          </a:stretch>
        </p:blipFill>
        <p:spPr>
          <a:xfrm>
            <a:off x="285720" y="4194693"/>
            <a:ext cx="8181386" cy="1377288"/>
          </a:xfrm>
          <a:prstGeom prst="rect">
            <a:avLst/>
          </a:prstGeom>
        </p:spPr>
      </p:pic>
    </p:spTree>
    <p:extLst>
      <p:ext uri="{BB962C8B-B14F-4D97-AF65-F5344CB8AC3E}">
        <p14:creationId xmlns:p14="http://schemas.microsoft.com/office/powerpoint/2010/main" val="647396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700" dirty="0"/>
              <a:t>Wir überprüfen erneut die Accuracy anhand der Distanzen (</a:t>
            </a:r>
            <a:r>
              <a:rPr lang="de-DE" sz="1700" dirty="0">
                <a:solidFill>
                  <a:srgbClr val="00B050"/>
                </a:solidFill>
              </a:rPr>
              <a:t>grün</a:t>
            </a:r>
            <a:r>
              <a:rPr lang="de-DE" sz="1700" dirty="0"/>
              <a:t>=letzte Änderung):</a:t>
            </a:r>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800" dirty="0"/>
          </a:p>
          <a:p>
            <a:pPr marL="0" indent="0">
              <a:buNone/>
            </a:pPr>
            <a:endParaRPr lang="de-DE" sz="1600" dirty="0">
              <a:sym typeface="Wingdings" panose="05000000000000000000" pitchFamily="2" charset="2"/>
            </a:endParaRPr>
          </a:p>
          <a:p>
            <a:pPr marL="0" indent="0">
              <a:buNone/>
            </a:pPr>
            <a:r>
              <a:rPr lang="de-DE" sz="1600" dirty="0">
                <a:sym typeface="Wingdings" panose="05000000000000000000" pitchFamily="2" charset="2"/>
              </a:rPr>
              <a:t>Nur bei N5 könnte sich etwas ändern, hier war die Klassifikation aber bereits richtig</a:t>
            </a:r>
          </a:p>
          <a:p>
            <a:pPr marL="0" indent="0">
              <a:buNone/>
            </a:pPr>
            <a:r>
              <a:rPr lang="de-DE" sz="1600" dirty="0">
                <a:sym typeface="Wingdings" panose="05000000000000000000" pitchFamily="2" charset="2"/>
              </a:rPr>
              <a:t>An der Accuracy ändert sich daher nichts, die Generalisierung ist gültig und wird hinzugefügt!</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24</a:t>
            </a:fld>
            <a:endParaRPr lang="de-DE" dirty="0"/>
          </a:p>
        </p:txBody>
      </p:sp>
      <p:sp>
        <p:nvSpPr>
          <p:cNvPr id="5" name="Titel 4"/>
          <p:cNvSpPr>
            <a:spLocks noGrp="1"/>
          </p:cNvSpPr>
          <p:nvPr>
            <p:ph type="title"/>
          </p:nvPr>
        </p:nvSpPr>
        <p:spPr/>
        <p:txBody>
          <a:bodyPr/>
          <a:lstStyle/>
          <a:p>
            <a:r>
              <a:rPr lang="de-DE" dirty="0"/>
              <a:t>Aufgabe 1: RISE – Erste Iteration N5</a:t>
            </a:r>
          </a:p>
        </p:txBody>
      </p:sp>
      <p:pic>
        <p:nvPicPr>
          <p:cNvPr id="7" name="Grafik 6"/>
          <p:cNvPicPr>
            <a:picLocks noChangeAspect="1"/>
          </p:cNvPicPr>
          <p:nvPr/>
        </p:nvPicPr>
        <p:blipFill>
          <a:blip r:embed="rId2"/>
          <a:stretch>
            <a:fillRect/>
          </a:stretch>
        </p:blipFill>
        <p:spPr>
          <a:xfrm>
            <a:off x="927571" y="1811389"/>
            <a:ext cx="6609010" cy="3693270"/>
          </a:xfrm>
          <a:prstGeom prst="rect">
            <a:avLst/>
          </a:prstGeom>
        </p:spPr>
      </p:pic>
    </p:spTree>
    <p:extLst>
      <p:ext uri="{BB962C8B-B14F-4D97-AF65-F5344CB8AC3E}">
        <p14:creationId xmlns:p14="http://schemas.microsoft.com/office/powerpoint/2010/main" val="422859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a:bodyPr>
          <a:lstStyle/>
          <a:p>
            <a:pPr marL="0" indent="0">
              <a:buNone/>
            </a:pPr>
            <a:r>
              <a:rPr lang="de-DE" sz="1700" dirty="0"/>
              <a:t>Als Resultat der ersten Iteration erhalten wir am Ende folgende Regelmenge:</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25</a:t>
            </a:fld>
            <a:endParaRPr lang="de-DE" dirty="0"/>
          </a:p>
        </p:txBody>
      </p:sp>
      <p:sp>
        <p:nvSpPr>
          <p:cNvPr id="5" name="Titel 4"/>
          <p:cNvSpPr>
            <a:spLocks noGrp="1"/>
          </p:cNvSpPr>
          <p:nvPr>
            <p:ph type="title"/>
          </p:nvPr>
        </p:nvSpPr>
        <p:spPr/>
        <p:txBody>
          <a:bodyPr/>
          <a:lstStyle/>
          <a:p>
            <a:r>
              <a:rPr lang="de-DE" dirty="0"/>
              <a:t>Aufgabe 1: RISE – Regelmenge 1te It.</a:t>
            </a:r>
          </a:p>
        </p:txBody>
      </p:sp>
      <p:pic>
        <p:nvPicPr>
          <p:cNvPr id="6" name="Grafik 5"/>
          <p:cNvPicPr>
            <a:picLocks noChangeAspect="1"/>
          </p:cNvPicPr>
          <p:nvPr/>
        </p:nvPicPr>
        <p:blipFill>
          <a:blip r:embed="rId2"/>
          <a:stretch>
            <a:fillRect/>
          </a:stretch>
        </p:blipFill>
        <p:spPr>
          <a:xfrm>
            <a:off x="623336" y="1867756"/>
            <a:ext cx="7897327" cy="4258269"/>
          </a:xfrm>
          <a:prstGeom prst="rect">
            <a:avLst/>
          </a:prstGeom>
        </p:spPr>
      </p:pic>
    </p:spTree>
    <p:extLst>
      <p:ext uri="{BB962C8B-B14F-4D97-AF65-F5344CB8AC3E}">
        <p14:creationId xmlns:p14="http://schemas.microsoft.com/office/powerpoint/2010/main" val="24853123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a) Bauen Sie einen KD-</a:t>
            </a:r>
            <a:r>
              <a:rPr lang="de-DE" dirty="0" err="1"/>
              <a:t>Tree</a:t>
            </a:r>
            <a:r>
              <a:rPr lang="de-DE" dirty="0"/>
              <a:t> aus der folgenden 2D Punktmenge auf und zeichnen Sie sowohl den Baum als auch die grafische Lösung im 2D-Raum:</a:t>
            </a:r>
          </a:p>
          <a:p>
            <a:pPr marL="0" indent="0">
              <a:buNone/>
            </a:pPr>
            <a:endParaRPr lang="de-DE" dirty="0"/>
          </a:p>
          <a:p>
            <a:pPr marL="0" indent="0">
              <a:buNone/>
            </a:pPr>
            <a:r>
              <a:rPr lang="de-DE" dirty="0"/>
              <a:t>{{4,8},{7,4},{5,10},{1,3},{2,2},{9,1},{10,7},{8,10},{6,6}}</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26</a:t>
            </a:fld>
            <a:endParaRPr lang="de-DE" dirty="0"/>
          </a:p>
        </p:txBody>
      </p:sp>
      <p:sp>
        <p:nvSpPr>
          <p:cNvPr id="5" name="Titel 4"/>
          <p:cNvSpPr>
            <a:spLocks noGrp="1"/>
          </p:cNvSpPr>
          <p:nvPr>
            <p:ph type="title"/>
          </p:nvPr>
        </p:nvSpPr>
        <p:spPr/>
        <p:txBody>
          <a:bodyPr/>
          <a:lstStyle/>
          <a:p>
            <a:r>
              <a:rPr lang="de-DE" dirty="0"/>
              <a:t>Aufgabe 2: KD </a:t>
            </a:r>
            <a:r>
              <a:rPr lang="de-DE" dirty="0" err="1"/>
              <a:t>Trees</a:t>
            </a:r>
            <a:endParaRPr lang="de-DE" dirty="0"/>
          </a:p>
        </p:txBody>
      </p:sp>
    </p:spTree>
    <p:extLst>
      <p:ext uri="{BB962C8B-B14F-4D97-AF65-F5344CB8AC3E}">
        <p14:creationId xmlns:p14="http://schemas.microsoft.com/office/powerpoint/2010/main" val="19710863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fontScale="92500" lnSpcReduction="20000"/>
          </a:bodyPr>
          <a:lstStyle/>
          <a:p>
            <a:pPr marL="0" indent="0">
              <a:buNone/>
            </a:pPr>
            <a:r>
              <a:rPr lang="de-DE" dirty="0"/>
              <a:t>{{4,8},{7,4},{5,10},{1,3},{2,2},{9,1},{10,7},{8,10},{6,6}}</a:t>
            </a:r>
          </a:p>
          <a:p>
            <a:pPr marL="0" indent="0">
              <a:buNone/>
            </a:pPr>
            <a:endParaRPr lang="de-DE" dirty="0"/>
          </a:p>
          <a:p>
            <a:pPr marL="0" indent="0">
              <a:buNone/>
            </a:pPr>
            <a:r>
              <a:rPr lang="de-DE" b="1" dirty="0"/>
              <a:t>Lösungsweg: </a:t>
            </a:r>
          </a:p>
          <a:p>
            <a:pPr marL="0" indent="0">
              <a:buNone/>
            </a:pPr>
            <a:r>
              <a:rPr lang="de-DE" dirty="0"/>
              <a:t>Wir durchlaufen die Beispiele in der gegebenen Reihenfolge und sortieren sie iterativ in den Baum ein.</a:t>
            </a:r>
          </a:p>
          <a:p>
            <a:pPr marL="0" indent="0">
              <a:buNone/>
            </a:pPr>
            <a:r>
              <a:rPr lang="de-DE" dirty="0"/>
              <a:t>Wir teilen an der X-Koordinate des ersten Eintrags {</a:t>
            </a:r>
            <a:r>
              <a:rPr lang="de-DE" b="1" dirty="0"/>
              <a:t>4</a:t>
            </a:r>
            <a:r>
              <a:rPr lang="de-DE" dirty="0"/>
              <a:t>,8}, dann an der Y-Koordinate des zweiten Eintrags {7,</a:t>
            </a:r>
            <a:r>
              <a:rPr lang="de-DE" b="1" dirty="0"/>
              <a:t>4</a:t>
            </a:r>
            <a:r>
              <a:rPr lang="de-DE" dirty="0"/>
              <a:t>}, </a:t>
            </a:r>
            <a:r>
              <a:rPr lang="de-DE" dirty="0" err="1"/>
              <a:t>usw</a:t>
            </a:r>
            <a:r>
              <a:rPr lang="de-DE" dirty="0"/>
              <a:t>, sodass X und Y Koordinate im resultierenden Baum immer abwechselnd in den verschiedenen Ebenen genutzt werden.</a:t>
            </a:r>
          </a:p>
          <a:p>
            <a:pPr marL="0" indent="0">
              <a:buNone/>
            </a:pPr>
            <a:endParaRPr lang="de-DE" dirty="0"/>
          </a:p>
          <a:p>
            <a:pPr marL="0" indent="0">
              <a:buNone/>
            </a:pPr>
            <a:r>
              <a:rPr lang="de-DE" b="1" dirty="0"/>
              <a:t>ACHTUNG</a:t>
            </a:r>
            <a:r>
              <a:rPr lang="de-DE" dirty="0"/>
              <a:t>: Eine alte Musterlösung von 2015/2016 sieht vor, dass man die Instanzen nach X/Y-Koordinate sortiert, und den Median als </a:t>
            </a:r>
            <a:r>
              <a:rPr lang="de-DE" dirty="0" err="1"/>
              <a:t>Splitpoint</a:t>
            </a:r>
            <a:r>
              <a:rPr lang="de-DE" dirty="0"/>
              <a:t> nutzt.</a:t>
            </a:r>
          </a:p>
          <a:p>
            <a:pPr marL="0" indent="0">
              <a:buNone/>
            </a:pPr>
            <a:r>
              <a:rPr lang="de-DE" dirty="0">
                <a:sym typeface="Wingdings" panose="05000000000000000000" pitchFamily="2" charset="2"/>
              </a:rPr>
              <a:t> Das ergibt einen balancierten Baum (nett), aber wurde nicht so in der Vorlesung erklärt und führte in der Vergangenheit zu Missverständnissen</a:t>
            </a:r>
            <a:endParaRPr lang="de-DE" dirty="0"/>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27</a:t>
            </a:fld>
            <a:endParaRPr lang="de-DE" dirty="0"/>
          </a:p>
        </p:txBody>
      </p:sp>
      <p:sp>
        <p:nvSpPr>
          <p:cNvPr id="5" name="Titel 4"/>
          <p:cNvSpPr>
            <a:spLocks noGrp="1"/>
          </p:cNvSpPr>
          <p:nvPr>
            <p:ph type="title"/>
          </p:nvPr>
        </p:nvSpPr>
        <p:spPr/>
        <p:txBody>
          <a:bodyPr/>
          <a:lstStyle/>
          <a:p>
            <a:r>
              <a:rPr lang="de-DE" dirty="0"/>
              <a:t>Aufgabe 2a: KD </a:t>
            </a:r>
            <a:r>
              <a:rPr lang="de-DE" dirty="0" err="1"/>
              <a:t>Trees</a:t>
            </a:r>
            <a:endParaRPr lang="de-DE" dirty="0"/>
          </a:p>
        </p:txBody>
      </p:sp>
    </p:spTree>
    <p:extLst>
      <p:ext uri="{BB962C8B-B14F-4D97-AF65-F5344CB8AC3E}">
        <p14:creationId xmlns:p14="http://schemas.microsoft.com/office/powerpoint/2010/main" val="2983951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fade">
                                      <p:cBhvr>
                                        <p:cTn id="7" dur="500"/>
                                        <p:tgtEl>
                                          <p:spTgt spid="2">
                                            <p:txEl>
                                              <p:pRg st="6" end="6"/>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7" end="7"/>
                                            </p:txEl>
                                          </p:spTgt>
                                        </p:tgtEl>
                                        <p:attrNameLst>
                                          <p:attrName>style.visibility</p:attrName>
                                        </p:attrNameLst>
                                      </p:cBhvr>
                                      <p:to>
                                        <p:strVal val="visible"/>
                                      </p:to>
                                    </p:set>
                                    <p:animEffect transition="in" filter="fade">
                                      <p:cBhvr>
                                        <p:cTn id="10"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0" indent="0">
              <a:buNone/>
            </a:pPr>
            <a:r>
              <a:rPr lang="de-DE" dirty="0"/>
              <a:t>{4,8},</a:t>
            </a:r>
          </a:p>
          <a:p>
            <a:pPr marL="0" indent="0">
              <a:buNone/>
            </a:pPr>
            <a:r>
              <a:rPr lang="de-DE" dirty="0"/>
              <a:t>{7,4},</a:t>
            </a:r>
          </a:p>
          <a:p>
            <a:pPr marL="0" indent="0">
              <a:buNone/>
            </a:pPr>
            <a:r>
              <a:rPr lang="de-DE" dirty="0"/>
              <a:t>{5,10},</a:t>
            </a:r>
          </a:p>
          <a:p>
            <a:pPr marL="0" indent="0">
              <a:buNone/>
            </a:pPr>
            <a:r>
              <a:rPr lang="de-DE" dirty="0"/>
              <a:t>{1,3},</a:t>
            </a:r>
          </a:p>
          <a:p>
            <a:pPr marL="0" indent="0">
              <a:buNone/>
            </a:pPr>
            <a:r>
              <a:rPr lang="de-DE" dirty="0"/>
              <a:t>{2,2},</a:t>
            </a:r>
          </a:p>
          <a:p>
            <a:pPr marL="0" indent="0">
              <a:buNone/>
            </a:pPr>
            <a:r>
              <a:rPr lang="de-DE" dirty="0"/>
              <a:t>{9,1},</a:t>
            </a:r>
          </a:p>
          <a:p>
            <a:pPr marL="0" indent="0">
              <a:buNone/>
            </a:pPr>
            <a:r>
              <a:rPr lang="de-DE" dirty="0"/>
              <a:t>{10,7},</a:t>
            </a:r>
          </a:p>
          <a:p>
            <a:pPr marL="0" indent="0">
              <a:buNone/>
            </a:pPr>
            <a:r>
              <a:rPr lang="de-DE" dirty="0"/>
              <a:t>{8,10},</a:t>
            </a:r>
          </a:p>
          <a:p>
            <a:pPr marL="0" indent="0">
              <a:buNone/>
            </a:pPr>
            <a:r>
              <a:rPr lang="de-DE" dirty="0"/>
              <a:t>{6,6}</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28</a:t>
            </a:fld>
            <a:endParaRPr lang="de-DE" dirty="0"/>
          </a:p>
        </p:txBody>
      </p:sp>
      <p:sp>
        <p:nvSpPr>
          <p:cNvPr id="5" name="Titel 4"/>
          <p:cNvSpPr>
            <a:spLocks noGrp="1"/>
          </p:cNvSpPr>
          <p:nvPr>
            <p:ph type="title"/>
          </p:nvPr>
        </p:nvSpPr>
        <p:spPr/>
        <p:txBody>
          <a:bodyPr/>
          <a:lstStyle/>
          <a:p>
            <a:r>
              <a:rPr lang="de-DE" dirty="0"/>
              <a:t>Aufgabe 2a: KD </a:t>
            </a:r>
            <a:r>
              <a:rPr lang="de-DE" dirty="0" err="1"/>
              <a:t>Trees</a:t>
            </a:r>
            <a:endParaRPr lang="de-DE" dirty="0"/>
          </a:p>
        </p:txBody>
      </p:sp>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9832" y="1391920"/>
            <a:ext cx="4768088" cy="4783834"/>
          </a:xfrm>
          <a:prstGeom prst="rect">
            <a:avLst/>
          </a:prstGeom>
        </p:spPr>
      </p:pic>
      <p:cxnSp>
        <p:nvCxnSpPr>
          <p:cNvPr id="8" name="Gerader Verbinder 7"/>
          <p:cNvCxnSpPr>
            <a:cxnSpLocks/>
          </p:cNvCxnSpPr>
          <p:nvPr/>
        </p:nvCxnSpPr>
        <p:spPr>
          <a:xfrm>
            <a:off x="3407343" y="1391920"/>
            <a:ext cx="0" cy="4652745"/>
          </a:xfrm>
          <a:prstGeom prst="line">
            <a:avLst/>
          </a:prstGeom>
          <a:ln>
            <a:solidFill>
              <a:srgbClr val="C00000"/>
            </a:solidFill>
          </a:ln>
        </p:spPr>
        <p:style>
          <a:lnRef idx="2">
            <a:schemeClr val="dk1"/>
          </a:lnRef>
          <a:fillRef idx="0">
            <a:schemeClr val="dk1"/>
          </a:fillRef>
          <a:effectRef idx="1">
            <a:schemeClr val="dk1"/>
          </a:effectRef>
          <a:fontRef idx="minor">
            <a:schemeClr val="tx1"/>
          </a:fontRef>
        </p:style>
      </p:cxnSp>
      <p:sp>
        <p:nvSpPr>
          <p:cNvPr id="9" name="Rechteck 8"/>
          <p:cNvSpPr/>
          <p:nvPr/>
        </p:nvSpPr>
        <p:spPr>
          <a:xfrm>
            <a:off x="433136" y="1482290"/>
            <a:ext cx="221381" cy="317633"/>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Rechteck 11"/>
          <p:cNvSpPr/>
          <p:nvPr/>
        </p:nvSpPr>
        <p:spPr>
          <a:xfrm>
            <a:off x="662539" y="1913821"/>
            <a:ext cx="221381" cy="317633"/>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Rechteck 16"/>
          <p:cNvSpPr/>
          <p:nvPr/>
        </p:nvSpPr>
        <p:spPr>
          <a:xfrm>
            <a:off x="433538" y="2363534"/>
            <a:ext cx="221381" cy="317633"/>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Stern: 5 Zacken 17"/>
          <p:cNvSpPr/>
          <p:nvPr/>
        </p:nvSpPr>
        <p:spPr>
          <a:xfrm>
            <a:off x="3338383" y="2294422"/>
            <a:ext cx="131110" cy="116305"/>
          </a:xfrm>
          <a:prstGeom prst="star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1" name="Gerader Verbinder 10"/>
          <p:cNvCxnSpPr>
            <a:cxnSpLocks/>
          </p:cNvCxnSpPr>
          <p:nvPr/>
        </p:nvCxnSpPr>
        <p:spPr>
          <a:xfrm>
            <a:off x="3407343" y="4196615"/>
            <a:ext cx="2810577" cy="0"/>
          </a:xfrm>
          <a:prstGeom prst="line">
            <a:avLst/>
          </a:prstGeom>
          <a:ln>
            <a:solidFill>
              <a:srgbClr val="00B050"/>
            </a:solidFill>
          </a:ln>
        </p:spPr>
        <p:style>
          <a:lnRef idx="2">
            <a:schemeClr val="dk1"/>
          </a:lnRef>
          <a:fillRef idx="0">
            <a:schemeClr val="dk1"/>
          </a:fillRef>
          <a:effectRef idx="1">
            <a:schemeClr val="dk1"/>
          </a:effectRef>
          <a:fontRef idx="minor">
            <a:schemeClr val="tx1"/>
          </a:fontRef>
        </p:style>
      </p:cxnSp>
      <p:cxnSp>
        <p:nvCxnSpPr>
          <p:cNvPr id="15" name="Gerader Verbinder 14"/>
          <p:cNvCxnSpPr>
            <a:cxnSpLocks/>
          </p:cNvCxnSpPr>
          <p:nvPr/>
        </p:nvCxnSpPr>
        <p:spPr>
          <a:xfrm>
            <a:off x="3867150" y="1419225"/>
            <a:ext cx="2206" cy="2777390"/>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cxnSp>
      <p:sp>
        <p:nvSpPr>
          <p:cNvPr id="19" name="Stern: 5 Zacken 18"/>
          <p:cNvSpPr/>
          <p:nvPr/>
        </p:nvSpPr>
        <p:spPr>
          <a:xfrm>
            <a:off x="4724118" y="4138462"/>
            <a:ext cx="131110" cy="116305"/>
          </a:xfrm>
          <a:prstGeom prst="star5">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Stern: 5 Zacken 19"/>
          <p:cNvSpPr/>
          <p:nvPr/>
        </p:nvSpPr>
        <p:spPr>
          <a:xfrm>
            <a:off x="3801595" y="1391920"/>
            <a:ext cx="131110" cy="116305"/>
          </a:xfrm>
          <a:prstGeom prst="star5">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2" name="Gerader Verbinder 21"/>
          <p:cNvCxnSpPr>
            <a:cxnSpLocks/>
          </p:cNvCxnSpPr>
          <p:nvPr/>
        </p:nvCxnSpPr>
        <p:spPr>
          <a:xfrm>
            <a:off x="1562100" y="4655820"/>
            <a:ext cx="1841838" cy="0"/>
          </a:xfrm>
          <a:prstGeom prst="line">
            <a:avLst/>
          </a:prstGeom>
          <a:ln>
            <a:solidFill>
              <a:srgbClr val="7030A0"/>
            </a:solidFill>
          </a:ln>
        </p:spPr>
        <p:style>
          <a:lnRef idx="2">
            <a:schemeClr val="dk1"/>
          </a:lnRef>
          <a:fillRef idx="0">
            <a:schemeClr val="dk1"/>
          </a:fillRef>
          <a:effectRef idx="1">
            <a:schemeClr val="dk1"/>
          </a:effectRef>
          <a:fontRef idx="minor">
            <a:schemeClr val="tx1"/>
          </a:fontRef>
        </p:style>
      </p:cxnSp>
      <p:sp>
        <p:nvSpPr>
          <p:cNvPr id="23" name="Stern: 5 Zacken 22"/>
          <p:cNvSpPr/>
          <p:nvPr/>
        </p:nvSpPr>
        <p:spPr>
          <a:xfrm>
            <a:off x="1959459" y="4597667"/>
            <a:ext cx="131110" cy="116305"/>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Rechteck 23"/>
          <p:cNvSpPr/>
          <p:nvPr/>
        </p:nvSpPr>
        <p:spPr>
          <a:xfrm>
            <a:off x="668152" y="2776223"/>
            <a:ext cx="221381" cy="317633"/>
          </a:xfrm>
          <a:prstGeom prst="rect">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31" name="Ellipse 30"/>
          <p:cNvSpPr/>
          <p:nvPr/>
        </p:nvSpPr>
        <p:spPr>
          <a:xfrm>
            <a:off x="7488382" y="2153746"/>
            <a:ext cx="634030" cy="193575"/>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32" name="Ellipse 31"/>
          <p:cNvSpPr/>
          <p:nvPr/>
        </p:nvSpPr>
        <p:spPr>
          <a:xfrm>
            <a:off x="7960215" y="2946115"/>
            <a:ext cx="704382" cy="19357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33" name="Ellipse 32"/>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35" name="Gerade Verbindung mit Pfeil 34"/>
          <p:cNvCxnSpPr>
            <a:stCxn id="25" idx="5"/>
            <a:endCxn id="31"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feld 35"/>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38" name="Gerade Verbindung mit Pfeil 37"/>
          <p:cNvCxnSpPr>
            <a:stCxn id="25" idx="3"/>
            <a:endCxn id="33"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9" name="Textfeld 38"/>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41" name="Textfeld 40"/>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43" name="Gerade Verbindung mit Pfeil 42"/>
          <p:cNvCxnSpPr>
            <a:stCxn id="31" idx="5"/>
            <a:endCxn id="32"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Ellipse 43"/>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45" name="Textfeld 44"/>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46" name="Gerade Verbindung mit Pfeil 45"/>
          <p:cNvCxnSpPr>
            <a:cxnSpLocks/>
            <a:stCxn id="33" idx="4"/>
            <a:endCxn id="44"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1" name="Gerader Verbinder 50"/>
          <p:cNvCxnSpPr>
            <a:cxnSpLocks/>
          </p:cNvCxnSpPr>
          <p:nvPr/>
        </p:nvCxnSpPr>
        <p:spPr>
          <a:xfrm>
            <a:off x="2483019" y="4655819"/>
            <a:ext cx="0" cy="1388846"/>
          </a:xfrm>
          <a:prstGeom prst="line">
            <a:avLst/>
          </a:prstGeom>
          <a:ln>
            <a:solidFill>
              <a:srgbClr val="FFC000"/>
            </a:solidFill>
          </a:ln>
        </p:spPr>
        <p:style>
          <a:lnRef idx="2">
            <a:schemeClr val="dk1"/>
          </a:lnRef>
          <a:fillRef idx="0">
            <a:schemeClr val="dk1"/>
          </a:fillRef>
          <a:effectRef idx="1">
            <a:schemeClr val="dk1"/>
          </a:effectRef>
          <a:fontRef idx="minor">
            <a:schemeClr val="tx1"/>
          </a:fontRef>
        </p:style>
      </p:cxnSp>
      <p:sp>
        <p:nvSpPr>
          <p:cNvPr id="49" name="Stern: 5 Zacken 48"/>
          <p:cNvSpPr/>
          <p:nvPr/>
        </p:nvSpPr>
        <p:spPr>
          <a:xfrm>
            <a:off x="2417464" y="5056874"/>
            <a:ext cx="131110" cy="116305"/>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Rechteck 51"/>
          <p:cNvSpPr/>
          <p:nvPr/>
        </p:nvSpPr>
        <p:spPr>
          <a:xfrm>
            <a:off x="426124" y="3244778"/>
            <a:ext cx="221381" cy="317633"/>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54" name="Textfeld 53"/>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55" name="Gerade Verbindung mit Pfeil 54"/>
          <p:cNvCxnSpPr>
            <a:cxnSpLocks/>
            <a:stCxn id="31" idx="3"/>
            <a:endCxn id="53"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0" name="Gerader Verbinder 59"/>
          <p:cNvCxnSpPr>
            <a:cxnSpLocks/>
          </p:cNvCxnSpPr>
          <p:nvPr/>
        </p:nvCxnSpPr>
        <p:spPr>
          <a:xfrm>
            <a:off x="5719313" y="4196614"/>
            <a:ext cx="0" cy="1848051"/>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58" name="Stern: 5 Zacken 57"/>
          <p:cNvSpPr/>
          <p:nvPr/>
        </p:nvSpPr>
        <p:spPr>
          <a:xfrm>
            <a:off x="5653758" y="5517682"/>
            <a:ext cx="131110" cy="116305"/>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Rechteck 60"/>
          <p:cNvSpPr/>
          <p:nvPr/>
        </p:nvSpPr>
        <p:spPr>
          <a:xfrm>
            <a:off x="426124" y="3652781"/>
            <a:ext cx="221381" cy="31763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Textfeld 67"/>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69" name="Ellipse 68"/>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71" name="Gerader Verbinder 70"/>
          <p:cNvCxnSpPr>
            <a:cxnSpLocks/>
          </p:cNvCxnSpPr>
          <p:nvPr/>
        </p:nvCxnSpPr>
        <p:spPr>
          <a:xfrm>
            <a:off x="3867150" y="2807920"/>
            <a:ext cx="2311827" cy="0"/>
          </a:xfrm>
          <a:prstGeom prst="line">
            <a:avLst/>
          </a:prstGeom>
          <a:ln>
            <a:solidFill>
              <a:srgbClr val="FF09FF"/>
            </a:solidFill>
          </a:ln>
        </p:spPr>
        <p:style>
          <a:lnRef idx="2">
            <a:schemeClr val="dk1"/>
          </a:lnRef>
          <a:fillRef idx="0">
            <a:schemeClr val="dk1"/>
          </a:fillRef>
          <a:effectRef idx="1">
            <a:schemeClr val="dk1"/>
          </a:effectRef>
          <a:fontRef idx="minor">
            <a:schemeClr val="tx1"/>
          </a:fontRef>
        </p:style>
      </p:cxnSp>
      <p:sp>
        <p:nvSpPr>
          <p:cNvPr id="73" name="Stern: 5 Zacken 72"/>
          <p:cNvSpPr/>
          <p:nvPr/>
        </p:nvSpPr>
        <p:spPr>
          <a:xfrm>
            <a:off x="6073858" y="2741732"/>
            <a:ext cx="131110" cy="116305"/>
          </a:xfrm>
          <a:prstGeom prst="star5">
            <a:avLst/>
          </a:prstGeom>
          <a:solidFill>
            <a:srgbClr val="FF09FF"/>
          </a:solid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74" name="Gerade Verbindung mit Pfeil 73"/>
          <p:cNvCxnSpPr>
            <a:cxnSpLocks/>
            <a:stCxn id="32" idx="4"/>
            <a:endCxn id="69"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7" name="Rechteck 76"/>
          <p:cNvSpPr/>
          <p:nvPr/>
        </p:nvSpPr>
        <p:spPr>
          <a:xfrm>
            <a:off x="801022" y="4095950"/>
            <a:ext cx="221381" cy="317633"/>
          </a:xfrm>
          <a:prstGeom prst="rect">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3" name="Ellipse 92"/>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94" name="Gerade Verbindung mit Pfeil 93"/>
          <p:cNvCxnSpPr>
            <a:cxnSpLocks/>
            <a:stCxn id="69" idx="4"/>
            <a:endCxn id="93"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7" name="Textfeld 96"/>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98" name="Rechteck 97"/>
          <p:cNvSpPr/>
          <p:nvPr/>
        </p:nvSpPr>
        <p:spPr>
          <a:xfrm>
            <a:off x="433136" y="4536831"/>
            <a:ext cx="221381" cy="317633"/>
          </a:xfrm>
          <a:prstGeom prst="rect">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00" name="Gerader Verbinder 99"/>
          <p:cNvCxnSpPr/>
          <p:nvPr/>
        </p:nvCxnSpPr>
        <p:spPr>
          <a:xfrm>
            <a:off x="5257800" y="1419225"/>
            <a:ext cx="0" cy="1388695"/>
          </a:xfrm>
          <a:prstGeom prst="line">
            <a:avLst/>
          </a:prstGeom>
          <a:ln>
            <a:solidFill>
              <a:srgbClr val="38FE0A"/>
            </a:solidFill>
          </a:ln>
        </p:spPr>
        <p:style>
          <a:lnRef idx="2">
            <a:schemeClr val="dk1"/>
          </a:lnRef>
          <a:fillRef idx="0">
            <a:schemeClr val="dk1"/>
          </a:fillRef>
          <a:effectRef idx="1">
            <a:schemeClr val="dk1"/>
          </a:effectRef>
          <a:fontRef idx="minor">
            <a:schemeClr val="tx1"/>
          </a:fontRef>
        </p:style>
      </p:cxnSp>
      <p:sp>
        <p:nvSpPr>
          <p:cNvPr id="101" name="Stern: 5 Zacken 100"/>
          <p:cNvSpPr/>
          <p:nvPr/>
        </p:nvSpPr>
        <p:spPr>
          <a:xfrm>
            <a:off x="5192245" y="1405573"/>
            <a:ext cx="131110" cy="116305"/>
          </a:xfrm>
          <a:prstGeom prst="star5">
            <a:avLst/>
          </a:prstGeom>
          <a:solidFill>
            <a:srgbClr val="38FE0A"/>
          </a:solid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2" name="Ellipse 101"/>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sp>
        <p:nvSpPr>
          <p:cNvPr id="103" name="Rechteck 102"/>
          <p:cNvSpPr/>
          <p:nvPr/>
        </p:nvSpPr>
        <p:spPr>
          <a:xfrm>
            <a:off x="433136" y="4986011"/>
            <a:ext cx="221381" cy="317633"/>
          </a:xfrm>
          <a:prstGeom prst="rect">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04" name="Gerade Verbindung mit Pfeil 103"/>
          <p:cNvCxnSpPr>
            <a:cxnSpLocks/>
            <a:stCxn id="69" idx="3"/>
            <a:endCxn id="102"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8" name="Textfeld 107"/>
          <p:cNvSpPr txBox="1"/>
          <p:nvPr/>
        </p:nvSpPr>
        <p:spPr>
          <a:xfrm>
            <a:off x="7655986" y="3837932"/>
            <a:ext cx="441146" cy="246221"/>
          </a:xfrm>
          <a:prstGeom prst="rect">
            <a:avLst/>
          </a:prstGeom>
          <a:noFill/>
        </p:spPr>
        <p:txBody>
          <a:bodyPr wrap="none" rtlCol="0">
            <a:spAutoFit/>
          </a:bodyPr>
          <a:lstStyle/>
          <a:p>
            <a:r>
              <a:rPr lang="de-DE" sz="1000" dirty="0"/>
              <a:t>Y&lt;=7</a:t>
            </a:r>
          </a:p>
        </p:txBody>
      </p:sp>
      <p:cxnSp>
        <p:nvCxnSpPr>
          <p:cNvPr id="110" name="Gerader Verbinder 109"/>
          <p:cNvCxnSpPr/>
          <p:nvPr/>
        </p:nvCxnSpPr>
        <p:spPr>
          <a:xfrm>
            <a:off x="4337033" y="2807920"/>
            <a:ext cx="0" cy="1388694"/>
          </a:xfrm>
          <a:prstGeom prst="line">
            <a:avLst/>
          </a:prstGeom>
          <a:ln>
            <a:solidFill>
              <a:srgbClr val="9C1C26"/>
            </a:solidFill>
          </a:ln>
        </p:spPr>
        <p:style>
          <a:lnRef idx="2">
            <a:schemeClr val="dk1"/>
          </a:lnRef>
          <a:fillRef idx="0">
            <a:schemeClr val="dk1"/>
          </a:fillRef>
          <a:effectRef idx="1">
            <a:schemeClr val="dk1"/>
          </a:effectRef>
          <a:fontRef idx="minor">
            <a:schemeClr val="tx1"/>
          </a:fontRef>
        </p:style>
      </p:cxnSp>
      <p:sp>
        <p:nvSpPr>
          <p:cNvPr id="111" name="Stern: 5 Zacken 110"/>
          <p:cNvSpPr/>
          <p:nvPr/>
        </p:nvSpPr>
        <p:spPr>
          <a:xfrm>
            <a:off x="4258169" y="3216959"/>
            <a:ext cx="131110" cy="116305"/>
          </a:xfrm>
          <a:prstGeom prst="star5">
            <a:avLst/>
          </a:prstGeom>
          <a:solidFill>
            <a:srgbClr val="9C1C26"/>
          </a:solid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2" name="Textfeld 111"/>
          <p:cNvSpPr txBox="1"/>
          <p:nvPr/>
        </p:nvSpPr>
        <p:spPr>
          <a:xfrm>
            <a:off x="6415745" y="5809553"/>
            <a:ext cx="2529671" cy="276999"/>
          </a:xfrm>
          <a:prstGeom prst="rect">
            <a:avLst/>
          </a:prstGeom>
          <a:noFill/>
        </p:spPr>
        <p:txBody>
          <a:bodyPr wrap="square" rtlCol="0">
            <a:spAutoFit/>
          </a:bodyPr>
          <a:lstStyle/>
          <a:p>
            <a:r>
              <a:rPr lang="de-DE" sz="1200" b="1" dirty="0" err="1"/>
              <a:t>Bold</a:t>
            </a:r>
            <a:r>
              <a:rPr lang="de-DE" sz="1200" dirty="0"/>
              <a:t> = </a:t>
            </a:r>
            <a:r>
              <a:rPr lang="de-DE" sz="1200" dirty="0" err="1"/>
              <a:t>splitting</a:t>
            </a:r>
            <a:r>
              <a:rPr lang="de-DE" sz="1200" dirty="0"/>
              <a:t> </a:t>
            </a:r>
            <a:r>
              <a:rPr lang="de-DE" sz="1200" dirty="0" err="1"/>
              <a:t>criterion</a:t>
            </a:r>
            <a:r>
              <a:rPr lang="de-DE" sz="1200" dirty="0"/>
              <a:t> in </a:t>
            </a:r>
            <a:r>
              <a:rPr lang="de-DE" sz="1200" dirty="0" err="1"/>
              <a:t>this</a:t>
            </a:r>
            <a:r>
              <a:rPr lang="de-DE" sz="1200" dirty="0"/>
              <a:t> </a:t>
            </a:r>
            <a:r>
              <a:rPr lang="de-DE" sz="1200" dirty="0" err="1"/>
              <a:t>node</a:t>
            </a:r>
            <a:endParaRPr lang="de-DE" sz="1200" dirty="0"/>
          </a:p>
        </p:txBody>
      </p:sp>
    </p:spTree>
    <p:extLst>
      <p:ext uri="{BB962C8B-B14F-4D97-AF65-F5344CB8AC3E}">
        <p14:creationId xmlns:p14="http://schemas.microsoft.com/office/powerpoint/2010/main" val="3480863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500"/>
                                        <p:tgtEl>
                                          <p:spTgt spid="3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fade">
                                      <p:cBhvr>
                                        <p:cTn id="41" dur="500"/>
                                        <p:tgtEl>
                                          <p:spTgt spid="4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500"/>
                                        <p:tgtEl>
                                          <p:spTgt spid="4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500"/>
                                        <p:tgtEl>
                                          <p:spTgt spid="32"/>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fade">
                                      <p:cBhvr>
                                        <p:cTn id="61" dur="500"/>
                                        <p:tgtEl>
                                          <p:spTgt spid="39"/>
                                        </p:tgtEl>
                                      </p:cBhvr>
                                    </p:animEffect>
                                  </p:childTnLst>
                                </p:cTn>
                              </p:par>
                              <p:par>
                                <p:cTn id="62" presetID="10" presetClass="entr" presetSubtype="0" fill="hold" nodeType="with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500"/>
                                        <p:tgtEl>
                                          <p:spTgt spid="3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cTn>
                              </p:par>
                              <p:par>
                                <p:cTn id="71" presetID="10" presetClass="entr" presetSubtype="0"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fade">
                                      <p:cBhvr>
                                        <p:cTn id="76" dur="500"/>
                                        <p:tgtEl>
                                          <p:spTgt spid="24"/>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500"/>
                                        <p:tgtEl>
                                          <p:spTgt spid="52"/>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fade">
                                      <p:cBhvr>
                                        <p:cTn id="84" dur="500"/>
                                        <p:tgtEl>
                                          <p:spTgt spid="44"/>
                                        </p:tgtEl>
                                      </p:cBhvr>
                                    </p:animEffect>
                                  </p:childTnLst>
                                </p:cTn>
                              </p:par>
                              <p:par>
                                <p:cTn id="85" presetID="10" presetClass="entr" presetSubtype="0" fill="hold" nodeType="withEffect">
                                  <p:stCondLst>
                                    <p:cond delay="0"/>
                                  </p:stCondLst>
                                  <p:childTnLst>
                                    <p:set>
                                      <p:cBhvr>
                                        <p:cTn id="86" dur="1" fill="hold">
                                          <p:stCondLst>
                                            <p:cond delay="0"/>
                                          </p:stCondLst>
                                        </p:cTn>
                                        <p:tgtEl>
                                          <p:spTgt spid="46"/>
                                        </p:tgtEl>
                                        <p:attrNameLst>
                                          <p:attrName>style.visibility</p:attrName>
                                        </p:attrNameLst>
                                      </p:cBhvr>
                                      <p:to>
                                        <p:strVal val="visible"/>
                                      </p:to>
                                    </p:set>
                                    <p:animEffect transition="in" filter="fade">
                                      <p:cBhvr>
                                        <p:cTn id="87" dur="500"/>
                                        <p:tgtEl>
                                          <p:spTgt spid="46"/>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fade">
                                      <p:cBhvr>
                                        <p:cTn id="90" dur="500"/>
                                        <p:tgtEl>
                                          <p:spTgt spid="45"/>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fade">
                                      <p:cBhvr>
                                        <p:cTn id="93" dur="500"/>
                                        <p:tgtEl>
                                          <p:spTgt spid="49"/>
                                        </p:tgtEl>
                                      </p:cBhvr>
                                    </p:animEffect>
                                  </p:childTnLst>
                                </p:cTn>
                              </p:par>
                              <p:par>
                                <p:cTn id="94" presetID="10" presetClass="entr" presetSubtype="0" fill="hold" nodeType="withEffect">
                                  <p:stCondLst>
                                    <p:cond delay="0"/>
                                  </p:stCondLst>
                                  <p:childTnLst>
                                    <p:set>
                                      <p:cBhvr>
                                        <p:cTn id="95" dur="1" fill="hold">
                                          <p:stCondLst>
                                            <p:cond delay="0"/>
                                          </p:stCondLst>
                                        </p:cTn>
                                        <p:tgtEl>
                                          <p:spTgt spid="51"/>
                                        </p:tgtEl>
                                        <p:attrNameLst>
                                          <p:attrName>style.visibility</p:attrName>
                                        </p:attrNameLst>
                                      </p:cBhvr>
                                      <p:to>
                                        <p:strVal val="visible"/>
                                      </p:to>
                                    </p:set>
                                    <p:animEffect transition="in" filter="fade">
                                      <p:cBhvr>
                                        <p:cTn id="96" dur="500"/>
                                        <p:tgtEl>
                                          <p:spTgt spid="51"/>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53"/>
                                        </p:tgtEl>
                                        <p:attrNameLst>
                                          <p:attrName>style.visibility</p:attrName>
                                        </p:attrNameLst>
                                      </p:cBhvr>
                                      <p:to>
                                        <p:strVal val="visible"/>
                                      </p:to>
                                    </p:set>
                                    <p:animEffect transition="in" filter="fade">
                                      <p:cBhvr>
                                        <p:cTn id="101" dur="500"/>
                                        <p:tgtEl>
                                          <p:spTgt spid="53"/>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54"/>
                                        </p:tgtEl>
                                        <p:attrNameLst>
                                          <p:attrName>style.visibility</p:attrName>
                                        </p:attrNameLst>
                                      </p:cBhvr>
                                      <p:to>
                                        <p:strVal val="visible"/>
                                      </p:to>
                                    </p:set>
                                    <p:animEffect transition="in" filter="fade">
                                      <p:cBhvr>
                                        <p:cTn id="104" dur="500"/>
                                        <p:tgtEl>
                                          <p:spTgt spid="54"/>
                                        </p:tgtEl>
                                      </p:cBhvr>
                                    </p:animEffect>
                                  </p:childTnLst>
                                </p:cTn>
                              </p:par>
                              <p:par>
                                <p:cTn id="105" presetID="10" presetClass="entr" presetSubtype="0" fill="hold" nodeType="withEffect">
                                  <p:stCondLst>
                                    <p:cond delay="0"/>
                                  </p:stCondLst>
                                  <p:childTnLst>
                                    <p:set>
                                      <p:cBhvr>
                                        <p:cTn id="106" dur="1" fill="hold">
                                          <p:stCondLst>
                                            <p:cond delay="0"/>
                                          </p:stCondLst>
                                        </p:cTn>
                                        <p:tgtEl>
                                          <p:spTgt spid="55"/>
                                        </p:tgtEl>
                                        <p:attrNameLst>
                                          <p:attrName>style.visibility</p:attrName>
                                        </p:attrNameLst>
                                      </p:cBhvr>
                                      <p:to>
                                        <p:strVal val="visible"/>
                                      </p:to>
                                    </p:set>
                                    <p:animEffect transition="in" filter="fade">
                                      <p:cBhvr>
                                        <p:cTn id="107" dur="500"/>
                                        <p:tgtEl>
                                          <p:spTgt spid="55"/>
                                        </p:tgtEl>
                                      </p:cBhvr>
                                    </p:animEffect>
                                  </p:childTnLst>
                                </p:cTn>
                              </p:par>
                              <p:par>
                                <p:cTn id="108" presetID="10" presetClass="entr" presetSubtype="0" fill="hold" nodeType="withEffect">
                                  <p:stCondLst>
                                    <p:cond delay="0"/>
                                  </p:stCondLst>
                                  <p:childTnLst>
                                    <p:set>
                                      <p:cBhvr>
                                        <p:cTn id="109" dur="1" fill="hold">
                                          <p:stCondLst>
                                            <p:cond delay="0"/>
                                          </p:stCondLst>
                                        </p:cTn>
                                        <p:tgtEl>
                                          <p:spTgt spid="60"/>
                                        </p:tgtEl>
                                        <p:attrNameLst>
                                          <p:attrName>style.visibility</p:attrName>
                                        </p:attrNameLst>
                                      </p:cBhvr>
                                      <p:to>
                                        <p:strVal val="visible"/>
                                      </p:to>
                                    </p:set>
                                    <p:animEffect transition="in" filter="fade">
                                      <p:cBhvr>
                                        <p:cTn id="110" dur="500"/>
                                        <p:tgtEl>
                                          <p:spTgt spid="60"/>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8"/>
                                        </p:tgtEl>
                                        <p:attrNameLst>
                                          <p:attrName>style.visibility</p:attrName>
                                        </p:attrNameLst>
                                      </p:cBhvr>
                                      <p:to>
                                        <p:strVal val="visible"/>
                                      </p:to>
                                    </p:set>
                                    <p:animEffect transition="in" filter="fade">
                                      <p:cBhvr>
                                        <p:cTn id="113" dur="500"/>
                                        <p:tgtEl>
                                          <p:spTgt spid="58"/>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61"/>
                                        </p:tgtEl>
                                        <p:attrNameLst>
                                          <p:attrName>style.visibility</p:attrName>
                                        </p:attrNameLst>
                                      </p:cBhvr>
                                      <p:to>
                                        <p:strVal val="visible"/>
                                      </p:to>
                                    </p:set>
                                    <p:animEffect transition="in" filter="fade">
                                      <p:cBhvr>
                                        <p:cTn id="116" dur="500"/>
                                        <p:tgtEl>
                                          <p:spTgt spid="61"/>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77"/>
                                        </p:tgtEl>
                                        <p:attrNameLst>
                                          <p:attrName>style.visibility</p:attrName>
                                        </p:attrNameLst>
                                      </p:cBhvr>
                                      <p:to>
                                        <p:strVal val="visible"/>
                                      </p:to>
                                    </p:set>
                                    <p:animEffect transition="in" filter="fade">
                                      <p:cBhvr>
                                        <p:cTn id="121" dur="500"/>
                                        <p:tgtEl>
                                          <p:spTgt spid="77"/>
                                        </p:tgtEl>
                                      </p:cBhvr>
                                    </p:animEffect>
                                  </p:childTnLst>
                                </p:cTn>
                              </p:par>
                              <p:par>
                                <p:cTn id="122" presetID="10" presetClass="entr" presetSubtype="0" fill="hold" nodeType="withEffect">
                                  <p:stCondLst>
                                    <p:cond delay="0"/>
                                  </p:stCondLst>
                                  <p:childTnLst>
                                    <p:set>
                                      <p:cBhvr>
                                        <p:cTn id="123" dur="1" fill="hold">
                                          <p:stCondLst>
                                            <p:cond delay="0"/>
                                          </p:stCondLst>
                                        </p:cTn>
                                        <p:tgtEl>
                                          <p:spTgt spid="71"/>
                                        </p:tgtEl>
                                        <p:attrNameLst>
                                          <p:attrName>style.visibility</p:attrName>
                                        </p:attrNameLst>
                                      </p:cBhvr>
                                      <p:to>
                                        <p:strVal val="visible"/>
                                      </p:to>
                                    </p:set>
                                    <p:animEffect transition="in" filter="fade">
                                      <p:cBhvr>
                                        <p:cTn id="124" dur="500"/>
                                        <p:tgtEl>
                                          <p:spTgt spid="71"/>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73"/>
                                        </p:tgtEl>
                                        <p:attrNameLst>
                                          <p:attrName>style.visibility</p:attrName>
                                        </p:attrNameLst>
                                      </p:cBhvr>
                                      <p:to>
                                        <p:strVal val="visible"/>
                                      </p:to>
                                    </p:set>
                                    <p:animEffect transition="in" filter="fade">
                                      <p:cBhvr>
                                        <p:cTn id="127" dur="500"/>
                                        <p:tgtEl>
                                          <p:spTgt spid="73"/>
                                        </p:tgtEl>
                                      </p:cBhvr>
                                    </p:animEffect>
                                  </p:childTnLst>
                                </p:cTn>
                              </p:par>
                              <p:par>
                                <p:cTn id="128" presetID="10" presetClass="entr" presetSubtype="0" fill="hold" nodeType="withEffect">
                                  <p:stCondLst>
                                    <p:cond delay="0"/>
                                  </p:stCondLst>
                                  <p:childTnLst>
                                    <p:set>
                                      <p:cBhvr>
                                        <p:cTn id="129" dur="1" fill="hold">
                                          <p:stCondLst>
                                            <p:cond delay="0"/>
                                          </p:stCondLst>
                                        </p:cTn>
                                        <p:tgtEl>
                                          <p:spTgt spid="74"/>
                                        </p:tgtEl>
                                        <p:attrNameLst>
                                          <p:attrName>style.visibility</p:attrName>
                                        </p:attrNameLst>
                                      </p:cBhvr>
                                      <p:to>
                                        <p:strVal val="visible"/>
                                      </p:to>
                                    </p:set>
                                    <p:animEffect transition="in" filter="fade">
                                      <p:cBhvr>
                                        <p:cTn id="130" dur="500"/>
                                        <p:tgtEl>
                                          <p:spTgt spid="74"/>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68"/>
                                        </p:tgtEl>
                                        <p:attrNameLst>
                                          <p:attrName>style.visibility</p:attrName>
                                        </p:attrNameLst>
                                      </p:cBhvr>
                                      <p:to>
                                        <p:strVal val="visible"/>
                                      </p:to>
                                    </p:set>
                                    <p:animEffect transition="in" filter="fade">
                                      <p:cBhvr>
                                        <p:cTn id="133" dur="500"/>
                                        <p:tgtEl>
                                          <p:spTgt spid="68"/>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animEffect transition="in" filter="fade">
                                      <p:cBhvr>
                                        <p:cTn id="136" dur="500"/>
                                        <p:tgtEl>
                                          <p:spTgt spid="69"/>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ntr" presetSubtype="0" fill="hold" grpId="0" nodeType="clickEffect">
                                  <p:stCondLst>
                                    <p:cond delay="0"/>
                                  </p:stCondLst>
                                  <p:childTnLst>
                                    <p:set>
                                      <p:cBhvr>
                                        <p:cTn id="140" dur="1" fill="hold">
                                          <p:stCondLst>
                                            <p:cond delay="0"/>
                                          </p:stCondLst>
                                        </p:cTn>
                                        <p:tgtEl>
                                          <p:spTgt spid="97"/>
                                        </p:tgtEl>
                                        <p:attrNameLst>
                                          <p:attrName>style.visibility</p:attrName>
                                        </p:attrNameLst>
                                      </p:cBhvr>
                                      <p:to>
                                        <p:strVal val="visible"/>
                                      </p:to>
                                    </p:set>
                                    <p:animEffect transition="in" filter="fade">
                                      <p:cBhvr>
                                        <p:cTn id="141" dur="500"/>
                                        <p:tgtEl>
                                          <p:spTgt spid="97"/>
                                        </p:tgtEl>
                                      </p:cBhvr>
                                    </p:animEffect>
                                  </p:childTnLst>
                                </p:cTn>
                              </p:par>
                              <p:par>
                                <p:cTn id="142" presetID="10" presetClass="entr" presetSubtype="0" fill="hold" nodeType="withEffect">
                                  <p:stCondLst>
                                    <p:cond delay="0"/>
                                  </p:stCondLst>
                                  <p:childTnLst>
                                    <p:set>
                                      <p:cBhvr>
                                        <p:cTn id="143" dur="1" fill="hold">
                                          <p:stCondLst>
                                            <p:cond delay="0"/>
                                          </p:stCondLst>
                                        </p:cTn>
                                        <p:tgtEl>
                                          <p:spTgt spid="94"/>
                                        </p:tgtEl>
                                        <p:attrNameLst>
                                          <p:attrName>style.visibility</p:attrName>
                                        </p:attrNameLst>
                                      </p:cBhvr>
                                      <p:to>
                                        <p:strVal val="visible"/>
                                      </p:to>
                                    </p:set>
                                    <p:animEffect transition="in" filter="fade">
                                      <p:cBhvr>
                                        <p:cTn id="144" dur="500"/>
                                        <p:tgtEl>
                                          <p:spTgt spid="94"/>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93"/>
                                        </p:tgtEl>
                                        <p:attrNameLst>
                                          <p:attrName>style.visibility</p:attrName>
                                        </p:attrNameLst>
                                      </p:cBhvr>
                                      <p:to>
                                        <p:strVal val="visible"/>
                                      </p:to>
                                    </p:set>
                                    <p:animEffect transition="in" filter="fade">
                                      <p:cBhvr>
                                        <p:cTn id="147" dur="500"/>
                                        <p:tgtEl>
                                          <p:spTgt spid="93"/>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98"/>
                                        </p:tgtEl>
                                        <p:attrNameLst>
                                          <p:attrName>style.visibility</p:attrName>
                                        </p:attrNameLst>
                                      </p:cBhvr>
                                      <p:to>
                                        <p:strVal val="visible"/>
                                      </p:to>
                                    </p:set>
                                    <p:animEffect transition="in" filter="fade">
                                      <p:cBhvr>
                                        <p:cTn id="150" dur="500"/>
                                        <p:tgtEl>
                                          <p:spTgt spid="98"/>
                                        </p:tgtEl>
                                      </p:cBhvr>
                                    </p:animEffect>
                                  </p:childTnLst>
                                </p:cTn>
                              </p:par>
                              <p:par>
                                <p:cTn id="151" presetID="10" presetClass="entr" presetSubtype="0" fill="hold" nodeType="withEffect">
                                  <p:stCondLst>
                                    <p:cond delay="0"/>
                                  </p:stCondLst>
                                  <p:childTnLst>
                                    <p:set>
                                      <p:cBhvr>
                                        <p:cTn id="152" dur="1" fill="hold">
                                          <p:stCondLst>
                                            <p:cond delay="0"/>
                                          </p:stCondLst>
                                        </p:cTn>
                                        <p:tgtEl>
                                          <p:spTgt spid="100"/>
                                        </p:tgtEl>
                                        <p:attrNameLst>
                                          <p:attrName>style.visibility</p:attrName>
                                        </p:attrNameLst>
                                      </p:cBhvr>
                                      <p:to>
                                        <p:strVal val="visible"/>
                                      </p:to>
                                    </p:set>
                                    <p:animEffect transition="in" filter="fade">
                                      <p:cBhvr>
                                        <p:cTn id="153" dur="500"/>
                                        <p:tgtEl>
                                          <p:spTgt spid="100"/>
                                        </p:tgtEl>
                                      </p:cBhvr>
                                    </p:animEffect>
                                  </p:childTnLst>
                                </p:cTn>
                              </p:par>
                              <p:par>
                                <p:cTn id="154" presetID="10" presetClass="entr" presetSubtype="0" fill="hold" grpId="0" nodeType="withEffect">
                                  <p:stCondLst>
                                    <p:cond delay="0"/>
                                  </p:stCondLst>
                                  <p:childTnLst>
                                    <p:set>
                                      <p:cBhvr>
                                        <p:cTn id="155" dur="1" fill="hold">
                                          <p:stCondLst>
                                            <p:cond delay="0"/>
                                          </p:stCondLst>
                                        </p:cTn>
                                        <p:tgtEl>
                                          <p:spTgt spid="101"/>
                                        </p:tgtEl>
                                        <p:attrNameLst>
                                          <p:attrName>style.visibility</p:attrName>
                                        </p:attrNameLst>
                                      </p:cBhvr>
                                      <p:to>
                                        <p:strVal val="visible"/>
                                      </p:to>
                                    </p:set>
                                    <p:animEffect transition="in" filter="fade">
                                      <p:cBhvr>
                                        <p:cTn id="156" dur="500"/>
                                        <p:tgtEl>
                                          <p:spTgt spid="101"/>
                                        </p:tgtEl>
                                      </p:cBhvr>
                                    </p:animEffect>
                                  </p:childTnLst>
                                </p:cTn>
                              </p:par>
                            </p:childTnLst>
                          </p:cTn>
                        </p:par>
                      </p:childTnLst>
                    </p:cTn>
                  </p:par>
                  <p:par>
                    <p:cTn id="157" fill="hold">
                      <p:stCondLst>
                        <p:cond delay="indefinite"/>
                      </p:stCondLst>
                      <p:childTnLst>
                        <p:par>
                          <p:cTn id="158" fill="hold">
                            <p:stCondLst>
                              <p:cond delay="0"/>
                            </p:stCondLst>
                            <p:childTnLst>
                              <p:par>
                                <p:cTn id="159" presetID="10" presetClass="entr" presetSubtype="0" fill="hold" nodeType="clickEffect">
                                  <p:stCondLst>
                                    <p:cond delay="0"/>
                                  </p:stCondLst>
                                  <p:childTnLst>
                                    <p:set>
                                      <p:cBhvr>
                                        <p:cTn id="160" dur="1" fill="hold">
                                          <p:stCondLst>
                                            <p:cond delay="0"/>
                                          </p:stCondLst>
                                        </p:cTn>
                                        <p:tgtEl>
                                          <p:spTgt spid="104"/>
                                        </p:tgtEl>
                                        <p:attrNameLst>
                                          <p:attrName>style.visibility</p:attrName>
                                        </p:attrNameLst>
                                      </p:cBhvr>
                                      <p:to>
                                        <p:strVal val="visible"/>
                                      </p:to>
                                    </p:set>
                                    <p:animEffect transition="in" filter="fade">
                                      <p:cBhvr>
                                        <p:cTn id="161" dur="500"/>
                                        <p:tgtEl>
                                          <p:spTgt spid="104"/>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108"/>
                                        </p:tgtEl>
                                        <p:attrNameLst>
                                          <p:attrName>style.visibility</p:attrName>
                                        </p:attrNameLst>
                                      </p:cBhvr>
                                      <p:to>
                                        <p:strVal val="visible"/>
                                      </p:to>
                                    </p:set>
                                    <p:animEffect transition="in" filter="fade">
                                      <p:cBhvr>
                                        <p:cTn id="164" dur="500"/>
                                        <p:tgtEl>
                                          <p:spTgt spid="108"/>
                                        </p:tgtEl>
                                      </p:cBhvr>
                                    </p:animEffect>
                                  </p:childTnLst>
                                </p:cTn>
                              </p:par>
                              <p:par>
                                <p:cTn id="165" presetID="10" presetClass="entr" presetSubtype="0" fill="hold" grpId="0" nodeType="withEffect">
                                  <p:stCondLst>
                                    <p:cond delay="0"/>
                                  </p:stCondLst>
                                  <p:childTnLst>
                                    <p:set>
                                      <p:cBhvr>
                                        <p:cTn id="166" dur="1" fill="hold">
                                          <p:stCondLst>
                                            <p:cond delay="0"/>
                                          </p:stCondLst>
                                        </p:cTn>
                                        <p:tgtEl>
                                          <p:spTgt spid="102"/>
                                        </p:tgtEl>
                                        <p:attrNameLst>
                                          <p:attrName>style.visibility</p:attrName>
                                        </p:attrNameLst>
                                      </p:cBhvr>
                                      <p:to>
                                        <p:strVal val="visible"/>
                                      </p:to>
                                    </p:set>
                                    <p:animEffect transition="in" filter="fade">
                                      <p:cBhvr>
                                        <p:cTn id="167" dur="500"/>
                                        <p:tgtEl>
                                          <p:spTgt spid="102"/>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111"/>
                                        </p:tgtEl>
                                        <p:attrNameLst>
                                          <p:attrName>style.visibility</p:attrName>
                                        </p:attrNameLst>
                                      </p:cBhvr>
                                      <p:to>
                                        <p:strVal val="visible"/>
                                      </p:to>
                                    </p:set>
                                    <p:animEffect transition="in" filter="fade">
                                      <p:cBhvr>
                                        <p:cTn id="170" dur="500"/>
                                        <p:tgtEl>
                                          <p:spTgt spid="111"/>
                                        </p:tgtEl>
                                      </p:cBhvr>
                                    </p:animEffect>
                                  </p:childTnLst>
                                </p:cTn>
                              </p:par>
                              <p:par>
                                <p:cTn id="171" presetID="10" presetClass="entr" presetSubtype="0" fill="hold" nodeType="withEffect">
                                  <p:stCondLst>
                                    <p:cond delay="0"/>
                                  </p:stCondLst>
                                  <p:childTnLst>
                                    <p:set>
                                      <p:cBhvr>
                                        <p:cTn id="172" dur="1" fill="hold">
                                          <p:stCondLst>
                                            <p:cond delay="0"/>
                                          </p:stCondLst>
                                        </p:cTn>
                                        <p:tgtEl>
                                          <p:spTgt spid="110"/>
                                        </p:tgtEl>
                                        <p:attrNameLst>
                                          <p:attrName>style.visibility</p:attrName>
                                        </p:attrNameLst>
                                      </p:cBhvr>
                                      <p:to>
                                        <p:strVal val="visible"/>
                                      </p:to>
                                    </p:set>
                                    <p:animEffect transition="in" filter="fade">
                                      <p:cBhvr>
                                        <p:cTn id="173" dur="500"/>
                                        <p:tgtEl>
                                          <p:spTgt spid="110"/>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103"/>
                                        </p:tgtEl>
                                        <p:attrNameLst>
                                          <p:attrName>style.visibility</p:attrName>
                                        </p:attrNameLst>
                                      </p:cBhvr>
                                      <p:to>
                                        <p:strVal val="visible"/>
                                      </p:to>
                                    </p:set>
                                    <p:animEffect transition="in" filter="fade">
                                      <p:cBhvr>
                                        <p:cTn id="17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7" grpId="0" animBg="1"/>
      <p:bldP spid="18" grpId="0" animBg="1"/>
      <p:bldP spid="19" grpId="0" animBg="1"/>
      <p:bldP spid="20" grpId="0" animBg="1"/>
      <p:bldP spid="23" grpId="0" animBg="1"/>
      <p:bldP spid="24" grpId="0" animBg="1"/>
      <p:bldP spid="25" grpId="0" animBg="1"/>
      <p:bldP spid="31" grpId="0" animBg="1"/>
      <p:bldP spid="32" grpId="0" animBg="1"/>
      <p:bldP spid="33" grpId="0" animBg="1"/>
      <p:bldP spid="36" grpId="0"/>
      <p:bldP spid="39" grpId="0"/>
      <p:bldP spid="41" grpId="0"/>
      <p:bldP spid="44" grpId="0" animBg="1"/>
      <p:bldP spid="45" grpId="0"/>
      <p:bldP spid="49" grpId="0" animBg="1"/>
      <p:bldP spid="52" grpId="0" animBg="1"/>
      <p:bldP spid="53" grpId="0" animBg="1"/>
      <p:bldP spid="54" grpId="0"/>
      <p:bldP spid="58" grpId="0" animBg="1"/>
      <p:bldP spid="61" grpId="0" animBg="1"/>
      <p:bldP spid="68" grpId="0"/>
      <p:bldP spid="69" grpId="0" animBg="1"/>
      <p:bldP spid="73" grpId="0" animBg="1"/>
      <p:bldP spid="77" grpId="0" animBg="1"/>
      <p:bldP spid="93" grpId="0" animBg="1"/>
      <p:bldP spid="97" grpId="0"/>
      <p:bldP spid="98" grpId="0" animBg="1"/>
      <p:bldP spid="101" grpId="0" animBg="1"/>
      <p:bldP spid="102" grpId="0" animBg="1"/>
      <p:bldP spid="103" grpId="0" animBg="1"/>
      <p:bldP spid="108" grpId="0"/>
      <p:bldP spid="1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a:xfrm>
            <a:off x="285720" y="1466850"/>
            <a:ext cx="5391180" cy="4962545"/>
          </a:xfrm>
        </p:spPr>
        <p:txBody>
          <a:bodyPr>
            <a:normAutofit fontScale="77500" lnSpcReduction="20000"/>
          </a:bodyPr>
          <a:lstStyle/>
          <a:p>
            <a:pPr marL="0" indent="0">
              <a:buNone/>
            </a:pPr>
            <a:r>
              <a:rPr lang="de-DE" sz="2300" dirty="0"/>
              <a:t>b) Wenden Sie </a:t>
            </a:r>
            <a:r>
              <a:rPr lang="de-DE" sz="2300" b="1" dirty="0"/>
              <a:t>1-NN</a:t>
            </a:r>
            <a:r>
              <a:rPr lang="de-DE" sz="2300" dirty="0"/>
              <a:t> für die beiden </a:t>
            </a:r>
            <a:r>
              <a:rPr lang="de-DE" sz="2300" dirty="0" err="1"/>
              <a:t>Queries</a:t>
            </a:r>
            <a:r>
              <a:rPr lang="de-DE" sz="2300" dirty="0"/>
              <a:t> </a:t>
            </a:r>
            <a:br>
              <a:rPr lang="de-DE" sz="2300" dirty="0"/>
            </a:br>
            <a:r>
              <a:rPr lang="de-DE" sz="2300" dirty="0"/>
              <a:t>{7, 9} und  {6, 9} auf den Baum an und geben Sie die genaue Traversierung des Baumes an.</a:t>
            </a:r>
          </a:p>
          <a:p>
            <a:pPr marL="0" indent="0">
              <a:buNone/>
            </a:pPr>
            <a:endParaRPr lang="de-DE" sz="1800" dirty="0"/>
          </a:p>
          <a:p>
            <a:pPr marL="0" indent="0">
              <a:buNone/>
            </a:pPr>
            <a:r>
              <a:rPr lang="de-DE" sz="2300" b="1" dirty="0"/>
              <a:t>Lösung: </a:t>
            </a:r>
          </a:p>
          <a:p>
            <a:pPr marL="457200" indent="-457200">
              <a:buFont typeface="+mj-lt"/>
              <a:buAutoNum type="arabicPeriod"/>
            </a:pPr>
            <a:r>
              <a:rPr lang="de-DE" sz="2300" dirty="0"/>
              <a:t>Der Algorithmus fängt so an, wie wenn er die Instanz in den Baum einordnen würde.</a:t>
            </a:r>
          </a:p>
          <a:p>
            <a:pPr marL="457200" indent="-457200">
              <a:buFont typeface="+mj-lt"/>
              <a:buAutoNum type="arabicPeriod"/>
            </a:pPr>
            <a:r>
              <a:rPr lang="de-DE" sz="2300" dirty="0"/>
              <a:t>In einem Blatt bildet er dann einen Kreis um die zu klassifizierende Instanz, der den Radius des Abstands zwischen dieser und der Instanz des Blattes hat. </a:t>
            </a:r>
          </a:p>
          <a:p>
            <a:pPr marL="457200" indent="-457200">
              <a:buFont typeface="+mj-lt"/>
              <a:buAutoNum type="arabicPeriod"/>
            </a:pPr>
            <a:r>
              <a:rPr lang="de-DE" sz="2300" dirty="0"/>
              <a:t>Er setzt die aktuelle Instanz als beste Instanz und schaut nach, ob der Kreis andere Trennlinien schneidet. </a:t>
            </a:r>
          </a:p>
          <a:p>
            <a:pPr marL="457200" indent="-457200">
              <a:buFont typeface="+mj-lt"/>
              <a:buAutoNum type="arabicPeriod"/>
            </a:pPr>
            <a:r>
              <a:rPr lang="de-DE" sz="2300" dirty="0"/>
              <a:t>Ist dies so, so muss nochmal in dem anderen </a:t>
            </a:r>
            <a:r>
              <a:rPr lang="de-DE" sz="2300" dirty="0" err="1"/>
              <a:t>Teilbaum</a:t>
            </a:r>
            <a:r>
              <a:rPr lang="de-DE" sz="2300" dirty="0"/>
              <a:t> nachgeschaut werden (absteigen bis ins Blatt und danach wieder sukzessive aufsteigen)</a:t>
            </a:r>
          </a:p>
          <a:p>
            <a:pPr marL="457200" indent="-457200">
              <a:buFont typeface="+mj-lt"/>
              <a:buAutoNum type="arabicPeriod"/>
            </a:pPr>
            <a:r>
              <a:rPr lang="de-DE" sz="2300" dirty="0"/>
              <a:t>Ist dies nicht so, dann geht man im Baum eine Ebene weiter hoch und braucht den kompletten anderen </a:t>
            </a:r>
            <a:r>
              <a:rPr lang="de-DE" sz="2300" dirty="0" err="1"/>
              <a:t>Teilbaum</a:t>
            </a:r>
            <a:r>
              <a:rPr lang="de-DE" sz="2300" dirty="0"/>
              <a:t> nicht mehr zu betrachten.</a:t>
            </a:r>
          </a:p>
        </p:txBody>
      </p:sp>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29</a:t>
            </a:fld>
            <a:endParaRPr lang="de-DE" dirty="0"/>
          </a:p>
        </p:txBody>
      </p:sp>
      <p:sp>
        <p:nvSpPr>
          <p:cNvPr id="5" name="Titel 4"/>
          <p:cNvSpPr>
            <a:spLocks noGrp="1"/>
          </p:cNvSpPr>
          <p:nvPr>
            <p:ph type="title"/>
          </p:nvPr>
        </p:nvSpPr>
        <p:spPr/>
        <p:txBody>
          <a:bodyPr/>
          <a:lstStyle/>
          <a:p>
            <a:r>
              <a:rPr lang="de-DE" dirty="0"/>
              <a:t>Aufgabe 2b: KD-</a:t>
            </a:r>
            <a:r>
              <a:rPr lang="de-DE" dirty="0" err="1"/>
              <a:t>Trees</a:t>
            </a:r>
            <a:endParaRPr lang="de-DE" dirty="0"/>
          </a:p>
        </p:txBody>
      </p:sp>
      <p:grpSp>
        <p:nvGrpSpPr>
          <p:cNvPr id="31" name="Gruppieren 30"/>
          <p:cNvGrpSpPr/>
          <p:nvPr/>
        </p:nvGrpSpPr>
        <p:grpSpPr>
          <a:xfrm>
            <a:off x="5874413" y="2288983"/>
            <a:ext cx="2863194" cy="2910538"/>
            <a:chOff x="6178977" y="1574608"/>
            <a:chExt cx="2863194" cy="2910538"/>
          </a:xfrm>
        </p:grpSpPr>
        <p:sp>
          <p:nvSpPr>
            <p:cNvPr id="6" name="Ellipse 5"/>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7" name="Ellipse 6"/>
            <p:cNvSpPr/>
            <p:nvPr/>
          </p:nvSpPr>
          <p:spPr>
            <a:xfrm>
              <a:off x="7488382" y="2153746"/>
              <a:ext cx="634030" cy="193575"/>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8" name="Ellipse 7"/>
            <p:cNvSpPr/>
            <p:nvPr/>
          </p:nvSpPr>
          <p:spPr>
            <a:xfrm>
              <a:off x="7960215" y="2946115"/>
              <a:ext cx="704382" cy="19357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9" name="Ellipse 8"/>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10" name="Gerade Verbindung mit Pfeil 9"/>
            <p:cNvCxnSpPr>
              <a:stCxn id="6" idx="5"/>
              <a:endCxn id="7"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Textfeld 10"/>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12" name="Gerade Verbindung mit Pfeil 11"/>
            <p:cNvCxnSpPr>
              <a:stCxn id="6" idx="3"/>
              <a:endCxn id="9"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 name="Textfeld 12"/>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14" name="Textfeld 13"/>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15" name="Gerade Verbindung mit Pfeil 14"/>
            <p:cNvCxnSpPr>
              <a:stCxn id="7" idx="5"/>
              <a:endCxn id="8"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6" name="Ellipse 15"/>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17" name="Textfeld 16"/>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18" name="Gerade Verbindung mit Pfeil 17"/>
            <p:cNvCxnSpPr>
              <a:cxnSpLocks/>
              <a:stCxn id="9" idx="4"/>
              <a:endCxn id="16"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9" name="Ellipse 18"/>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20" name="Textfeld 19"/>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21" name="Gerade Verbindung mit Pfeil 20"/>
            <p:cNvCxnSpPr>
              <a:cxnSpLocks/>
              <a:stCxn id="7" idx="3"/>
              <a:endCxn id="19"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2" name="Textfeld 21"/>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23" name="Ellipse 22"/>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24" name="Gerade Verbindung mit Pfeil 23"/>
            <p:cNvCxnSpPr>
              <a:cxnSpLocks/>
              <a:stCxn id="8" idx="4"/>
              <a:endCxn id="23"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5" name="Ellipse 24"/>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26" name="Gerade Verbindung mit Pfeil 25"/>
            <p:cNvCxnSpPr>
              <a:cxnSpLocks/>
              <a:stCxn id="23" idx="4"/>
              <a:endCxn id="25"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7" name="Textfeld 26"/>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28" name="Ellipse 27"/>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cxnSp>
          <p:nvCxnSpPr>
            <p:cNvPr id="29" name="Gerade Verbindung mit Pfeil 28"/>
            <p:cNvCxnSpPr>
              <a:cxnSpLocks/>
              <a:stCxn id="23" idx="3"/>
              <a:endCxn id="28"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0" name="Textfeld 29"/>
            <p:cNvSpPr txBox="1"/>
            <p:nvPr/>
          </p:nvSpPr>
          <p:spPr>
            <a:xfrm>
              <a:off x="7655986" y="3837932"/>
              <a:ext cx="441146" cy="246221"/>
            </a:xfrm>
            <a:prstGeom prst="rect">
              <a:avLst/>
            </a:prstGeom>
            <a:noFill/>
          </p:spPr>
          <p:txBody>
            <a:bodyPr wrap="none" rtlCol="0">
              <a:spAutoFit/>
            </a:bodyPr>
            <a:lstStyle/>
            <a:p>
              <a:r>
                <a:rPr lang="de-DE" sz="1000" dirty="0"/>
                <a:t>Y&lt;=7</a:t>
              </a:r>
            </a:p>
          </p:txBody>
        </p:sp>
      </p:grpSp>
    </p:spTree>
    <p:extLst>
      <p:ext uri="{BB962C8B-B14F-4D97-AF65-F5344CB8AC3E}">
        <p14:creationId xmlns:p14="http://schemas.microsoft.com/office/powerpoint/2010/main" val="990674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30</a:t>
            </a:fld>
            <a:endParaRPr lang="de-DE" dirty="0"/>
          </a:p>
        </p:txBody>
      </p:sp>
      <p:sp>
        <p:nvSpPr>
          <p:cNvPr id="5" name="Titel 4"/>
          <p:cNvSpPr>
            <a:spLocks noGrp="1"/>
          </p:cNvSpPr>
          <p:nvPr>
            <p:ph type="title"/>
          </p:nvPr>
        </p:nvSpPr>
        <p:spPr/>
        <p:txBody>
          <a:bodyPr/>
          <a:lstStyle/>
          <a:p>
            <a:r>
              <a:rPr lang="de-DE" dirty="0"/>
              <a:t>Aufgabe 2b: 1NN für {7,9}</a:t>
            </a:r>
          </a:p>
        </p:txBody>
      </p:sp>
      <p:grpSp>
        <p:nvGrpSpPr>
          <p:cNvPr id="25" name="Gruppieren 24"/>
          <p:cNvGrpSpPr/>
          <p:nvPr/>
        </p:nvGrpSpPr>
        <p:grpSpPr>
          <a:xfrm>
            <a:off x="478282" y="1391920"/>
            <a:ext cx="4768088" cy="4783834"/>
            <a:chOff x="1449832" y="1391920"/>
            <a:chExt cx="4768088" cy="4783834"/>
          </a:xfrm>
        </p:grpSpPr>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9832" y="1391920"/>
              <a:ext cx="4768088" cy="4783834"/>
            </a:xfrm>
            <a:prstGeom prst="rect">
              <a:avLst/>
            </a:prstGeom>
          </p:spPr>
        </p:pic>
        <p:cxnSp>
          <p:nvCxnSpPr>
            <p:cNvPr id="7" name="Gerader Verbinder 6"/>
            <p:cNvCxnSpPr>
              <a:cxnSpLocks/>
            </p:cNvCxnSpPr>
            <p:nvPr/>
          </p:nvCxnSpPr>
          <p:spPr>
            <a:xfrm>
              <a:off x="3407343" y="1391920"/>
              <a:ext cx="0" cy="4652745"/>
            </a:xfrm>
            <a:prstGeom prst="line">
              <a:avLst/>
            </a:prstGeom>
            <a:ln>
              <a:solidFill>
                <a:srgbClr val="C00000"/>
              </a:solidFill>
            </a:ln>
          </p:spPr>
          <p:style>
            <a:lnRef idx="2">
              <a:schemeClr val="dk1"/>
            </a:lnRef>
            <a:fillRef idx="0">
              <a:schemeClr val="dk1"/>
            </a:fillRef>
            <a:effectRef idx="1">
              <a:schemeClr val="dk1"/>
            </a:effectRef>
            <a:fontRef idx="minor">
              <a:schemeClr val="tx1"/>
            </a:fontRef>
          </p:style>
        </p:cxnSp>
        <p:sp>
          <p:nvSpPr>
            <p:cNvPr id="8" name="Stern: 5 Zacken 7"/>
            <p:cNvSpPr/>
            <p:nvPr/>
          </p:nvSpPr>
          <p:spPr>
            <a:xfrm>
              <a:off x="3338383" y="2294422"/>
              <a:ext cx="131110" cy="116305"/>
            </a:xfrm>
            <a:prstGeom prst="star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p:cNvCxnSpPr>
              <a:cxnSpLocks/>
            </p:cNvCxnSpPr>
            <p:nvPr/>
          </p:nvCxnSpPr>
          <p:spPr>
            <a:xfrm>
              <a:off x="3407343" y="4196615"/>
              <a:ext cx="2810577" cy="0"/>
            </a:xfrm>
            <a:prstGeom prst="line">
              <a:avLst/>
            </a:prstGeom>
            <a:ln>
              <a:solidFill>
                <a:srgbClr val="00B050"/>
              </a:solidFill>
            </a:ln>
          </p:spPr>
          <p:style>
            <a:lnRef idx="2">
              <a:schemeClr val="dk1"/>
            </a:lnRef>
            <a:fillRef idx="0">
              <a:schemeClr val="dk1"/>
            </a:fillRef>
            <a:effectRef idx="1">
              <a:schemeClr val="dk1"/>
            </a:effectRef>
            <a:fontRef idx="minor">
              <a:schemeClr val="tx1"/>
            </a:fontRef>
          </p:style>
        </p:cxnSp>
        <p:cxnSp>
          <p:nvCxnSpPr>
            <p:cNvPr id="10" name="Gerader Verbinder 9"/>
            <p:cNvCxnSpPr>
              <a:cxnSpLocks/>
            </p:cNvCxnSpPr>
            <p:nvPr/>
          </p:nvCxnSpPr>
          <p:spPr>
            <a:xfrm>
              <a:off x="3867150" y="1419225"/>
              <a:ext cx="2206" cy="2777390"/>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cxnSp>
        <p:sp>
          <p:nvSpPr>
            <p:cNvPr id="11" name="Stern: 5 Zacken 10"/>
            <p:cNvSpPr/>
            <p:nvPr/>
          </p:nvSpPr>
          <p:spPr>
            <a:xfrm>
              <a:off x="4724118" y="4138462"/>
              <a:ext cx="131110" cy="116305"/>
            </a:xfrm>
            <a:prstGeom prst="star5">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Stern: 5 Zacken 11"/>
            <p:cNvSpPr/>
            <p:nvPr/>
          </p:nvSpPr>
          <p:spPr>
            <a:xfrm>
              <a:off x="3801595" y="1391920"/>
              <a:ext cx="131110" cy="116305"/>
            </a:xfrm>
            <a:prstGeom prst="star5">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3" name="Gerader Verbinder 12"/>
            <p:cNvCxnSpPr>
              <a:cxnSpLocks/>
            </p:cNvCxnSpPr>
            <p:nvPr/>
          </p:nvCxnSpPr>
          <p:spPr>
            <a:xfrm>
              <a:off x="1562100" y="4655820"/>
              <a:ext cx="1841838" cy="0"/>
            </a:xfrm>
            <a:prstGeom prst="line">
              <a:avLst/>
            </a:prstGeom>
            <a:ln>
              <a:solidFill>
                <a:srgbClr val="7030A0"/>
              </a:solidFill>
            </a:ln>
          </p:spPr>
          <p:style>
            <a:lnRef idx="2">
              <a:schemeClr val="dk1"/>
            </a:lnRef>
            <a:fillRef idx="0">
              <a:schemeClr val="dk1"/>
            </a:fillRef>
            <a:effectRef idx="1">
              <a:schemeClr val="dk1"/>
            </a:effectRef>
            <a:fontRef idx="minor">
              <a:schemeClr val="tx1"/>
            </a:fontRef>
          </p:style>
        </p:cxnSp>
        <p:sp>
          <p:nvSpPr>
            <p:cNvPr id="14" name="Stern: 5 Zacken 13"/>
            <p:cNvSpPr/>
            <p:nvPr/>
          </p:nvSpPr>
          <p:spPr>
            <a:xfrm>
              <a:off x="1959459" y="4597667"/>
              <a:ext cx="131110" cy="116305"/>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5" name="Gerader Verbinder 14"/>
            <p:cNvCxnSpPr>
              <a:cxnSpLocks/>
            </p:cNvCxnSpPr>
            <p:nvPr/>
          </p:nvCxnSpPr>
          <p:spPr>
            <a:xfrm>
              <a:off x="2483019" y="4655819"/>
              <a:ext cx="0" cy="1388846"/>
            </a:xfrm>
            <a:prstGeom prst="line">
              <a:avLst/>
            </a:prstGeom>
            <a:ln>
              <a:solidFill>
                <a:srgbClr val="FFC000"/>
              </a:solidFill>
            </a:ln>
          </p:spPr>
          <p:style>
            <a:lnRef idx="2">
              <a:schemeClr val="dk1"/>
            </a:lnRef>
            <a:fillRef idx="0">
              <a:schemeClr val="dk1"/>
            </a:fillRef>
            <a:effectRef idx="1">
              <a:schemeClr val="dk1"/>
            </a:effectRef>
            <a:fontRef idx="minor">
              <a:schemeClr val="tx1"/>
            </a:fontRef>
          </p:style>
        </p:cxnSp>
        <p:sp>
          <p:nvSpPr>
            <p:cNvPr id="16" name="Stern: 5 Zacken 15"/>
            <p:cNvSpPr/>
            <p:nvPr/>
          </p:nvSpPr>
          <p:spPr>
            <a:xfrm>
              <a:off x="2417464" y="5056874"/>
              <a:ext cx="131110" cy="116305"/>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7" name="Gerader Verbinder 16"/>
            <p:cNvCxnSpPr>
              <a:cxnSpLocks/>
            </p:cNvCxnSpPr>
            <p:nvPr/>
          </p:nvCxnSpPr>
          <p:spPr>
            <a:xfrm>
              <a:off x="5719313" y="4196614"/>
              <a:ext cx="0" cy="1848051"/>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8" name="Stern: 5 Zacken 17"/>
            <p:cNvSpPr/>
            <p:nvPr/>
          </p:nvSpPr>
          <p:spPr>
            <a:xfrm>
              <a:off x="5653758" y="5517682"/>
              <a:ext cx="131110" cy="116305"/>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9" name="Gerader Verbinder 18"/>
            <p:cNvCxnSpPr>
              <a:cxnSpLocks/>
            </p:cNvCxnSpPr>
            <p:nvPr/>
          </p:nvCxnSpPr>
          <p:spPr>
            <a:xfrm>
              <a:off x="3867150" y="2807920"/>
              <a:ext cx="2311827" cy="0"/>
            </a:xfrm>
            <a:prstGeom prst="line">
              <a:avLst/>
            </a:prstGeom>
            <a:ln>
              <a:solidFill>
                <a:srgbClr val="FF09FF"/>
              </a:solidFill>
            </a:ln>
          </p:spPr>
          <p:style>
            <a:lnRef idx="2">
              <a:schemeClr val="dk1"/>
            </a:lnRef>
            <a:fillRef idx="0">
              <a:schemeClr val="dk1"/>
            </a:fillRef>
            <a:effectRef idx="1">
              <a:schemeClr val="dk1"/>
            </a:effectRef>
            <a:fontRef idx="minor">
              <a:schemeClr val="tx1"/>
            </a:fontRef>
          </p:style>
        </p:cxnSp>
        <p:sp>
          <p:nvSpPr>
            <p:cNvPr id="20" name="Stern: 5 Zacken 19"/>
            <p:cNvSpPr/>
            <p:nvPr/>
          </p:nvSpPr>
          <p:spPr>
            <a:xfrm>
              <a:off x="6073858" y="2741732"/>
              <a:ext cx="131110" cy="116305"/>
            </a:xfrm>
            <a:prstGeom prst="star5">
              <a:avLst/>
            </a:prstGeom>
            <a:solidFill>
              <a:srgbClr val="FF09FF"/>
            </a:solid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1" name="Gerader Verbinder 20"/>
            <p:cNvCxnSpPr/>
            <p:nvPr/>
          </p:nvCxnSpPr>
          <p:spPr>
            <a:xfrm>
              <a:off x="5257800" y="1419225"/>
              <a:ext cx="0" cy="1388695"/>
            </a:xfrm>
            <a:prstGeom prst="line">
              <a:avLst/>
            </a:prstGeom>
            <a:ln>
              <a:solidFill>
                <a:srgbClr val="38FE0A"/>
              </a:solidFill>
            </a:ln>
          </p:spPr>
          <p:style>
            <a:lnRef idx="2">
              <a:schemeClr val="dk1"/>
            </a:lnRef>
            <a:fillRef idx="0">
              <a:schemeClr val="dk1"/>
            </a:fillRef>
            <a:effectRef idx="1">
              <a:schemeClr val="dk1"/>
            </a:effectRef>
            <a:fontRef idx="minor">
              <a:schemeClr val="tx1"/>
            </a:fontRef>
          </p:style>
        </p:cxnSp>
        <p:sp>
          <p:nvSpPr>
            <p:cNvPr id="22" name="Stern: 5 Zacken 21"/>
            <p:cNvSpPr/>
            <p:nvPr/>
          </p:nvSpPr>
          <p:spPr>
            <a:xfrm>
              <a:off x="5192245" y="1405573"/>
              <a:ext cx="131110" cy="116305"/>
            </a:xfrm>
            <a:prstGeom prst="star5">
              <a:avLst/>
            </a:prstGeom>
            <a:solidFill>
              <a:srgbClr val="38FE0A"/>
            </a:solid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3" name="Gerader Verbinder 22"/>
            <p:cNvCxnSpPr/>
            <p:nvPr/>
          </p:nvCxnSpPr>
          <p:spPr>
            <a:xfrm>
              <a:off x="4337033" y="2807920"/>
              <a:ext cx="0" cy="1388694"/>
            </a:xfrm>
            <a:prstGeom prst="line">
              <a:avLst/>
            </a:prstGeom>
            <a:ln>
              <a:solidFill>
                <a:srgbClr val="9C1C26"/>
              </a:solidFill>
            </a:ln>
          </p:spPr>
          <p:style>
            <a:lnRef idx="2">
              <a:schemeClr val="dk1"/>
            </a:lnRef>
            <a:fillRef idx="0">
              <a:schemeClr val="dk1"/>
            </a:fillRef>
            <a:effectRef idx="1">
              <a:schemeClr val="dk1"/>
            </a:effectRef>
            <a:fontRef idx="minor">
              <a:schemeClr val="tx1"/>
            </a:fontRef>
          </p:style>
        </p:cxnSp>
        <p:sp>
          <p:nvSpPr>
            <p:cNvPr id="24" name="Stern: 5 Zacken 23"/>
            <p:cNvSpPr/>
            <p:nvPr/>
          </p:nvSpPr>
          <p:spPr>
            <a:xfrm>
              <a:off x="4258169" y="3216959"/>
              <a:ext cx="131110" cy="116305"/>
            </a:xfrm>
            <a:prstGeom prst="star5">
              <a:avLst/>
            </a:prstGeom>
            <a:solidFill>
              <a:srgbClr val="9C1C26"/>
            </a:solid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8" name="Ellipse 27"/>
          <p:cNvSpPr/>
          <p:nvPr/>
        </p:nvSpPr>
        <p:spPr>
          <a:xfrm>
            <a:off x="3169021" y="1236848"/>
            <a:ext cx="1298204" cy="12982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tern: 5 Zacken 28"/>
          <p:cNvSpPr/>
          <p:nvPr/>
        </p:nvSpPr>
        <p:spPr>
          <a:xfrm>
            <a:off x="3752569" y="1809750"/>
            <a:ext cx="131110" cy="121919"/>
          </a:xfrm>
          <a:prstGeom prst="star5">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30" name="Gruppieren 29"/>
          <p:cNvGrpSpPr/>
          <p:nvPr/>
        </p:nvGrpSpPr>
        <p:grpSpPr>
          <a:xfrm>
            <a:off x="5740249" y="1419225"/>
            <a:ext cx="2863194" cy="2910538"/>
            <a:chOff x="6178977" y="1574608"/>
            <a:chExt cx="2863194" cy="2910538"/>
          </a:xfrm>
        </p:grpSpPr>
        <p:sp>
          <p:nvSpPr>
            <p:cNvPr id="31" name="Ellipse 30"/>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32" name="Ellipse 31"/>
            <p:cNvSpPr/>
            <p:nvPr/>
          </p:nvSpPr>
          <p:spPr>
            <a:xfrm>
              <a:off x="7488382" y="2153746"/>
              <a:ext cx="634030" cy="193575"/>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33" name="Ellipse 32"/>
            <p:cNvSpPr/>
            <p:nvPr/>
          </p:nvSpPr>
          <p:spPr>
            <a:xfrm>
              <a:off x="7960215" y="2946115"/>
              <a:ext cx="704382" cy="19357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34" name="Ellipse 33"/>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35" name="Gerade Verbindung mit Pfeil 34"/>
            <p:cNvCxnSpPr>
              <a:stCxn id="31" idx="5"/>
              <a:endCxn id="32"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feld 35"/>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37" name="Gerade Verbindung mit Pfeil 36"/>
            <p:cNvCxnSpPr>
              <a:stCxn id="31" idx="3"/>
              <a:endCxn id="34"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8" name="Textfeld 37"/>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39" name="Textfeld 38"/>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40" name="Gerade Verbindung mit Pfeil 39"/>
            <p:cNvCxnSpPr>
              <a:stCxn id="32" idx="5"/>
              <a:endCxn id="33"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1" name="Ellipse 40"/>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42" name="Textfeld 41"/>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43" name="Gerade Verbindung mit Pfeil 42"/>
            <p:cNvCxnSpPr>
              <a:cxnSpLocks/>
              <a:stCxn id="34" idx="4"/>
              <a:endCxn id="41"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Ellipse 43"/>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45" name="Textfeld 44"/>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46" name="Gerade Verbindung mit Pfeil 45"/>
            <p:cNvCxnSpPr>
              <a:cxnSpLocks/>
              <a:stCxn id="32" idx="3"/>
              <a:endCxn id="44"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7" name="Textfeld 46"/>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48" name="Ellipse 47"/>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49" name="Gerade Verbindung mit Pfeil 48"/>
            <p:cNvCxnSpPr>
              <a:cxnSpLocks/>
              <a:stCxn id="33" idx="4"/>
              <a:endCxn id="48"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0" name="Ellipse 49"/>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51" name="Gerade Verbindung mit Pfeil 50"/>
            <p:cNvCxnSpPr>
              <a:cxnSpLocks/>
              <a:stCxn id="48" idx="4"/>
              <a:endCxn id="50"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2" name="Textfeld 51"/>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53" name="Ellipse 52"/>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cxnSp>
          <p:nvCxnSpPr>
            <p:cNvPr id="54" name="Gerade Verbindung mit Pfeil 53"/>
            <p:cNvCxnSpPr>
              <a:cxnSpLocks/>
              <a:stCxn id="48" idx="3"/>
              <a:endCxn id="53"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Textfeld 54"/>
            <p:cNvSpPr txBox="1"/>
            <p:nvPr/>
          </p:nvSpPr>
          <p:spPr>
            <a:xfrm>
              <a:off x="7655986" y="3837932"/>
              <a:ext cx="441146" cy="246221"/>
            </a:xfrm>
            <a:prstGeom prst="rect">
              <a:avLst/>
            </a:prstGeom>
            <a:noFill/>
          </p:spPr>
          <p:txBody>
            <a:bodyPr wrap="none" rtlCol="0">
              <a:spAutoFit/>
            </a:bodyPr>
            <a:lstStyle/>
            <a:p>
              <a:r>
                <a:rPr lang="de-DE" sz="1000" dirty="0"/>
                <a:t>Y&lt;=7</a:t>
              </a:r>
            </a:p>
          </p:txBody>
        </p:sp>
      </p:grpSp>
      <p:grpSp>
        <p:nvGrpSpPr>
          <p:cNvPr id="60" name="Gruppieren 59"/>
          <p:cNvGrpSpPr/>
          <p:nvPr/>
        </p:nvGrpSpPr>
        <p:grpSpPr>
          <a:xfrm>
            <a:off x="7051617" y="1584452"/>
            <a:ext cx="1199635" cy="2544521"/>
            <a:chOff x="7051617" y="1584452"/>
            <a:chExt cx="1199635" cy="2544521"/>
          </a:xfrm>
        </p:grpSpPr>
        <p:cxnSp>
          <p:nvCxnSpPr>
            <p:cNvPr id="56" name="Gerade Verbindung mit Pfeil 55"/>
            <p:cNvCxnSpPr/>
            <p:nvPr/>
          </p:nvCxnSpPr>
          <p:spPr>
            <a:xfrm>
              <a:off x="7051617" y="1584452"/>
              <a:ext cx="90889" cy="442259"/>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57" name="Gerade Verbindung mit Pfeil 56"/>
            <p:cNvCxnSpPr/>
            <p:nvPr/>
          </p:nvCxnSpPr>
          <p:spPr>
            <a:xfrm>
              <a:off x="7590832" y="2163590"/>
              <a:ext cx="282846" cy="627142"/>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58" name="Gerade Verbindung mit Pfeil 57"/>
            <p:cNvCxnSpPr>
              <a:cxnSpLocks/>
            </p:cNvCxnSpPr>
            <p:nvPr/>
          </p:nvCxnSpPr>
          <p:spPr>
            <a:xfrm>
              <a:off x="7873678" y="2984307"/>
              <a:ext cx="210768" cy="459708"/>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59" name="Gerade Verbindung mit Pfeil 58"/>
            <p:cNvCxnSpPr>
              <a:cxnSpLocks/>
            </p:cNvCxnSpPr>
            <p:nvPr/>
          </p:nvCxnSpPr>
          <p:spPr>
            <a:xfrm>
              <a:off x="8084446" y="3637590"/>
              <a:ext cx="166806" cy="491383"/>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grpSp>
      <p:sp>
        <p:nvSpPr>
          <p:cNvPr id="61" name="Textfeld 60"/>
          <p:cNvSpPr txBox="1"/>
          <p:nvPr/>
        </p:nvSpPr>
        <p:spPr>
          <a:xfrm>
            <a:off x="5419944" y="4713972"/>
            <a:ext cx="3492178" cy="1323439"/>
          </a:xfrm>
          <a:prstGeom prst="rect">
            <a:avLst/>
          </a:prstGeom>
          <a:noFill/>
        </p:spPr>
        <p:txBody>
          <a:bodyPr wrap="square" rtlCol="0">
            <a:spAutoFit/>
          </a:bodyPr>
          <a:lstStyle/>
          <a:p>
            <a:r>
              <a:rPr lang="de-DE" sz="1600" dirty="0"/>
              <a:t>Wir merken uns {8,10} als besten Punkt.</a:t>
            </a:r>
          </a:p>
          <a:p>
            <a:endParaRPr lang="de-DE" sz="1600" dirty="0"/>
          </a:p>
          <a:p>
            <a:r>
              <a:rPr lang="de-DE" sz="1600" dirty="0"/>
              <a:t>Beim Aufstieg finden wir keine Schnittstelle mit anderen Trennebenen. </a:t>
            </a:r>
          </a:p>
          <a:p>
            <a:r>
              <a:rPr lang="de-DE" sz="1600" dirty="0">
                <a:sym typeface="Wingdings" panose="05000000000000000000" pitchFamily="2" charset="2"/>
              </a:rPr>
              <a:t> {8,10} ist der </a:t>
            </a:r>
            <a:r>
              <a:rPr lang="de-DE" sz="1600" dirty="0" err="1">
                <a:sym typeface="Wingdings" panose="05000000000000000000" pitchFamily="2" charset="2"/>
              </a:rPr>
              <a:t>Nearest</a:t>
            </a:r>
            <a:r>
              <a:rPr lang="de-DE" sz="1600" dirty="0">
                <a:sym typeface="Wingdings" panose="05000000000000000000" pitchFamily="2" charset="2"/>
              </a:rPr>
              <a:t> </a:t>
            </a:r>
            <a:r>
              <a:rPr lang="de-DE" sz="1600" dirty="0" err="1">
                <a:sym typeface="Wingdings" panose="05000000000000000000" pitchFamily="2" charset="2"/>
              </a:rPr>
              <a:t>Neighbor</a:t>
            </a:r>
            <a:r>
              <a:rPr lang="de-DE" sz="1600" dirty="0">
                <a:sym typeface="Wingdings" panose="05000000000000000000" pitchFamily="2" charset="2"/>
              </a:rPr>
              <a:t>.</a:t>
            </a:r>
            <a:endParaRPr lang="de-DE" sz="1600" dirty="0"/>
          </a:p>
        </p:txBody>
      </p:sp>
    </p:spTree>
    <p:extLst>
      <p:ext uri="{BB962C8B-B14F-4D97-AF65-F5344CB8AC3E}">
        <p14:creationId xmlns:p14="http://schemas.microsoft.com/office/powerpoint/2010/main" val="38839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1"/>
                                        </p:tgtEl>
                                        <p:attrNameLst>
                                          <p:attrName>style.visibility</p:attrName>
                                        </p:attrNameLst>
                                      </p:cBhvr>
                                      <p:to>
                                        <p:strVal val="visible"/>
                                      </p:to>
                                    </p:set>
                                    <p:animEffect transition="in" filter="fade">
                                      <p:cBhvr>
                                        <p:cTn id="1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61" grpId="0"/>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31</a:t>
            </a:fld>
            <a:endParaRPr lang="de-DE" dirty="0"/>
          </a:p>
        </p:txBody>
      </p:sp>
      <p:sp>
        <p:nvSpPr>
          <p:cNvPr id="5" name="Titel 4"/>
          <p:cNvSpPr>
            <a:spLocks noGrp="1"/>
          </p:cNvSpPr>
          <p:nvPr>
            <p:ph type="title"/>
          </p:nvPr>
        </p:nvSpPr>
        <p:spPr/>
        <p:txBody>
          <a:bodyPr/>
          <a:lstStyle/>
          <a:p>
            <a:r>
              <a:rPr lang="de-DE" dirty="0"/>
              <a:t>Aufgabe 2b: 1NN für {1,1}</a:t>
            </a:r>
          </a:p>
        </p:txBody>
      </p:sp>
      <p:grpSp>
        <p:nvGrpSpPr>
          <p:cNvPr id="25" name="Gruppieren 24"/>
          <p:cNvGrpSpPr/>
          <p:nvPr/>
        </p:nvGrpSpPr>
        <p:grpSpPr>
          <a:xfrm>
            <a:off x="478282" y="1391920"/>
            <a:ext cx="4768088" cy="4783834"/>
            <a:chOff x="1449832" y="1391920"/>
            <a:chExt cx="4768088" cy="4783834"/>
          </a:xfrm>
        </p:grpSpPr>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9832" y="1391920"/>
              <a:ext cx="4768088" cy="4783834"/>
            </a:xfrm>
            <a:prstGeom prst="rect">
              <a:avLst/>
            </a:prstGeom>
          </p:spPr>
        </p:pic>
        <p:cxnSp>
          <p:nvCxnSpPr>
            <p:cNvPr id="7" name="Gerader Verbinder 6"/>
            <p:cNvCxnSpPr>
              <a:cxnSpLocks/>
            </p:cNvCxnSpPr>
            <p:nvPr/>
          </p:nvCxnSpPr>
          <p:spPr>
            <a:xfrm>
              <a:off x="3407343" y="1391920"/>
              <a:ext cx="0" cy="4652745"/>
            </a:xfrm>
            <a:prstGeom prst="line">
              <a:avLst/>
            </a:prstGeom>
            <a:ln>
              <a:solidFill>
                <a:srgbClr val="C00000"/>
              </a:solidFill>
            </a:ln>
          </p:spPr>
          <p:style>
            <a:lnRef idx="2">
              <a:schemeClr val="dk1"/>
            </a:lnRef>
            <a:fillRef idx="0">
              <a:schemeClr val="dk1"/>
            </a:fillRef>
            <a:effectRef idx="1">
              <a:schemeClr val="dk1"/>
            </a:effectRef>
            <a:fontRef idx="minor">
              <a:schemeClr val="tx1"/>
            </a:fontRef>
          </p:style>
        </p:cxnSp>
        <p:sp>
          <p:nvSpPr>
            <p:cNvPr id="8" name="Stern: 5 Zacken 7"/>
            <p:cNvSpPr/>
            <p:nvPr/>
          </p:nvSpPr>
          <p:spPr>
            <a:xfrm>
              <a:off x="3338383" y="2294422"/>
              <a:ext cx="131110" cy="116305"/>
            </a:xfrm>
            <a:prstGeom prst="star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p:cNvCxnSpPr>
              <a:cxnSpLocks/>
            </p:cNvCxnSpPr>
            <p:nvPr/>
          </p:nvCxnSpPr>
          <p:spPr>
            <a:xfrm>
              <a:off x="3407343" y="4196615"/>
              <a:ext cx="2810577" cy="0"/>
            </a:xfrm>
            <a:prstGeom prst="line">
              <a:avLst/>
            </a:prstGeom>
            <a:ln>
              <a:solidFill>
                <a:srgbClr val="00B050"/>
              </a:solidFill>
            </a:ln>
          </p:spPr>
          <p:style>
            <a:lnRef idx="2">
              <a:schemeClr val="dk1"/>
            </a:lnRef>
            <a:fillRef idx="0">
              <a:schemeClr val="dk1"/>
            </a:fillRef>
            <a:effectRef idx="1">
              <a:schemeClr val="dk1"/>
            </a:effectRef>
            <a:fontRef idx="minor">
              <a:schemeClr val="tx1"/>
            </a:fontRef>
          </p:style>
        </p:cxnSp>
        <p:cxnSp>
          <p:nvCxnSpPr>
            <p:cNvPr id="10" name="Gerader Verbinder 9"/>
            <p:cNvCxnSpPr>
              <a:cxnSpLocks/>
            </p:cNvCxnSpPr>
            <p:nvPr/>
          </p:nvCxnSpPr>
          <p:spPr>
            <a:xfrm>
              <a:off x="3867150" y="1419225"/>
              <a:ext cx="2206" cy="2777390"/>
            </a:xfrm>
            <a:prstGeom prst="line">
              <a:avLst/>
            </a:prstGeom>
            <a:ln>
              <a:solidFill>
                <a:srgbClr val="0070C0"/>
              </a:solidFill>
            </a:ln>
          </p:spPr>
          <p:style>
            <a:lnRef idx="2">
              <a:schemeClr val="dk1"/>
            </a:lnRef>
            <a:fillRef idx="0">
              <a:schemeClr val="dk1"/>
            </a:fillRef>
            <a:effectRef idx="1">
              <a:schemeClr val="dk1"/>
            </a:effectRef>
            <a:fontRef idx="minor">
              <a:schemeClr val="tx1"/>
            </a:fontRef>
          </p:style>
        </p:cxnSp>
        <p:sp>
          <p:nvSpPr>
            <p:cNvPr id="11" name="Stern: 5 Zacken 10"/>
            <p:cNvSpPr/>
            <p:nvPr/>
          </p:nvSpPr>
          <p:spPr>
            <a:xfrm>
              <a:off x="4724118" y="4138462"/>
              <a:ext cx="131110" cy="116305"/>
            </a:xfrm>
            <a:prstGeom prst="star5">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Stern: 5 Zacken 11"/>
            <p:cNvSpPr/>
            <p:nvPr/>
          </p:nvSpPr>
          <p:spPr>
            <a:xfrm>
              <a:off x="3801595" y="1391920"/>
              <a:ext cx="131110" cy="116305"/>
            </a:xfrm>
            <a:prstGeom prst="star5">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3" name="Gerader Verbinder 12"/>
            <p:cNvCxnSpPr>
              <a:cxnSpLocks/>
            </p:cNvCxnSpPr>
            <p:nvPr/>
          </p:nvCxnSpPr>
          <p:spPr>
            <a:xfrm>
              <a:off x="1562100" y="4655820"/>
              <a:ext cx="1841838" cy="0"/>
            </a:xfrm>
            <a:prstGeom prst="line">
              <a:avLst/>
            </a:prstGeom>
            <a:ln>
              <a:solidFill>
                <a:srgbClr val="7030A0"/>
              </a:solidFill>
            </a:ln>
          </p:spPr>
          <p:style>
            <a:lnRef idx="2">
              <a:schemeClr val="dk1"/>
            </a:lnRef>
            <a:fillRef idx="0">
              <a:schemeClr val="dk1"/>
            </a:fillRef>
            <a:effectRef idx="1">
              <a:schemeClr val="dk1"/>
            </a:effectRef>
            <a:fontRef idx="minor">
              <a:schemeClr val="tx1"/>
            </a:fontRef>
          </p:style>
        </p:cxnSp>
        <p:sp>
          <p:nvSpPr>
            <p:cNvPr id="14" name="Stern: 5 Zacken 13"/>
            <p:cNvSpPr/>
            <p:nvPr/>
          </p:nvSpPr>
          <p:spPr>
            <a:xfrm>
              <a:off x="1959459" y="4597667"/>
              <a:ext cx="131110" cy="116305"/>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5" name="Gerader Verbinder 14"/>
            <p:cNvCxnSpPr>
              <a:cxnSpLocks/>
            </p:cNvCxnSpPr>
            <p:nvPr/>
          </p:nvCxnSpPr>
          <p:spPr>
            <a:xfrm>
              <a:off x="2483019" y="4655819"/>
              <a:ext cx="0" cy="1388846"/>
            </a:xfrm>
            <a:prstGeom prst="line">
              <a:avLst/>
            </a:prstGeom>
            <a:ln>
              <a:solidFill>
                <a:srgbClr val="FFC000"/>
              </a:solidFill>
            </a:ln>
          </p:spPr>
          <p:style>
            <a:lnRef idx="2">
              <a:schemeClr val="dk1"/>
            </a:lnRef>
            <a:fillRef idx="0">
              <a:schemeClr val="dk1"/>
            </a:fillRef>
            <a:effectRef idx="1">
              <a:schemeClr val="dk1"/>
            </a:effectRef>
            <a:fontRef idx="minor">
              <a:schemeClr val="tx1"/>
            </a:fontRef>
          </p:style>
        </p:cxnSp>
        <p:sp>
          <p:nvSpPr>
            <p:cNvPr id="16" name="Stern: 5 Zacken 15"/>
            <p:cNvSpPr/>
            <p:nvPr/>
          </p:nvSpPr>
          <p:spPr>
            <a:xfrm>
              <a:off x="2417464" y="5056874"/>
              <a:ext cx="131110" cy="116305"/>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7" name="Gerader Verbinder 16"/>
            <p:cNvCxnSpPr>
              <a:cxnSpLocks/>
            </p:cNvCxnSpPr>
            <p:nvPr/>
          </p:nvCxnSpPr>
          <p:spPr>
            <a:xfrm>
              <a:off x="5719313" y="4196614"/>
              <a:ext cx="0" cy="1848051"/>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8" name="Stern: 5 Zacken 17"/>
            <p:cNvSpPr/>
            <p:nvPr/>
          </p:nvSpPr>
          <p:spPr>
            <a:xfrm>
              <a:off x="5653758" y="5517682"/>
              <a:ext cx="131110" cy="116305"/>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9" name="Gerader Verbinder 18"/>
            <p:cNvCxnSpPr>
              <a:cxnSpLocks/>
            </p:cNvCxnSpPr>
            <p:nvPr/>
          </p:nvCxnSpPr>
          <p:spPr>
            <a:xfrm>
              <a:off x="3867150" y="2807920"/>
              <a:ext cx="2311827" cy="0"/>
            </a:xfrm>
            <a:prstGeom prst="line">
              <a:avLst/>
            </a:prstGeom>
            <a:ln>
              <a:solidFill>
                <a:srgbClr val="FF09FF"/>
              </a:solidFill>
            </a:ln>
          </p:spPr>
          <p:style>
            <a:lnRef idx="2">
              <a:schemeClr val="dk1"/>
            </a:lnRef>
            <a:fillRef idx="0">
              <a:schemeClr val="dk1"/>
            </a:fillRef>
            <a:effectRef idx="1">
              <a:schemeClr val="dk1"/>
            </a:effectRef>
            <a:fontRef idx="minor">
              <a:schemeClr val="tx1"/>
            </a:fontRef>
          </p:style>
        </p:cxnSp>
        <p:sp>
          <p:nvSpPr>
            <p:cNvPr id="20" name="Stern: 5 Zacken 19"/>
            <p:cNvSpPr/>
            <p:nvPr/>
          </p:nvSpPr>
          <p:spPr>
            <a:xfrm>
              <a:off x="6073858" y="2741732"/>
              <a:ext cx="131110" cy="116305"/>
            </a:xfrm>
            <a:prstGeom prst="star5">
              <a:avLst/>
            </a:prstGeom>
            <a:solidFill>
              <a:srgbClr val="FF09FF"/>
            </a:solid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1" name="Gerader Verbinder 20"/>
            <p:cNvCxnSpPr/>
            <p:nvPr/>
          </p:nvCxnSpPr>
          <p:spPr>
            <a:xfrm>
              <a:off x="5257800" y="1419225"/>
              <a:ext cx="0" cy="1388695"/>
            </a:xfrm>
            <a:prstGeom prst="line">
              <a:avLst/>
            </a:prstGeom>
            <a:ln>
              <a:solidFill>
                <a:srgbClr val="38FE0A"/>
              </a:solidFill>
            </a:ln>
          </p:spPr>
          <p:style>
            <a:lnRef idx="2">
              <a:schemeClr val="dk1"/>
            </a:lnRef>
            <a:fillRef idx="0">
              <a:schemeClr val="dk1"/>
            </a:fillRef>
            <a:effectRef idx="1">
              <a:schemeClr val="dk1"/>
            </a:effectRef>
            <a:fontRef idx="minor">
              <a:schemeClr val="tx1"/>
            </a:fontRef>
          </p:style>
        </p:cxnSp>
        <p:sp>
          <p:nvSpPr>
            <p:cNvPr id="22" name="Stern: 5 Zacken 21"/>
            <p:cNvSpPr/>
            <p:nvPr/>
          </p:nvSpPr>
          <p:spPr>
            <a:xfrm>
              <a:off x="5192245" y="1405573"/>
              <a:ext cx="131110" cy="116305"/>
            </a:xfrm>
            <a:prstGeom prst="star5">
              <a:avLst/>
            </a:prstGeom>
            <a:solidFill>
              <a:srgbClr val="38FE0A"/>
            </a:solid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3" name="Gerader Verbinder 22"/>
            <p:cNvCxnSpPr/>
            <p:nvPr/>
          </p:nvCxnSpPr>
          <p:spPr>
            <a:xfrm>
              <a:off x="4337033" y="2807920"/>
              <a:ext cx="0" cy="1388694"/>
            </a:xfrm>
            <a:prstGeom prst="line">
              <a:avLst/>
            </a:prstGeom>
            <a:ln>
              <a:solidFill>
                <a:srgbClr val="9C1C26"/>
              </a:solidFill>
            </a:ln>
          </p:spPr>
          <p:style>
            <a:lnRef idx="2">
              <a:schemeClr val="dk1"/>
            </a:lnRef>
            <a:fillRef idx="0">
              <a:schemeClr val="dk1"/>
            </a:fillRef>
            <a:effectRef idx="1">
              <a:schemeClr val="dk1"/>
            </a:effectRef>
            <a:fontRef idx="minor">
              <a:schemeClr val="tx1"/>
            </a:fontRef>
          </p:style>
        </p:cxnSp>
        <p:sp>
          <p:nvSpPr>
            <p:cNvPr id="24" name="Stern: 5 Zacken 23"/>
            <p:cNvSpPr/>
            <p:nvPr/>
          </p:nvSpPr>
          <p:spPr>
            <a:xfrm>
              <a:off x="4258169" y="3216959"/>
              <a:ext cx="131110" cy="116305"/>
            </a:xfrm>
            <a:prstGeom prst="star5">
              <a:avLst/>
            </a:prstGeom>
            <a:solidFill>
              <a:srgbClr val="9C1C26"/>
            </a:solid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28" name="Ellipse 27"/>
          <p:cNvSpPr/>
          <p:nvPr/>
        </p:nvSpPr>
        <p:spPr>
          <a:xfrm>
            <a:off x="397246" y="4932548"/>
            <a:ext cx="1298204" cy="12982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tern: 5 Zacken 28"/>
          <p:cNvSpPr/>
          <p:nvPr/>
        </p:nvSpPr>
        <p:spPr>
          <a:xfrm>
            <a:off x="980794" y="5505450"/>
            <a:ext cx="131110" cy="121919"/>
          </a:xfrm>
          <a:prstGeom prst="star5">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nvGrpSpPr>
          <p:cNvPr id="30" name="Gruppieren 29"/>
          <p:cNvGrpSpPr/>
          <p:nvPr/>
        </p:nvGrpSpPr>
        <p:grpSpPr>
          <a:xfrm>
            <a:off x="5740249" y="1419225"/>
            <a:ext cx="2863194" cy="2910538"/>
            <a:chOff x="6178977" y="1574608"/>
            <a:chExt cx="2863194" cy="2910538"/>
          </a:xfrm>
        </p:grpSpPr>
        <p:sp>
          <p:nvSpPr>
            <p:cNvPr id="31" name="Ellipse 30"/>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32" name="Ellipse 31"/>
            <p:cNvSpPr/>
            <p:nvPr/>
          </p:nvSpPr>
          <p:spPr>
            <a:xfrm>
              <a:off x="7488382" y="2153746"/>
              <a:ext cx="634030" cy="193575"/>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33" name="Ellipse 32"/>
            <p:cNvSpPr/>
            <p:nvPr/>
          </p:nvSpPr>
          <p:spPr>
            <a:xfrm>
              <a:off x="7960215" y="2946115"/>
              <a:ext cx="704382" cy="193575"/>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34" name="Ellipse 33"/>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35" name="Gerade Verbindung mit Pfeil 34"/>
            <p:cNvCxnSpPr>
              <a:stCxn id="31" idx="5"/>
              <a:endCxn id="32"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feld 35"/>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37" name="Gerade Verbindung mit Pfeil 36"/>
            <p:cNvCxnSpPr>
              <a:stCxn id="31" idx="3"/>
              <a:endCxn id="34"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8" name="Textfeld 37"/>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39" name="Textfeld 38"/>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40" name="Gerade Verbindung mit Pfeil 39"/>
            <p:cNvCxnSpPr>
              <a:stCxn id="32" idx="5"/>
              <a:endCxn id="33"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1" name="Ellipse 40"/>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42" name="Textfeld 41"/>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43" name="Gerade Verbindung mit Pfeil 42"/>
            <p:cNvCxnSpPr>
              <a:cxnSpLocks/>
              <a:stCxn id="34" idx="4"/>
              <a:endCxn id="41"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Ellipse 43"/>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45" name="Textfeld 44"/>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46" name="Gerade Verbindung mit Pfeil 45"/>
            <p:cNvCxnSpPr>
              <a:cxnSpLocks/>
              <a:stCxn id="32" idx="3"/>
              <a:endCxn id="44"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7" name="Textfeld 46"/>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48" name="Ellipse 47"/>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49" name="Gerade Verbindung mit Pfeil 48"/>
            <p:cNvCxnSpPr>
              <a:cxnSpLocks/>
              <a:stCxn id="33" idx="4"/>
              <a:endCxn id="48"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0" name="Ellipse 49"/>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51" name="Gerade Verbindung mit Pfeil 50"/>
            <p:cNvCxnSpPr>
              <a:cxnSpLocks/>
              <a:stCxn id="48" idx="4"/>
              <a:endCxn id="50"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2" name="Textfeld 51"/>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53" name="Ellipse 52"/>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cxnSp>
          <p:nvCxnSpPr>
            <p:cNvPr id="54" name="Gerade Verbindung mit Pfeil 53"/>
            <p:cNvCxnSpPr>
              <a:cxnSpLocks/>
              <a:stCxn id="48" idx="3"/>
              <a:endCxn id="53"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Textfeld 54"/>
            <p:cNvSpPr txBox="1"/>
            <p:nvPr/>
          </p:nvSpPr>
          <p:spPr>
            <a:xfrm>
              <a:off x="7655986" y="3837932"/>
              <a:ext cx="441146" cy="246221"/>
            </a:xfrm>
            <a:prstGeom prst="rect">
              <a:avLst/>
            </a:prstGeom>
            <a:noFill/>
          </p:spPr>
          <p:txBody>
            <a:bodyPr wrap="none" rtlCol="0">
              <a:spAutoFit/>
            </a:bodyPr>
            <a:lstStyle/>
            <a:p>
              <a:r>
                <a:rPr lang="de-DE" sz="1000" dirty="0"/>
                <a:t>Y&lt;=7</a:t>
              </a:r>
            </a:p>
          </p:txBody>
        </p:sp>
      </p:grpSp>
      <p:sp>
        <p:nvSpPr>
          <p:cNvPr id="61" name="Textfeld 60"/>
          <p:cNvSpPr txBox="1"/>
          <p:nvPr/>
        </p:nvSpPr>
        <p:spPr>
          <a:xfrm>
            <a:off x="5419944" y="4713972"/>
            <a:ext cx="3492178" cy="1323439"/>
          </a:xfrm>
          <a:prstGeom prst="rect">
            <a:avLst/>
          </a:prstGeom>
          <a:noFill/>
        </p:spPr>
        <p:txBody>
          <a:bodyPr wrap="square" rtlCol="0">
            <a:spAutoFit/>
          </a:bodyPr>
          <a:lstStyle/>
          <a:p>
            <a:r>
              <a:rPr lang="de-DE" sz="1600" dirty="0"/>
              <a:t>Wir merken uns {2,2} als besten Punkt.</a:t>
            </a:r>
          </a:p>
          <a:p>
            <a:endParaRPr lang="de-DE" sz="1600" dirty="0"/>
          </a:p>
          <a:p>
            <a:r>
              <a:rPr lang="de-DE" sz="1600" dirty="0"/>
              <a:t>Beim Aufstieg finden wir keine Schnittstelle mit anderen Trennebenen. </a:t>
            </a:r>
          </a:p>
          <a:p>
            <a:r>
              <a:rPr lang="de-DE" sz="1600" dirty="0">
                <a:sym typeface="Wingdings" panose="05000000000000000000" pitchFamily="2" charset="2"/>
              </a:rPr>
              <a:t> {2,2} ist der </a:t>
            </a:r>
            <a:r>
              <a:rPr lang="de-DE" sz="1600" dirty="0" err="1">
                <a:sym typeface="Wingdings" panose="05000000000000000000" pitchFamily="2" charset="2"/>
              </a:rPr>
              <a:t>Nearest</a:t>
            </a:r>
            <a:r>
              <a:rPr lang="de-DE" sz="1600" dirty="0">
                <a:sym typeface="Wingdings" panose="05000000000000000000" pitchFamily="2" charset="2"/>
              </a:rPr>
              <a:t> </a:t>
            </a:r>
            <a:r>
              <a:rPr lang="de-DE" sz="1600" dirty="0" err="1">
                <a:sym typeface="Wingdings" panose="05000000000000000000" pitchFamily="2" charset="2"/>
              </a:rPr>
              <a:t>Neighbor</a:t>
            </a:r>
            <a:r>
              <a:rPr lang="de-DE" sz="1600" dirty="0">
                <a:sym typeface="Wingdings" panose="05000000000000000000" pitchFamily="2" charset="2"/>
              </a:rPr>
              <a:t>.</a:t>
            </a:r>
            <a:endParaRPr lang="de-DE" sz="1600" dirty="0"/>
          </a:p>
        </p:txBody>
      </p:sp>
      <p:cxnSp>
        <p:nvCxnSpPr>
          <p:cNvPr id="62" name="Gerade Verbindung mit Pfeil 61"/>
          <p:cNvCxnSpPr>
            <a:cxnSpLocks/>
            <a:stCxn id="31" idx="3"/>
            <a:endCxn id="34" idx="7"/>
          </p:cNvCxnSpPr>
          <p:nvPr/>
        </p:nvCxnSpPr>
        <p:spPr>
          <a:xfrm flipH="1">
            <a:off x="6496614" y="1584452"/>
            <a:ext cx="106677" cy="456860"/>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63" name="Gerade Verbindung mit Pfeil 62"/>
          <p:cNvCxnSpPr>
            <a:cxnSpLocks/>
            <a:stCxn id="34" idx="4"/>
            <a:endCxn id="41" idx="0"/>
          </p:cNvCxnSpPr>
          <p:nvPr/>
        </p:nvCxnSpPr>
        <p:spPr>
          <a:xfrm flipH="1">
            <a:off x="6057264" y="2206539"/>
            <a:ext cx="215187" cy="582944"/>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9454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childTnLst>
                                </p:cTn>
                              </p:par>
                              <p:par>
                                <p:cTn id="8" presetID="10" presetClass="entr" presetSubtype="0" fill="hold" nodeType="withEffect">
                                  <p:stCondLst>
                                    <p:cond delay="0"/>
                                  </p:stCondLst>
                                  <p:childTnLst>
                                    <p:set>
                                      <p:cBhvr>
                                        <p:cTn id="9" dur="1" fill="hold">
                                          <p:stCondLst>
                                            <p:cond delay="0"/>
                                          </p:stCondLst>
                                        </p:cTn>
                                        <p:tgtEl>
                                          <p:spTgt spid="63"/>
                                        </p:tgtEl>
                                        <p:attrNameLst>
                                          <p:attrName>style.visibility</p:attrName>
                                        </p:attrNameLst>
                                      </p:cBhvr>
                                      <p:to>
                                        <p:strVal val="visible"/>
                                      </p:to>
                                    </p:set>
                                    <p:animEffect transition="in" filter="fade">
                                      <p:cBhvr>
                                        <p:cTn id="10" dur="500"/>
                                        <p:tgtEl>
                                          <p:spTgt spid="6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1"/>
                                        </p:tgtEl>
                                        <p:attrNameLst>
                                          <p:attrName>style.visibility</p:attrName>
                                        </p:attrNameLst>
                                      </p:cBhvr>
                                      <p:to>
                                        <p:strVal val="visible"/>
                                      </p:to>
                                    </p:set>
                                    <p:animEffect transition="in" filter="fade">
                                      <p:cBhvr>
                                        <p:cTn id="23"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6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32</a:t>
            </a:fld>
            <a:endParaRPr lang="de-DE" dirty="0"/>
          </a:p>
        </p:txBody>
      </p:sp>
      <p:sp>
        <p:nvSpPr>
          <p:cNvPr id="5" name="Titel 4"/>
          <p:cNvSpPr>
            <a:spLocks noGrp="1"/>
          </p:cNvSpPr>
          <p:nvPr>
            <p:ph type="title"/>
          </p:nvPr>
        </p:nvSpPr>
        <p:spPr/>
        <p:txBody>
          <a:bodyPr/>
          <a:lstStyle/>
          <a:p>
            <a:r>
              <a:rPr lang="de-DE" dirty="0"/>
              <a:t>Aufgabe 2b: 1NN für {6,9}</a:t>
            </a:r>
          </a:p>
        </p:txBody>
      </p:sp>
      <p:grpSp>
        <p:nvGrpSpPr>
          <p:cNvPr id="30" name="Gruppieren 29"/>
          <p:cNvGrpSpPr/>
          <p:nvPr/>
        </p:nvGrpSpPr>
        <p:grpSpPr>
          <a:xfrm>
            <a:off x="5147218" y="1458962"/>
            <a:ext cx="2863194" cy="2910538"/>
            <a:chOff x="6178977" y="1574608"/>
            <a:chExt cx="2863194" cy="2910538"/>
          </a:xfrm>
        </p:grpSpPr>
        <p:sp>
          <p:nvSpPr>
            <p:cNvPr id="31" name="Ellipse 30"/>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32" name="Ellipse 31"/>
            <p:cNvSpPr/>
            <p:nvPr/>
          </p:nvSpPr>
          <p:spPr>
            <a:xfrm>
              <a:off x="7488382" y="2153746"/>
              <a:ext cx="634030" cy="193575"/>
            </a:xfrm>
            <a:prstGeom prst="ellipse">
              <a:avLst/>
            </a:prstGeom>
            <a:no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33" name="Ellipse 32"/>
            <p:cNvSpPr/>
            <p:nvPr/>
          </p:nvSpPr>
          <p:spPr>
            <a:xfrm>
              <a:off x="7960215" y="2946115"/>
              <a:ext cx="704382" cy="193575"/>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34" name="Ellipse 33"/>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35" name="Gerade Verbindung mit Pfeil 34"/>
            <p:cNvCxnSpPr>
              <a:stCxn id="31" idx="5"/>
              <a:endCxn id="32"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feld 35"/>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37" name="Gerade Verbindung mit Pfeil 36"/>
            <p:cNvCxnSpPr>
              <a:stCxn id="31" idx="3"/>
              <a:endCxn id="34"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8" name="Textfeld 37"/>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39" name="Textfeld 38"/>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40" name="Gerade Verbindung mit Pfeil 39"/>
            <p:cNvCxnSpPr>
              <a:stCxn id="32" idx="5"/>
              <a:endCxn id="33"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1" name="Ellipse 40"/>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42" name="Textfeld 41"/>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43" name="Gerade Verbindung mit Pfeil 42"/>
            <p:cNvCxnSpPr>
              <a:cxnSpLocks/>
              <a:stCxn id="34" idx="4"/>
              <a:endCxn id="41"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Ellipse 43"/>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45" name="Textfeld 44"/>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46" name="Gerade Verbindung mit Pfeil 45"/>
            <p:cNvCxnSpPr>
              <a:cxnSpLocks/>
              <a:stCxn id="32" idx="3"/>
              <a:endCxn id="44"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7" name="Textfeld 46"/>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48" name="Ellipse 47"/>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49" name="Gerade Verbindung mit Pfeil 48"/>
            <p:cNvCxnSpPr>
              <a:cxnSpLocks/>
              <a:stCxn id="33" idx="4"/>
              <a:endCxn id="48"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0" name="Ellipse 49"/>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51" name="Gerade Verbindung mit Pfeil 50"/>
            <p:cNvCxnSpPr>
              <a:cxnSpLocks/>
              <a:stCxn id="48" idx="4"/>
              <a:endCxn id="50"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2" name="Textfeld 51"/>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53" name="Ellipse 52"/>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cxnSp>
          <p:nvCxnSpPr>
            <p:cNvPr id="54" name="Gerade Verbindung mit Pfeil 53"/>
            <p:cNvCxnSpPr>
              <a:cxnSpLocks/>
              <a:stCxn id="48" idx="3"/>
              <a:endCxn id="53"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Textfeld 54"/>
            <p:cNvSpPr txBox="1"/>
            <p:nvPr/>
          </p:nvSpPr>
          <p:spPr>
            <a:xfrm>
              <a:off x="7655986" y="3837932"/>
              <a:ext cx="441146" cy="246221"/>
            </a:xfrm>
            <a:prstGeom prst="rect">
              <a:avLst/>
            </a:prstGeom>
            <a:noFill/>
          </p:spPr>
          <p:txBody>
            <a:bodyPr wrap="none" rtlCol="0">
              <a:spAutoFit/>
            </a:bodyPr>
            <a:lstStyle/>
            <a:p>
              <a:r>
                <a:rPr lang="de-DE" sz="1000" dirty="0"/>
                <a:t>Y&lt;=7</a:t>
              </a:r>
            </a:p>
          </p:txBody>
        </p:sp>
      </p:grpSp>
      <p:cxnSp>
        <p:nvCxnSpPr>
          <p:cNvPr id="61" name="Gerade Verbindung mit Pfeil 60"/>
          <p:cNvCxnSpPr>
            <a:cxnSpLocks/>
            <a:stCxn id="31" idx="5"/>
            <a:endCxn id="32" idx="1"/>
          </p:cNvCxnSpPr>
          <p:nvPr/>
        </p:nvCxnSpPr>
        <p:spPr>
          <a:xfrm>
            <a:off x="6458586" y="1624189"/>
            <a:ext cx="90889" cy="442259"/>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64" name="Gerade Verbindung mit Pfeil 63"/>
          <p:cNvCxnSpPr>
            <a:cxnSpLocks/>
            <a:stCxn id="32" idx="5"/>
            <a:endCxn id="33" idx="0"/>
          </p:cNvCxnSpPr>
          <p:nvPr/>
        </p:nvCxnSpPr>
        <p:spPr>
          <a:xfrm>
            <a:off x="6997801" y="2203327"/>
            <a:ext cx="282846" cy="627142"/>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67" name="Gerade Verbindung mit Pfeil 66"/>
          <p:cNvCxnSpPr>
            <a:cxnSpLocks/>
            <a:stCxn id="33" idx="4"/>
            <a:endCxn id="48" idx="0"/>
          </p:cNvCxnSpPr>
          <p:nvPr/>
        </p:nvCxnSpPr>
        <p:spPr>
          <a:xfrm>
            <a:off x="7280647" y="3024044"/>
            <a:ext cx="210768" cy="459708"/>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70" name="Gerade Verbindung mit Pfeil 69"/>
          <p:cNvCxnSpPr>
            <a:cxnSpLocks/>
            <a:stCxn id="48" idx="4"/>
            <a:endCxn id="50" idx="0"/>
          </p:cNvCxnSpPr>
          <p:nvPr/>
        </p:nvCxnSpPr>
        <p:spPr>
          <a:xfrm>
            <a:off x="7491415" y="3677327"/>
            <a:ext cx="166806" cy="491383"/>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grpSp>
        <p:nvGrpSpPr>
          <p:cNvPr id="25" name="Gruppieren 24"/>
          <p:cNvGrpSpPr/>
          <p:nvPr/>
        </p:nvGrpSpPr>
        <p:grpSpPr>
          <a:xfrm>
            <a:off x="308676" y="1449831"/>
            <a:ext cx="3188843" cy="3199373"/>
            <a:chOff x="1449832" y="1391920"/>
            <a:chExt cx="4768088" cy="4783834"/>
          </a:xfrm>
        </p:grpSpPr>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9832" y="1391920"/>
              <a:ext cx="4768088" cy="4783834"/>
            </a:xfrm>
            <a:prstGeom prst="rect">
              <a:avLst/>
            </a:prstGeom>
          </p:spPr>
        </p:pic>
        <p:cxnSp>
          <p:nvCxnSpPr>
            <p:cNvPr id="7" name="Gerader Verbinder 6"/>
            <p:cNvCxnSpPr>
              <a:cxnSpLocks/>
            </p:cNvCxnSpPr>
            <p:nvPr/>
          </p:nvCxnSpPr>
          <p:spPr>
            <a:xfrm>
              <a:off x="3407343" y="1391920"/>
              <a:ext cx="0" cy="4652745"/>
            </a:xfrm>
            <a:prstGeom prst="line">
              <a:avLst/>
            </a:prstGeom>
            <a:ln>
              <a:solidFill>
                <a:srgbClr val="C00000"/>
              </a:solidFill>
            </a:ln>
          </p:spPr>
          <p:style>
            <a:lnRef idx="2">
              <a:schemeClr val="dk1"/>
            </a:lnRef>
            <a:fillRef idx="0">
              <a:schemeClr val="dk1"/>
            </a:fillRef>
            <a:effectRef idx="1">
              <a:schemeClr val="dk1"/>
            </a:effectRef>
            <a:fontRef idx="minor">
              <a:schemeClr val="tx1"/>
            </a:fontRef>
          </p:style>
        </p:cxnSp>
        <p:sp>
          <p:nvSpPr>
            <p:cNvPr id="8" name="Stern: 5 Zacken 7"/>
            <p:cNvSpPr/>
            <p:nvPr/>
          </p:nvSpPr>
          <p:spPr>
            <a:xfrm>
              <a:off x="3338383" y="2294422"/>
              <a:ext cx="131110" cy="116305"/>
            </a:xfrm>
            <a:prstGeom prst="star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p:cNvCxnSpPr>
              <a:cxnSpLocks/>
            </p:cNvCxnSpPr>
            <p:nvPr/>
          </p:nvCxnSpPr>
          <p:spPr>
            <a:xfrm>
              <a:off x="3407343" y="4196615"/>
              <a:ext cx="2810577" cy="0"/>
            </a:xfrm>
            <a:prstGeom prst="line">
              <a:avLst/>
            </a:prstGeom>
            <a:ln>
              <a:solidFill>
                <a:srgbClr val="008000"/>
              </a:solidFill>
            </a:ln>
          </p:spPr>
          <p:style>
            <a:lnRef idx="2">
              <a:schemeClr val="dk1"/>
            </a:lnRef>
            <a:fillRef idx="0">
              <a:schemeClr val="dk1"/>
            </a:fillRef>
            <a:effectRef idx="1">
              <a:schemeClr val="dk1"/>
            </a:effectRef>
            <a:fontRef idx="minor">
              <a:schemeClr val="tx1"/>
            </a:fontRef>
          </p:style>
        </p:cxnSp>
        <p:cxnSp>
          <p:nvCxnSpPr>
            <p:cNvPr id="10" name="Gerader Verbinder 9"/>
            <p:cNvCxnSpPr>
              <a:cxnSpLocks/>
            </p:cNvCxnSpPr>
            <p:nvPr/>
          </p:nvCxnSpPr>
          <p:spPr>
            <a:xfrm>
              <a:off x="3867150" y="1419225"/>
              <a:ext cx="2206" cy="2777390"/>
            </a:xfrm>
            <a:prstGeom prst="line">
              <a:avLst/>
            </a:prstGeom>
            <a:ln>
              <a:solidFill>
                <a:srgbClr val="0000FF"/>
              </a:solidFill>
            </a:ln>
          </p:spPr>
          <p:style>
            <a:lnRef idx="2">
              <a:schemeClr val="dk1"/>
            </a:lnRef>
            <a:fillRef idx="0">
              <a:schemeClr val="dk1"/>
            </a:fillRef>
            <a:effectRef idx="1">
              <a:schemeClr val="dk1"/>
            </a:effectRef>
            <a:fontRef idx="minor">
              <a:schemeClr val="tx1"/>
            </a:fontRef>
          </p:style>
        </p:cxnSp>
        <p:sp>
          <p:nvSpPr>
            <p:cNvPr id="11" name="Stern: 5 Zacken 10"/>
            <p:cNvSpPr/>
            <p:nvPr/>
          </p:nvSpPr>
          <p:spPr>
            <a:xfrm>
              <a:off x="4724118" y="4138462"/>
              <a:ext cx="131110" cy="116305"/>
            </a:xfrm>
            <a:prstGeom prst="star5">
              <a:avLst/>
            </a:prstGeom>
            <a:solidFill>
              <a:srgbClr val="00B05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Stern: 5 Zacken 11"/>
            <p:cNvSpPr/>
            <p:nvPr/>
          </p:nvSpPr>
          <p:spPr>
            <a:xfrm>
              <a:off x="3801595" y="1391920"/>
              <a:ext cx="131110" cy="116305"/>
            </a:xfrm>
            <a:prstGeom prst="star5">
              <a:avLst/>
            </a:prstGeom>
            <a:solidFill>
              <a:srgbClr val="0070C0"/>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3" name="Gerader Verbinder 12"/>
            <p:cNvCxnSpPr>
              <a:cxnSpLocks/>
            </p:cNvCxnSpPr>
            <p:nvPr/>
          </p:nvCxnSpPr>
          <p:spPr>
            <a:xfrm>
              <a:off x="1562100" y="4655820"/>
              <a:ext cx="1841838" cy="0"/>
            </a:xfrm>
            <a:prstGeom prst="line">
              <a:avLst/>
            </a:prstGeom>
            <a:ln>
              <a:solidFill>
                <a:srgbClr val="7030A0"/>
              </a:solidFill>
            </a:ln>
          </p:spPr>
          <p:style>
            <a:lnRef idx="2">
              <a:schemeClr val="dk1"/>
            </a:lnRef>
            <a:fillRef idx="0">
              <a:schemeClr val="dk1"/>
            </a:fillRef>
            <a:effectRef idx="1">
              <a:schemeClr val="dk1"/>
            </a:effectRef>
            <a:fontRef idx="minor">
              <a:schemeClr val="tx1"/>
            </a:fontRef>
          </p:style>
        </p:cxnSp>
        <p:sp>
          <p:nvSpPr>
            <p:cNvPr id="14" name="Stern: 5 Zacken 13"/>
            <p:cNvSpPr/>
            <p:nvPr/>
          </p:nvSpPr>
          <p:spPr>
            <a:xfrm>
              <a:off x="1959459" y="4597667"/>
              <a:ext cx="131110" cy="116305"/>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5" name="Gerader Verbinder 14"/>
            <p:cNvCxnSpPr>
              <a:cxnSpLocks/>
            </p:cNvCxnSpPr>
            <p:nvPr/>
          </p:nvCxnSpPr>
          <p:spPr>
            <a:xfrm>
              <a:off x="2483019" y="4655819"/>
              <a:ext cx="0" cy="1388846"/>
            </a:xfrm>
            <a:prstGeom prst="line">
              <a:avLst/>
            </a:prstGeom>
            <a:ln>
              <a:solidFill>
                <a:srgbClr val="FFC000"/>
              </a:solidFill>
            </a:ln>
          </p:spPr>
          <p:style>
            <a:lnRef idx="2">
              <a:schemeClr val="dk1"/>
            </a:lnRef>
            <a:fillRef idx="0">
              <a:schemeClr val="dk1"/>
            </a:fillRef>
            <a:effectRef idx="1">
              <a:schemeClr val="dk1"/>
            </a:effectRef>
            <a:fontRef idx="minor">
              <a:schemeClr val="tx1"/>
            </a:fontRef>
          </p:style>
        </p:cxnSp>
        <p:sp>
          <p:nvSpPr>
            <p:cNvPr id="16" name="Stern: 5 Zacken 15"/>
            <p:cNvSpPr/>
            <p:nvPr/>
          </p:nvSpPr>
          <p:spPr>
            <a:xfrm>
              <a:off x="2417464" y="5056874"/>
              <a:ext cx="131110" cy="116305"/>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7" name="Gerader Verbinder 16"/>
            <p:cNvCxnSpPr>
              <a:cxnSpLocks/>
            </p:cNvCxnSpPr>
            <p:nvPr/>
          </p:nvCxnSpPr>
          <p:spPr>
            <a:xfrm>
              <a:off x="5719313" y="4196614"/>
              <a:ext cx="0" cy="1848051"/>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8" name="Stern: 5 Zacken 17"/>
            <p:cNvSpPr/>
            <p:nvPr/>
          </p:nvSpPr>
          <p:spPr>
            <a:xfrm>
              <a:off x="5653758" y="5517682"/>
              <a:ext cx="131110" cy="116305"/>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9" name="Gerader Verbinder 18"/>
            <p:cNvCxnSpPr>
              <a:cxnSpLocks/>
            </p:cNvCxnSpPr>
            <p:nvPr/>
          </p:nvCxnSpPr>
          <p:spPr>
            <a:xfrm>
              <a:off x="3867150" y="2807920"/>
              <a:ext cx="2311827" cy="0"/>
            </a:xfrm>
            <a:prstGeom prst="line">
              <a:avLst/>
            </a:prstGeom>
            <a:ln>
              <a:solidFill>
                <a:srgbClr val="FF09FF"/>
              </a:solidFill>
            </a:ln>
          </p:spPr>
          <p:style>
            <a:lnRef idx="2">
              <a:schemeClr val="dk1"/>
            </a:lnRef>
            <a:fillRef idx="0">
              <a:schemeClr val="dk1"/>
            </a:fillRef>
            <a:effectRef idx="1">
              <a:schemeClr val="dk1"/>
            </a:effectRef>
            <a:fontRef idx="minor">
              <a:schemeClr val="tx1"/>
            </a:fontRef>
          </p:style>
        </p:cxnSp>
        <p:sp>
          <p:nvSpPr>
            <p:cNvPr id="20" name="Stern: 5 Zacken 19"/>
            <p:cNvSpPr/>
            <p:nvPr/>
          </p:nvSpPr>
          <p:spPr>
            <a:xfrm>
              <a:off x="6073858" y="2741732"/>
              <a:ext cx="131110" cy="116305"/>
            </a:xfrm>
            <a:prstGeom prst="star5">
              <a:avLst/>
            </a:prstGeom>
            <a:solidFill>
              <a:srgbClr val="FF09FF"/>
            </a:solid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1" name="Gerader Verbinder 20"/>
            <p:cNvCxnSpPr/>
            <p:nvPr/>
          </p:nvCxnSpPr>
          <p:spPr>
            <a:xfrm>
              <a:off x="5257800" y="1419225"/>
              <a:ext cx="0" cy="1388695"/>
            </a:xfrm>
            <a:prstGeom prst="line">
              <a:avLst/>
            </a:prstGeom>
            <a:ln>
              <a:solidFill>
                <a:srgbClr val="38FE0A"/>
              </a:solidFill>
            </a:ln>
          </p:spPr>
          <p:style>
            <a:lnRef idx="2">
              <a:schemeClr val="dk1"/>
            </a:lnRef>
            <a:fillRef idx="0">
              <a:schemeClr val="dk1"/>
            </a:fillRef>
            <a:effectRef idx="1">
              <a:schemeClr val="dk1"/>
            </a:effectRef>
            <a:fontRef idx="minor">
              <a:schemeClr val="tx1"/>
            </a:fontRef>
          </p:style>
        </p:cxnSp>
        <p:sp>
          <p:nvSpPr>
            <p:cNvPr id="22" name="Stern: 5 Zacken 21"/>
            <p:cNvSpPr/>
            <p:nvPr/>
          </p:nvSpPr>
          <p:spPr>
            <a:xfrm>
              <a:off x="5192245" y="1405573"/>
              <a:ext cx="131110" cy="116305"/>
            </a:xfrm>
            <a:prstGeom prst="star5">
              <a:avLst/>
            </a:prstGeom>
            <a:solidFill>
              <a:srgbClr val="38FE0A"/>
            </a:solid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3" name="Gerader Verbinder 22"/>
            <p:cNvCxnSpPr/>
            <p:nvPr/>
          </p:nvCxnSpPr>
          <p:spPr>
            <a:xfrm>
              <a:off x="4337033" y="2807920"/>
              <a:ext cx="0" cy="1388694"/>
            </a:xfrm>
            <a:prstGeom prst="line">
              <a:avLst/>
            </a:prstGeom>
            <a:ln>
              <a:solidFill>
                <a:srgbClr val="9C1C26"/>
              </a:solidFill>
            </a:ln>
          </p:spPr>
          <p:style>
            <a:lnRef idx="2">
              <a:schemeClr val="dk1"/>
            </a:lnRef>
            <a:fillRef idx="0">
              <a:schemeClr val="dk1"/>
            </a:fillRef>
            <a:effectRef idx="1">
              <a:schemeClr val="dk1"/>
            </a:effectRef>
            <a:fontRef idx="minor">
              <a:schemeClr val="tx1"/>
            </a:fontRef>
          </p:style>
        </p:cxnSp>
        <p:sp>
          <p:nvSpPr>
            <p:cNvPr id="24" name="Stern: 5 Zacken 23"/>
            <p:cNvSpPr/>
            <p:nvPr/>
          </p:nvSpPr>
          <p:spPr>
            <a:xfrm>
              <a:off x="4258169" y="3216959"/>
              <a:ext cx="131110" cy="116305"/>
            </a:xfrm>
            <a:prstGeom prst="star5">
              <a:avLst/>
            </a:prstGeom>
            <a:solidFill>
              <a:srgbClr val="9C1C26"/>
            </a:solid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
        <p:nvSpPr>
          <p:cNvPr id="73" name="Stern: 5 Zacken 72"/>
          <p:cNvSpPr/>
          <p:nvPr/>
        </p:nvSpPr>
        <p:spPr>
          <a:xfrm>
            <a:off x="2192712" y="1729270"/>
            <a:ext cx="87685" cy="81538"/>
          </a:xfrm>
          <a:prstGeom prst="star5">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6" name="Ellipse 75"/>
          <p:cNvSpPr/>
          <p:nvPr/>
        </p:nvSpPr>
        <p:spPr>
          <a:xfrm>
            <a:off x="1563018" y="1102841"/>
            <a:ext cx="1353169" cy="135316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7" name="Textfeld 76"/>
          <p:cNvSpPr txBox="1"/>
          <p:nvPr/>
        </p:nvSpPr>
        <p:spPr>
          <a:xfrm>
            <a:off x="164172" y="5562350"/>
            <a:ext cx="2999884" cy="954107"/>
          </a:xfrm>
          <a:prstGeom prst="rect">
            <a:avLst/>
          </a:prstGeom>
          <a:noFill/>
        </p:spPr>
        <p:txBody>
          <a:bodyPr wrap="square" rtlCol="0">
            <a:spAutoFit/>
          </a:bodyPr>
          <a:lstStyle/>
          <a:p>
            <a:r>
              <a:rPr lang="de-DE" sz="1400" dirty="0"/>
              <a:t>2. Ein Schritt hoch zu </a:t>
            </a:r>
            <a:r>
              <a:rPr lang="de-DE" sz="1400" dirty="0">
                <a:highlight>
                  <a:srgbClr val="FF09FF"/>
                </a:highlight>
              </a:rPr>
              <a:t>{10,7}</a:t>
            </a:r>
            <a:r>
              <a:rPr lang="de-DE" sz="1400" dirty="0"/>
              <a:t> </a:t>
            </a:r>
          </a:p>
          <a:p>
            <a:r>
              <a:rPr lang="de-DE" sz="1400" dirty="0"/>
              <a:t>Distanz zu </a:t>
            </a:r>
            <a:r>
              <a:rPr lang="de-DE" sz="1400" dirty="0" err="1"/>
              <a:t>pinker</a:t>
            </a:r>
            <a:r>
              <a:rPr lang="de-DE" sz="1400" dirty="0"/>
              <a:t> Ebene (= 2) ist &lt; </a:t>
            </a:r>
            <a:r>
              <a:rPr lang="de-DE" sz="1400" dirty="0">
                <a:highlight>
                  <a:srgbClr val="00FF00"/>
                </a:highlight>
              </a:rPr>
              <a:t>2.24</a:t>
            </a:r>
          </a:p>
          <a:p>
            <a:pPr marL="285750" indent="-285750">
              <a:buFont typeface="Wingdings" panose="05000000000000000000" pitchFamily="2" charset="2"/>
              <a:buChar char="à"/>
            </a:pPr>
            <a:r>
              <a:rPr lang="de-DE" sz="1400" dirty="0" err="1">
                <a:sym typeface="Wingdings" panose="05000000000000000000" pitchFamily="2" charset="2"/>
              </a:rPr>
              <a:t>Teilbaum</a:t>
            </a:r>
            <a:r>
              <a:rPr lang="de-DE" sz="1400" dirty="0">
                <a:sym typeface="Wingdings" panose="05000000000000000000" pitchFamily="2" charset="2"/>
              </a:rPr>
              <a:t> muss besucht werden</a:t>
            </a:r>
          </a:p>
          <a:p>
            <a:r>
              <a:rPr lang="de-DE" sz="1400" dirty="0">
                <a:sym typeface="Wingdings" panose="05000000000000000000" pitchFamily="2" charset="2"/>
              </a:rPr>
              <a:t>({10,7} selbst ist </a:t>
            </a:r>
            <a:r>
              <a:rPr lang="de-DE" sz="1400" b="1" dirty="0">
                <a:sym typeface="Wingdings" panose="05000000000000000000" pitchFamily="2" charset="2"/>
              </a:rPr>
              <a:t>nicht</a:t>
            </a:r>
            <a:r>
              <a:rPr lang="de-DE" sz="1400" dirty="0">
                <a:sym typeface="Wingdings" panose="05000000000000000000" pitchFamily="2" charset="2"/>
              </a:rPr>
              <a:t> näher als {8,10})</a:t>
            </a:r>
            <a:endParaRPr lang="de-DE" sz="1400" dirty="0"/>
          </a:p>
        </p:txBody>
      </p:sp>
      <p:sp>
        <p:nvSpPr>
          <p:cNvPr id="80" name="Textfeld 79"/>
          <p:cNvSpPr txBox="1"/>
          <p:nvPr/>
        </p:nvSpPr>
        <p:spPr>
          <a:xfrm>
            <a:off x="164172" y="4751648"/>
            <a:ext cx="3150527" cy="738664"/>
          </a:xfrm>
          <a:prstGeom prst="rect">
            <a:avLst/>
          </a:prstGeom>
          <a:noFill/>
        </p:spPr>
        <p:txBody>
          <a:bodyPr wrap="square" rtlCol="0">
            <a:spAutoFit/>
          </a:bodyPr>
          <a:lstStyle/>
          <a:p>
            <a:r>
              <a:rPr lang="de-DE" sz="1400" dirty="0"/>
              <a:t>1. Traversieren bis ins Blatt </a:t>
            </a:r>
            <a:r>
              <a:rPr lang="de-DE" sz="1400" dirty="0">
                <a:highlight>
                  <a:srgbClr val="00FF00"/>
                </a:highlight>
              </a:rPr>
              <a:t>{8,10}</a:t>
            </a:r>
          </a:p>
          <a:p>
            <a:r>
              <a:rPr lang="de-DE" sz="1400" dirty="0">
                <a:highlight>
                  <a:srgbClr val="00FF00"/>
                </a:highlight>
              </a:rPr>
              <a:t>Setze {8,10} als </a:t>
            </a:r>
            <a:r>
              <a:rPr lang="de-DE" sz="1400" dirty="0" err="1">
                <a:highlight>
                  <a:srgbClr val="00FF00"/>
                </a:highlight>
              </a:rPr>
              <a:t>Nearest</a:t>
            </a:r>
            <a:r>
              <a:rPr lang="de-DE" sz="1400" dirty="0">
                <a:highlight>
                  <a:srgbClr val="00FF00"/>
                </a:highlight>
              </a:rPr>
              <a:t> </a:t>
            </a:r>
            <a:r>
              <a:rPr lang="de-DE" sz="1400" dirty="0" err="1">
                <a:highlight>
                  <a:srgbClr val="00FF00"/>
                </a:highlight>
              </a:rPr>
              <a:t>Neighbor</a:t>
            </a:r>
            <a:br>
              <a:rPr lang="de-DE" sz="1400" dirty="0"/>
            </a:br>
            <a:r>
              <a:rPr lang="de-DE" sz="1400" dirty="0"/>
              <a:t>Distanz = </a:t>
            </a:r>
            <a:r>
              <a:rPr lang="de-DE" sz="1400" dirty="0" err="1"/>
              <a:t>sqrt</a:t>
            </a:r>
            <a:r>
              <a:rPr lang="de-DE" sz="1400" dirty="0"/>
              <a:t>(2^2+1^2) = </a:t>
            </a:r>
            <a:r>
              <a:rPr lang="de-DE" sz="1400" dirty="0" err="1"/>
              <a:t>sqrt</a:t>
            </a:r>
            <a:r>
              <a:rPr lang="de-DE" sz="1400" dirty="0"/>
              <a:t>(5) ~= </a:t>
            </a:r>
            <a:r>
              <a:rPr lang="de-DE" sz="1400" dirty="0">
                <a:highlight>
                  <a:srgbClr val="00FF00"/>
                </a:highlight>
              </a:rPr>
              <a:t>2.24</a:t>
            </a:r>
          </a:p>
        </p:txBody>
      </p:sp>
      <p:sp>
        <p:nvSpPr>
          <p:cNvPr id="81" name="Pfeil: nach oben gekrümmt 80"/>
          <p:cNvSpPr/>
          <p:nvPr/>
        </p:nvSpPr>
        <p:spPr>
          <a:xfrm rot="15363081">
            <a:off x="7756907" y="3632336"/>
            <a:ext cx="846529"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cxnSp>
        <p:nvCxnSpPr>
          <p:cNvPr id="83" name="Gerade Verbindung mit Pfeil 82"/>
          <p:cNvCxnSpPr>
            <a:cxnSpLocks/>
            <a:stCxn id="48" idx="3"/>
            <a:endCxn id="53" idx="0"/>
          </p:cNvCxnSpPr>
          <p:nvPr/>
        </p:nvCxnSpPr>
        <p:spPr>
          <a:xfrm flipH="1">
            <a:off x="6738462" y="3648979"/>
            <a:ext cx="503916" cy="526946"/>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6" name="Textfeld 85"/>
          <p:cNvSpPr txBox="1"/>
          <p:nvPr/>
        </p:nvSpPr>
        <p:spPr>
          <a:xfrm>
            <a:off x="3306096" y="4733881"/>
            <a:ext cx="3150527" cy="738664"/>
          </a:xfrm>
          <a:prstGeom prst="rect">
            <a:avLst/>
          </a:prstGeom>
          <a:noFill/>
        </p:spPr>
        <p:txBody>
          <a:bodyPr wrap="square" rtlCol="0">
            <a:spAutoFit/>
          </a:bodyPr>
          <a:lstStyle/>
          <a:p>
            <a:r>
              <a:rPr lang="de-DE" sz="1400" dirty="0"/>
              <a:t>3. Abstieg zu Blatt </a:t>
            </a:r>
            <a:r>
              <a:rPr lang="de-DE" sz="1400" dirty="0">
                <a:solidFill>
                  <a:srgbClr val="FFFFFF"/>
                </a:solidFill>
                <a:highlight>
                  <a:srgbClr val="9C1C26"/>
                </a:highlight>
              </a:rPr>
              <a:t>{6,6}</a:t>
            </a:r>
            <a:br>
              <a:rPr lang="de-DE" sz="1400" dirty="0"/>
            </a:br>
            <a:r>
              <a:rPr lang="de-DE" sz="1400" dirty="0"/>
              <a:t>Distanz = </a:t>
            </a:r>
            <a:r>
              <a:rPr lang="de-DE" sz="1400" dirty="0" err="1"/>
              <a:t>sqrt</a:t>
            </a:r>
            <a:r>
              <a:rPr lang="de-DE" sz="1400" dirty="0"/>
              <a:t>(3^2+0^2) = </a:t>
            </a:r>
            <a:r>
              <a:rPr lang="de-DE" sz="1400" dirty="0" err="1"/>
              <a:t>sqrt</a:t>
            </a:r>
            <a:r>
              <a:rPr lang="de-DE" sz="1400" dirty="0"/>
              <a:t>(9) = 3</a:t>
            </a:r>
            <a:br>
              <a:rPr lang="de-DE" sz="1400" dirty="0"/>
            </a:br>
            <a:r>
              <a:rPr lang="de-DE" sz="1400" dirty="0">
                <a:sym typeface="Wingdings" panose="05000000000000000000" pitchFamily="2" charset="2"/>
              </a:rPr>
              <a:t>Distanz ist &gt; </a:t>
            </a:r>
            <a:r>
              <a:rPr lang="de-DE" sz="1400" dirty="0">
                <a:highlight>
                  <a:srgbClr val="00FF00"/>
                </a:highlight>
                <a:sym typeface="Wingdings" panose="05000000000000000000" pitchFamily="2" charset="2"/>
              </a:rPr>
              <a:t>2.24</a:t>
            </a:r>
            <a:r>
              <a:rPr lang="de-DE" sz="1400" dirty="0">
                <a:sym typeface="Wingdings" panose="05000000000000000000" pitchFamily="2" charset="2"/>
              </a:rPr>
              <a:t>, dies ist </a:t>
            </a:r>
            <a:r>
              <a:rPr lang="de-DE" sz="1400" b="1" dirty="0">
                <a:sym typeface="Wingdings" panose="05000000000000000000" pitchFamily="2" charset="2"/>
              </a:rPr>
              <a:t>nicht</a:t>
            </a:r>
            <a:r>
              <a:rPr lang="de-DE" sz="1400" dirty="0">
                <a:sym typeface="Wingdings" panose="05000000000000000000" pitchFamily="2" charset="2"/>
              </a:rPr>
              <a:t> der NN</a:t>
            </a:r>
            <a:endParaRPr lang="de-DE" sz="1400" dirty="0"/>
          </a:p>
        </p:txBody>
      </p:sp>
      <p:sp>
        <p:nvSpPr>
          <p:cNvPr id="87" name="Textfeld 86"/>
          <p:cNvSpPr txBox="1"/>
          <p:nvPr/>
        </p:nvSpPr>
        <p:spPr>
          <a:xfrm>
            <a:off x="3327277" y="5607237"/>
            <a:ext cx="2956041" cy="523220"/>
          </a:xfrm>
          <a:prstGeom prst="rect">
            <a:avLst/>
          </a:prstGeom>
          <a:noFill/>
        </p:spPr>
        <p:txBody>
          <a:bodyPr wrap="square" rtlCol="0">
            <a:spAutoFit/>
          </a:bodyPr>
          <a:lstStyle/>
          <a:p>
            <a:r>
              <a:rPr lang="de-DE" sz="1400" dirty="0"/>
              <a:t>4. Wieder hoch zu </a:t>
            </a:r>
            <a:r>
              <a:rPr lang="de-DE" sz="1400" dirty="0">
                <a:highlight>
                  <a:srgbClr val="FF09FF"/>
                </a:highlight>
              </a:rPr>
              <a:t>{10,7}</a:t>
            </a:r>
            <a:r>
              <a:rPr lang="de-DE" sz="1400" dirty="0"/>
              <a:t> </a:t>
            </a:r>
          </a:p>
          <a:p>
            <a:r>
              <a:rPr lang="de-DE" sz="1400" dirty="0"/>
              <a:t>Alle Nachfolger bereits besucht.</a:t>
            </a:r>
          </a:p>
        </p:txBody>
      </p:sp>
      <p:sp>
        <p:nvSpPr>
          <p:cNvPr id="88" name="Textfeld 87"/>
          <p:cNvSpPr txBox="1"/>
          <p:nvPr/>
        </p:nvSpPr>
        <p:spPr>
          <a:xfrm>
            <a:off x="6504030" y="4757635"/>
            <a:ext cx="2343828" cy="1600438"/>
          </a:xfrm>
          <a:prstGeom prst="rect">
            <a:avLst/>
          </a:prstGeom>
          <a:noFill/>
        </p:spPr>
        <p:txBody>
          <a:bodyPr wrap="square" rtlCol="0">
            <a:spAutoFit/>
          </a:bodyPr>
          <a:lstStyle/>
          <a:p>
            <a:r>
              <a:rPr lang="de-DE" sz="1400" dirty="0"/>
              <a:t>5. Weiter hoch zu </a:t>
            </a:r>
            <a:r>
              <a:rPr lang="de-DE" sz="1400" dirty="0">
                <a:solidFill>
                  <a:schemeClr val="bg1"/>
                </a:solidFill>
                <a:highlight>
                  <a:srgbClr val="0000FF"/>
                </a:highlight>
              </a:rPr>
              <a:t>{5,10}</a:t>
            </a:r>
          </a:p>
          <a:p>
            <a:r>
              <a:rPr lang="de-DE" sz="1400" dirty="0"/>
              <a:t>Distanz zur blauen Ebene = 1 </a:t>
            </a:r>
          </a:p>
          <a:p>
            <a:r>
              <a:rPr lang="de-DE" sz="1400" dirty="0"/>
              <a:t>Abstieg wäre notwendig, der Knoten  hat aber keine weiteren Nachfolger.</a:t>
            </a:r>
          </a:p>
          <a:p>
            <a:r>
              <a:rPr lang="de-DE" sz="1400" dirty="0">
                <a:solidFill>
                  <a:schemeClr val="bg1"/>
                </a:solidFill>
                <a:highlight>
                  <a:srgbClr val="0000FF"/>
                </a:highlight>
              </a:rPr>
              <a:t>{5,10} selbst ist der neue NN (Distanz = </a:t>
            </a:r>
            <a:r>
              <a:rPr lang="de-DE" sz="1400" dirty="0" err="1">
                <a:solidFill>
                  <a:schemeClr val="bg1"/>
                </a:solidFill>
                <a:highlight>
                  <a:srgbClr val="0000FF"/>
                </a:highlight>
              </a:rPr>
              <a:t>sqrt</a:t>
            </a:r>
            <a:r>
              <a:rPr lang="de-DE" sz="1400" dirty="0">
                <a:solidFill>
                  <a:schemeClr val="bg1"/>
                </a:solidFill>
                <a:highlight>
                  <a:srgbClr val="0000FF"/>
                </a:highlight>
              </a:rPr>
              <a:t>(2) )</a:t>
            </a:r>
          </a:p>
        </p:txBody>
      </p:sp>
      <p:sp>
        <p:nvSpPr>
          <p:cNvPr id="89" name="Pfeil: nach links gekrümmt 88"/>
          <p:cNvSpPr/>
          <p:nvPr/>
        </p:nvSpPr>
        <p:spPr>
          <a:xfrm rot="13650791">
            <a:off x="6553480" y="3267749"/>
            <a:ext cx="345007" cy="838180"/>
          </a:xfrm>
          <a:prstGeom prst="curvedLeftArrow">
            <a:avLst/>
          </a:prstGeom>
          <a:solidFill>
            <a:schemeClr val="bg1"/>
          </a:solidFill>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90" name="Pfeil: nach oben gekrümmt 89"/>
          <p:cNvSpPr/>
          <p:nvPr/>
        </p:nvSpPr>
        <p:spPr>
          <a:xfrm rot="15066877">
            <a:off x="7568054" y="2914311"/>
            <a:ext cx="780448"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91" name="Ellipse 90"/>
          <p:cNvSpPr/>
          <p:nvPr/>
        </p:nvSpPr>
        <p:spPr>
          <a:xfrm>
            <a:off x="1817451" y="1359023"/>
            <a:ext cx="844304" cy="844304"/>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837806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par>
                                <p:cTn id="8" presetID="10" presetClass="entr" presetSubtype="0" fill="hold" nodeType="withEffect">
                                  <p:stCondLst>
                                    <p:cond delay="0"/>
                                  </p:stCondLst>
                                  <p:childTnLst>
                                    <p:set>
                                      <p:cBhvr>
                                        <p:cTn id="9" dur="1" fill="hold">
                                          <p:stCondLst>
                                            <p:cond delay="0"/>
                                          </p:stCondLst>
                                        </p:cTn>
                                        <p:tgtEl>
                                          <p:spTgt spid="64"/>
                                        </p:tgtEl>
                                        <p:attrNameLst>
                                          <p:attrName>style.visibility</p:attrName>
                                        </p:attrNameLst>
                                      </p:cBhvr>
                                      <p:to>
                                        <p:strVal val="visible"/>
                                      </p:to>
                                    </p:set>
                                    <p:animEffect transition="in" filter="fade">
                                      <p:cBhvr>
                                        <p:cTn id="10" dur="500"/>
                                        <p:tgtEl>
                                          <p:spTgt spid="64"/>
                                        </p:tgtEl>
                                      </p:cBhvr>
                                    </p:animEffect>
                                  </p:childTnLst>
                                </p:cTn>
                              </p:par>
                              <p:par>
                                <p:cTn id="11" presetID="10" presetClass="entr" presetSubtype="0" fill="hold" nodeType="with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par>
                                <p:cTn id="14" presetID="10" presetClass="entr" presetSubtype="0" fill="hold" nodeType="withEffect">
                                  <p:stCondLst>
                                    <p:cond delay="0"/>
                                  </p:stCondLst>
                                  <p:childTnLst>
                                    <p:set>
                                      <p:cBhvr>
                                        <p:cTn id="15" dur="1" fill="hold">
                                          <p:stCondLst>
                                            <p:cond delay="0"/>
                                          </p:stCondLst>
                                        </p:cTn>
                                        <p:tgtEl>
                                          <p:spTgt spid="70"/>
                                        </p:tgtEl>
                                        <p:attrNameLst>
                                          <p:attrName>style.visibility</p:attrName>
                                        </p:attrNameLst>
                                      </p:cBhvr>
                                      <p:to>
                                        <p:strVal val="visible"/>
                                      </p:to>
                                    </p:set>
                                    <p:animEffect transition="in" filter="fade">
                                      <p:cBhvr>
                                        <p:cTn id="16" dur="500"/>
                                        <p:tgtEl>
                                          <p:spTgt spid="7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0"/>
                                        </p:tgtEl>
                                        <p:attrNameLst>
                                          <p:attrName>style.visibility</p:attrName>
                                        </p:attrNameLst>
                                      </p:cBhvr>
                                      <p:to>
                                        <p:strVal val="visible"/>
                                      </p:to>
                                    </p:set>
                                  </p:childTnLst>
                                </p:cTn>
                              </p:par>
                              <p:par>
                                <p:cTn id="21" presetID="10" presetClass="entr" presetSubtype="0" fill="hold" grpId="0" nodeType="with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fade">
                                      <p:cBhvr>
                                        <p:cTn id="23" dur="500"/>
                                        <p:tgtEl>
                                          <p:spTgt spid="7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fade">
                                      <p:cBhvr>
                                        <p:cTn id="28" dur="500"/>
                                        <p:tgtEl>
                                          <p:spTgt spid="7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7"/>
                                        </p:tgtEl>
                                        <p:attrNameLst>
                                          <p:attrName>style.visibility</p:attrName>
                                        </p:attrNameLst>
                                      </p:cBhvr>
                                      <p:to>
                                        <p:strVal val="visible"/>
                                      </p:to>
                                    </p:set>
                                    <p:animEffect transition="in" filter="fade">
                                      <p:cBhvr>
                                        <p:cTn id="33" dur="500"/>
                                        <p:tgtEl>
                                          <p:spTgt spid="7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1"/>
                                        </p:tgtEl>
                                        <p:attrNameLst>
                                          <p:attrName>style.visibility</p:attrName>
                                        </p:attrNameLst>
                                      </p:cBhvr>
                                      <p:to>
                                        <p:strVal val="visible"/>
                                      </p:to>
                                    </p:set>
                                    <p:animEffect transition="in" filter="fade">
                                      <p:cBhvr>
                                        <p:cTn id="36" dur="500"/>
                                        <p:tgtEl>
                                          <p:spTgt spid="81"/>
                                        </p:tgtEl>
                                      </p:cBhvr>
                                    </p:animEffec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86"/>
                                        </p:tgtEl>
                                        <p:attrNameLst>
                                          <p:attrName>style.visibility</p:attrName>
                                        </p:attrNameLst>
                                      </p:cBhvr>
                                      <p:to>
                                        <p:strVal val="visible"/>
                                      </p:to>
                                    </p:set>
                                  </p:childTnLst>
                                </p:cTn>
                              </p:par>
                              <p:par>
                                <p:cTn id="41" presetID="10" presetClass="entr" presetSubtype="0" fill="hold" nodeType="withEffect">
                                  <p:stCondLst>
                                    <p:cond delay="0"/>
                                  </p:stCondLst>
                                  <p:childTnLst>
                                    <p:set>
                                      <p:cBhvr>
                                        <p:cTn id="42" dur="1" fill="hold">
                                          <p:stCondLst>
                                            <p:cond delay="0"/>
                                          </p:stCondLst>
                                        </p:cTn>
                                        <p:tgtEl>
                                          <p:spTgt spid="83"/>
                                        </p:tgtEl>
                                        <p:attrNameLst>
                                          <p:attrName>style.visibility</p:attrName>
                                        </p:attrNameLst>
                                      </p:cBhvr>
                                      <p:to>
                                        <p:strVal val="visible"/>
                                      </p:to>
                                    </p:set>
                                    <p:animEffect transition="in" filter="fade">
                                      <p:cBhvr>
                                        <p:cTn id="43" dur="500"/>
                                        <p:tgtEl>
                                          <p:spTgt spid="83"/>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87"/>
                                        </p:tgtEl>
                                        <p:attrNameLst>
                                          <p:attrName>style.visibility</p:attrName>
                                        </p:attrNameLst>
                                      </p:cBhvr>
                                      <p:to>
                                        <p:strVal val="visible"/>
                                      </p:to>
                                    </p:set>
                                    <p:animEffect transition="in" filter="fade">
                                      <p:cBhvr>
                                        <p:cTn id="48" dur="500"/>
                                        <p:tgtEl>
                                          <p:spTgt spid="8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89"/>
                                        </p:tgtEl>
                                        <p:attrNameLst>
                                          <p:attrName>style.visibility</p:attrName>
                                        </p:attrNameLst>
                                      </p:cBhvr>
                                      <p:to>
                                        <p:strVal val="visible"/>
                                      </p:to>
                                    </p:set>
                                    <p:animEffect transition="in" filter="fade">
                                      <p:cBhvr>
                                        <p:cTn id="51" dur="500"/>
                                        <p:tgtEl>
                                          <p:spTgt spid="8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88"/>
                                        </p:tgtEl>
                                        <p:attrNameLst>
                                          <p:attrName>style.visibility</p:attrName>
                                        </p:attrNameLst>
                                      </p:cBhvr>
                                      <p:to>
                                        <p:strVal val="visible"/>
                                      </p:to>
                                    </p:set>
                                    <p:animEffect transition="in" filter="fade">
                                      <p:cBhvr>
                                        <p:cTn id="56" dur="500"/>
                                        <p:tgtEl>
                                          <p:spTgt spid="8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fade">
                                      <p:cBhvr>
                                        <p:cTn id="59" dur="500"/>
                                        <p:tgtEl>
                                          <p:spTgt spid="90"/>
                                        </p:tgtEl>
                                      </p:cBhvr>
                                    </p:animEffect>
                                  </p:childTnLst>
                                </p:cTn>
                              </p:par>
                              <p:par>
                                <p:cTn id="60" presetID="1" presetClass="entr" presetSubtype="0" fill="hold" grpId="0" nodeType="withEffect">
                                  <p:stCondLst>
                                    <p:cond delay="0"/>
                                  </p:stCondLst>
                                  <p:childTnLst>
                                    <p:set>
                                      <p:cBhvr>
                                        <p:cTn id="61" dur="1" fill="hold">
                                          <p:stCondLst>
                                            <p:cond delay="0"/>
                                          </p:stCondLst>
                                        </p:cTn>
                                        <p:tgtEl>
                                          <p:spTgt spid="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6" grpId="0" animBg="1"/>
      <p:bldP spid="77" grpId="0"/>
      <p:bldP spid="80" grpId="0"/>
      <p:bldP spid="81" grpId="0" animBg="1"/>
      <p:bldP spid="86" grpId="0"/>
      <p:bldP spid="87" grpId="0"/>
      <p:bldP spid="88" grpId="0"/>
      <p:bldP spid="89" grpId="0" animBg="1"/>
      <p:bldP spid="90" grpId="0" animBg="1"/>
      <p:bldP spid="9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a:lstStyle/>
          <a:p>
            <a:r>
              <a:rPr lang="de-DE"/>
              <a:t>Knowledge Engineering</a:t>
            </a:r>
            <a:endParaRPr lang="de-DE" dirty="0"/>
          </a:p>
        </p:txBody>
      </p:sp>
      <p:sp>
        <p:nvSpPr>
          <p:cNvPr id="4" name="Foliennummernplatzhalter 3"/>
          <p:cNvSpPr>
            <a:spLocks noGrp="1"/>
          </p:cNvSpPr>
          <p:nvPr>
            <p:ph type="sldNum" sz="quarter" idx="12"/>
          </p:nvPr>
        </p:nvSpPr>
        <p:spPr/>
        <p:txBody>
          <a:bodyPr/>
          <a:lstStyle/>
          <a:p>
            <a:fld id="{278FC630-8B52-4471-BE50-C89DF496A19B}" type="slidenum">
              <a:rPr lang="de-DE" smtClean="0"/>
              <a:pPr/>
              <a:t>33</a:t>
            </a:fld>
            <a:endParaRPr lang="de-DE" dirty="0"/>
          </a:p>
        </p:txBody>
      </p:sp>
      <p:sp>
        <p:nvSpPr>
          <p:cNvPr id="5" name="Titel 4"/>
          <p:cNvSpPr>
            <a:spLocks noGrp="1"/>
          </p:cNvSpPr>
          <p:nvPr>
            <p:ph type="title"/>
          </p:nvPr>
        </p:nvSpPr>
        <p:spPr/>
        <p:txBody>
          <a:bodyPr/>
          <a:lstStyle/>
          <a:p>
            <a:r>
              <a:rPr lang="de-DE" dirty="0"/>
              <a:t>Aufgabe 2b: 1NN für {6,9}</a:t>
            </a:r>
          </a:p>
        </p:txBody>
      </p:sp>
      <p:grpSp>
        <p:nvGrpSpPr>
          <p:cNvPr id="30" name="Gruppieren 29"/>
          <p:cNvGrpSpPr/>
          <p:nvPr/>
        </p:nvGrpSpPr>
        <p:grpSpPr>
          <a:xfrm>
            <a:off x="5147218" y="1458962"/>
            <a:ext cx="2863194" cy="2910538"/>
            <a:chOff x="6178977" y="1574608"/>
            <a:chExt cx="2863194" cy="2910538"/>
          </a:xfrm>
        </p:grpSpPr>
        <p:sp>
          <p:nvSpPr>
            <p:cNvPr id="31" name="Ellipse 30"/>
            <p:cNvSpPr/>
            <p:nvPr/>
          </p:nvSpPr>
          <p:spPr>
            <a:xfrm>
              <a:off x="6949167" y="1574608"/>
              <a:ext cx="634030" cy="1935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4</a:t>
              </a:r>
              <a:r>
                <a:rPr lang="de-DE" sz="1200" dirty="0">
                  <a:solidFill>
                    <a:schemeClr val="tx1"/>
                  </a:solidFill>
                </a:rPr>
                <a:t>,8</a:t>
              </a:r>
            </a:p>
          </p:txBody>
        </p:sp>
        <p:sp>
          <p:nvSpPr>
            <p:cNvPr id="32" name="Ellipse 31"/>
            <p:cNvSpPr/>
            <p:nvPr/>
          </p:nvSpPr>
          <p:spPr>
            <a:xfrm>
              <a:off x="7488382" y="2153746"/>
              <a:ext cx="634030" cy="193575"/>
            </a:xfrm>
            <a:prstGeom prst="ellipse">
              <a:avLst/>
            </a:prstGeom>
            <a:no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7,</a:t>
              </a:r>
              <a:r>
                <a:rPr lang="de-DE" sz="1400" b="1" dirty="0">
                  <a:solidFill>
                    <a:schemeClr val="tx1"/>
                  </a:solidFill>
                </a:rPr>
                <a:t>4</a:t>
              </a:r>
              <a:endParaRPr lang="de-DE" sz="1200" b="1" dirty="0">
                <a:solidFill>
                  <a:schemeClr val="tx1"/>
                </a:solidFill>
              </a:endParaRPr>
            </a:p>
          </p:txBody>
        </p:sp>
        <p:sp>
          <p:nvSpPr>
            <p:cNvPr id="33" name="Ellipse 32"/>
            <p:cNvSpPr/>
            <p:nvPr/>
          </p:nvSpPr>
          <p:spPr>
            <a:xfrm>
              <a:off x="7960215" y="2946115"/>
              <a:ext cx="704382" cy="193575"/>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5</a:t>
              </a:r>
              <a:r>
                <a:rPr lang="de-DE" sz="1200" dirty="0">
                  <a:solidFill>
                    <a:schemeClr val="tx1"/>
                  </a:solidFill>
                </a:rPr>
                <a:t>,10</a:t>
              </a:r>
            </a:p>
          </p:txBody>
        </p:sp>
        <p:sp>
          <p:nvSpPr>
            <p:cNvPr id="34" name="Ellipse 33"/>
            <p:cNvSpPr/>
            <p:nvPr/>
          </p:nvSpPr>
          <p:spPr>
            <a:xfrm>
              <a:off x="6394164" y="2168347"/>
              <a:ext cx="634030" cy="1935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a:t>
              </a:r>
              <a:r>
                <a:rPr lang="de-DE" sz="1400" b="1" dirty="0">
                  <a:solidFill>
                    <a:schemeClr val="tx1"/>
                  </a:solidFill>
                </a:rPr>
                <a:t>3</a:t>
              </a:r>
              <a:endParaRPr lang="de-DE" sz="1200" b="1" dirty="0">
                <a:solidFill>
                  <a:schemeClr val="tx1"/>
                </a:solidFill>
              </a:endParaRPr>
            </a:p>
          </p:txBody>
        </p:sp>
        <p:cxnSp>
          <p:nvCxnSpPr>
            <p:cNvPr id="35" name="Gerade Verbindung mit Pfeil 34"/>
            <p:cNvCxnSpPr>
              <a:stCxn id="31" idx="5"/>
              <a:endCxn id="32" idx="1"/>
            </p:cNvCxnSpPr>
            <p:nvPr/>
          </p:nvCxnSpPr>
          <p:spPr>
            <a:xfrm>
              <a:off x="7490345" y="1739835"/>
              <a:ext cx="90889" cy="4422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6" name="Textfeld 35"/>
            <p:cNvSpPr txBox="1"/>
            <p:nvPr/>
          </p:nvSpPr>
          <p:spPr>
            <a:xfrm>
              <a:off x="7581234" y="1799923"/>
              <a:ext cx="381836" cy="246221"/>
            </a:xfrm>
            <a:prstGeom prst="rect">
              <a:avLst/>
            </a:prstGeom>
            <a:noFill/>
          </p:spPr>
          <p:txBody>
            <a:bodyPr wrap="none" rtlCol="0">
              <a:spAutoFit/>
            </a:bodyPr>
            <a:lstStyle/>
            <a:p>
              <a:r>
                <a:rPr lang="de-DE" sz="1000" dirty="0"/>
                <a:t>X&gt;4</a:t>
              </a:r>
            </a:p>
          </p:txBody>
        </p:sp>
        <p:cxnSp>
          <p:nvCxnSpPr>
            <p:cNvPr id="37" name="Gerade Verbindung mit Pfeil 36"/>
            <p:cNvCxnSpPr>
              <a:stCxn id="31" idx="3"/>
              <a:endCxn id="34" idx="7"/>
            </p:cNvCxnSpPr>
            <p:nvPr/>
          </p:nvCxnSpPr>
          <p:spPr>
            <a:xfrm flipH="1">
              <a:off x="6935342" y="1739835"/>
              <a:ext cx="106677" cy="4568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8" name="Textfeld 37"/>
            <p:cNvSpPr txBox="1"/>
            <p:nvPr/>
          </p:nvSpPr>
          <p:spPr>
            <a:xfrm>
              <a:off x="6550500" y="1793906"/>
              <a:ext cx="445956" cy="246221"/>
            </a:xfrm>
            <a:prstGeom prst="rect">
              <a:avLst/>
            </a:prstGeom>
            <a:noFill/>
          </p:spPr>
          <p:txBody>
            <a:bodyPr wrap="none" rtlCol="0">
              <a:spAutoFit/>
            </a:bodyPr>
            <a:lstStyle/>
            <a:p>
              <a:r>
                <a:rPr lang="de-DE" sz="1000" dirty="0"/>
                <a:t>X&lt;=4</a:t>
              </a:r>
            </a:p>
          </p:txBody>
        </p:sp>
        <p:sp>
          <p:nvSpPr>
            <p:cNvPr id="39" name="Textfeld 38"/>
            <p:cNvSpPr txBox="1"/>
            <p:nvPr/>
          </p:nvSpPr>
          <p:spPr>
            <a:xfrm>
              <a:off x="8149276" y="2490070"/>
              <a:ext cx="377026" cy="246221"/>
            </a:xfrm>
            <a:prstGeom prst="rect">
              <a:avLst/>
            </a:prstGeom>
            <a:noFill/>
          </p:spPr>
          <p:txBody>
            <a:bodyPr wrap="none" rtlCol="0">
              <a:spAutoFit/>
            </a:bodyPr>
            <a:lstStyle/>
            <a:p>
              <a:r>
                <a:rPr lang="de-DE" sz="1000" dirty="0"/>
                <a:t>Y&gt;4</a:t>
              </a:r>
            </a:p>
          </p:txBody>
        </p:sp>
        <p:cxnSp>
          <p:nvCxnSpPr>
            <p:cNvPr id="40" name="Gerade Verbindung mit Pfeil 39"/>
            <p:cNvCxnSpPr>
              <a:stCxn id="32" idx="5"/>
              <a:endCxn id="33" idx="0"/>
            </p:cNvCxnSpPr>
            <p:nvPr/>
          </p:nvCxnSpPr>
          <p:spPr>
            <a:xfrm>
              <a:off x="8029560" y="2318973"/>
              <a:ext cx="282846" cy="6271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1" name="Ellipse 40"/>
            <p:cNvSpPr/>
            <p:nvPr/>
          </p:nvSpPr>
          <p:spPr>
            <a:xfrm>
              <a:off x="6178977" y="2944866"/>
              <a:ext cx="634030" cy="193575"/>
            </a:xfrm>
            <a:prstGeom prst="ellipse">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2</a:t>
              </a:r>
              <a:r>
                <a:rPr lang="de-DE" sz="1200" dirty="0">
                  <a:solidFill>
                    <a:schemeClr val="tx1"/>
                  </a:solidFill>
                </a:rPr>
                <a:t>,2</a:t>
              </a:r>
            </a:p>
          </p:txBody>
        </p:sp>
        <p:sp>
          <p:nvSpPr>
            <p:cNvPr id="42" name="Textfeld 41"/>
            <p:cNvSpPr txBox="1"/>
            <p:nvPr/>
          </p:nvSpPr>
          <p:spPr>
            <a:xfrm>
              <a:off x="6190690" y="2488090"/>
              <a:ext cx="441146" cy="246221"/>
            </a:xfrm>
            <a:prstGeom prst="rect">
              <a:avLst/>
            </a:prstGeom>
            <a:noFill/>
          </p:spPr>
          <p:txBody>
            <a:bodyPr wrap="none" rtlCol="0">
              <a:spAutoFit/>
            </a:bodyPr>
            <a:lstStyle/>
            <a:p>
              <a:r>
                <a:rPr lang="de-DE" sz="1000" dirty="0"/>
                <a:t>Y&lt;=3</a:t>
              </a:r>
            </a:p>
          </p:txBody>
        </p:sp>
        <p:cxnSp>
          <p:nvCxnSpPr>
            <p:cNvPr id="43" name="Gerade Verbindung mit Pfeil 42"/>
            <p:cNvCxnSpPr>
              <a:cxnSpLocks/>
              <a:stCxn id="34" idx="4"/>
              <a:endCxn id="41" idx="0"/>
            </p:cNvCxnSpPr>
            <p:nvPr/>
          </p:nvCxnSpPr>
          <p:spPr>
            <a:xfrm flipH="1">
              <a:off x="6495992" y="2361922"/>
              <a:ext cx="215187" cy="5829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4" name="Ellipse 43"/>
            <p:cNvSpPr/>
            <p:nvPr/>
          </p:nvSpPr>
          <p:spPr>
            <a:xfrm>
              <a:off x="7073023" y="2944776"/>
              <a:ext cx="704382" cy="1935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9</a:t>
              </a:r>
              <a:r>
                <a:rPr lang="de-DE" sz="1200" dirty="0">
                  <a:solidFill>
                    <a:schemeClr val="tx1"/>
                  </a:solidFill>
                </a:rPr>
                <a:t>,1</a:t>
              </a:r>
            </a:p>
          </p:txBody>
        </p:sp>
        <p:sp>
          <p:nvSpPr>
            <p:cNvPr id="45" name="Textfeld 44"/>
            <p:cNvSpPr txBox="1"/>
            <p:nvPr/>
          </p:nvSpPr>
          <p:spPr>
            <a:xfrm>
              <a:off x="7111148" y="2472894"/>
              <a:ext cx="441146" cy="246221"/>
            </a:xfrm>
            <a:prstGeom prst="rect">
              <a:avLst/>
            </a:prstGeom>
            <a:noFill/>
          </p:spPr>
          <p:txBody>
            <a:bodyPr wrap="none" rtlCol="0">
              <a:spAutoFit/>
            </a:bodyPr>
            <a:lstStyle/>
            <a:p>
              <a:r>
                <a:rPr lang="de-DE" sz="1000" dirty="0"/>
                <a:t>Y&lt;=4</a:t>
              </a:r>
            </a:p>
          </p:txBody>
        </p:sp>
        <p:cxnSp>
          <p:nvCxnSpPr>
            <p:cNvPr id="46" name="Gerade Verbindung mit Pfeil 45"/>
            <p:cNvCxnSpPr>
              <a:cxnSpLocks/>
              <a:stCxn id="32" idx="3"/>
              <a:endCxn id="44" idx="0"/>
            </p:cNvCxnSpPr>
            <p:nvPr/>
          </p:nvCxnSpPr>
          <p:spPr>
            <a:xfrm flipH="1">
              <a:off x="7425214" y="2318973"/>
              <a:ext cx="156020" cy="62580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7" name="Textfeld 46"/>
            <p:cNvSpPr txBox="1"/>
            <p:nvPr/>
          </p:nvSpPr>
          <p:spPr>
            <a:xfrm>
              <a:off x="8412607" y="3210154"/>
              <a:ext cx="381836" cy="246221"/>
            </a:xfrm>
            <a:prstGeom prst="rect">
              <a:avLst/>
            </a:prstGeom>
            <a:noFill/>
          </p:spPr>
          <p:txBody>
            <a:bodyPr wrap="none" rtlCol="0">
              <a:spAutoFit/>
            </a:bodyPr>
            <a:lstStyle/>
            <a:p>
              <a:r>
                <a:rPr lang="de-DE" sz="1000" dirty="0"/>
                <a:t>X&gt;5</a:t>
              </a:r>
            </a:p>
          </p:txBody>
        </p:sp>
        <p:sp>
          <p:nvSpPr>
            <p:cNvPr id="48" name="Ellipse 47"/>
            <p:cNvSpPr/>
            <p:nvPr/>
          </p:nvSpPr>
          <p:spPr>
            <a:xfrm>
              <a:off x="8170983" y="3599398"/>
              <a:ext cx="704382" cy="193575"/>
            </a:xfrm>
            <a:prstGeom prst="ellipse">
              <a:avLst/>
            </a:prstGeom>
            <a:no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200" dirty="0">
                  <a:solidFill>
                    <a:schemeClr val="tx1"/>
                  </a:solidFill>
                </a:rPr>
                <a:t>10,</a:t>
              </a:r>
              <a:r>
                <a:rPr lang="de-DE" sz="1400" b="1" dirty="0">
                  <a:solidFill>
                    <a:schemeClr val="tx1"/>
                  </a:solidFill>
                </a:rPr>
                <a:t>7</a:t>
              </a:r>
              <a:endParaRPr lang="de-DE" sz="1200" b="1" dirty="0">
                <a:solidFill>
                  <a:schemeClr val="tx1"/>
                </a:solidFill>
              </a:endParaRPr>
            </a:p>
          </p:txBody>
        </p:sp>
        <p:cxnSp>
          <p:nvCxnSpPr>
            <p:cNvPr id="49" name="Gerade Verbindung mit Pfeil 48"/>
            <p:cNvCxnSpPr>
              <a:cxnSpLocks/>
              <a:stCxn id="33" idx="4"/>
              <a:endCxn id="48" idx="0"/>
            </p:cNvCxnSpPr>
            <p:nvPr/>
          </p:nvCxnSpPr>
          <p:spPr>
            <a:xfrm>
              <a:off x="8312406" y="3139690"/>
              <a:ext cx="210768" cy="4597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0" name="Ellipse 49"/>
            <p:cNvSpPr/>
            <p:nvPr/>
          </p:nvSpPr>
          <p:spPr>
            <a:xfrm>
              <a:off x="8337789" y="4284356"/>
              <a:ext cx="704382" cy="193575"/>
            </a:xfrm>
            <a:prstGeom prst="ellipse">
              <a:avLst/>
            </a:prstGeom>
            <a:no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8</a:t>
              </a:r>
              <a:r>
                <a:rPr lang="de-DE" sz="1200" dirty="0">
                  <a:solidFill>
                    <a:schemeClr val="tx1"/>
                  </a:solidFill>
                </a:rPr>
                <a:t>,10</a:t>
              </a:r>
            </a:p>
          </p:txBody>
        </p:sp>
        <p:cxnSp>
          <p:nvCxnSpPr>
            <p:cNvPr id="51" name="Gerade Verbindung mit Pfeil 50"/>
            <p:cNvCxnSpPr>
              <a:cxnSpLocks/>
              <a:stCxn id="48" idx="4"/>
              <a:endCxn id="50" idx="0"/>
            </p:cNvCxnSpPr>
            <p:nvPr/>
          </p:nvCxnSpPr>
          <p:spPr>
            <a:xfrm>
              <a:off x="8523174" y="3792973"/>
              <a:ext cx="166806" cy="491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2" name="Textfeld 51"/>
            <p:cNvSpPr txBox="1"/>
            <p:nvPr/>
          </p:nvSpPr>
          <p:spPr>
            <a:xfrm>
              <a:off x="8568390" y="3888955"/>
              <a:ext cx="377026" cy="246221"/>
            </a:xfrm>
            <a:prstGeom prst="rect">
              <a:avLst/>
            </a:prstGeom>
            <a:noFill/>
          </p:spPr>
          <p:txBody>
            <a:bodyPr wrap="none" rtlCol="0">
              <a:spAutoFit/>
            </a:bodyPr>
            <a:lstStyle/>
            <a:p>
              <a:r>
                <a:rPr lang="de-DE" sz="1000" dirty="0"/>
                <a:t>Y&gt;7</a:t>
              </a:r>
            </a:p>
          </p:txBody>
        </p:sp>
        <p:sp>
          <p:nvSpPr>
            <p:cNvPr id="53" name="Ellipse 52"/>
            <p:cNvSpPr/>
            <p:nvPr/>
          </p:nvSpPr>
          <p:spPr>
            <a:xfrm>
              <a:off x="7418030" y="4291571"/>
              <a:ext cx="704382" cy="193575"/>
            </a:xfrm>
            <a:prstGeom prst="ellipse">
              <a:avLst/>
            </a:prstGeom>
            <a:no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1400" b="1" dirty="0">
                  <a:solidFill>
                    <a:schemeClr val="tx1"/>
                  </a:solidFill>
                </a:rPr>
                <a:t>6</a:t>
              </a:r>
              <a:r>
                <a:rPr lang="de-DE" sz="1200" dirty="0">
                  <a:solidFill>
                    <a:schemeClr val="tx1"/>
                  </a:solidFill>
                </a:rPr>
                <a:t>,6</a:t>
              </a:r>
            </a:p>
          </p:txBody>
        </p:sp>
        <p:cxnSp>
          <p:nvCxnSpPr>
            <p:cNvPr id="54" name="Gerade Verbindung mit Pfeil 53"/>
            <p:cNvCxnSpPr>
              <a:cxnSpLocks/>
              <a:stCxn id="48" idx="3"/>
              <a:endCxn id="53" idx="0"/>
            </p:cNvCxnSpPr>
            <p:nvPr/>
          </p:nvCxnSpPr>
          <p:spPr>
            <a:xfrm flipH="1">
              <a:off x="7770221" y="3764625"/>
              <a:ext cx="503916" cy="5269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55" name="Textfeld 54"/>
            <p:cNvSpPr txBox="1"/>
            <p:nvPr/>
          </p:nvSpPr>
          <p:spPr>
            <a:xfrm>
              <a:off x="7655986" y="3837932"/>
              <a:ext cx="441146" cy="246221"/>
            </a:xfrm>
            <a:prstGeom prst="rect">
              <a:avLst/>
            </a:prstGeom>
            <a:noFill/>
          </p:spPr>
          <p:txBody>
            <a:bodyPr wrap="none" rtlCol="0">
              <a:spAutoFit/>
            </a:bodyPr>
            <a:lstStyle/>
            <a:p>
              <a:r>
                <a:rPr lang="de-DE" sz="1000" dirty="0"/>
                <a:t>Y&lt;=7</a:t>
              </a:r>
            </a:p>
          </p:txBody>
        </p:sp>
      </p:grpSp>
      <p:cxnSp>
        <p:nvCxnSpPr>
          <p:cNvPr id="61" name="Gerade Verbindung mit Pfeil 60"/>
          <p:cNvCxnSpPr>
            <a:cxnSpLocks/>
            <a:stCxn id="31" idx="5"/>
            <a:endCxn id="32" idx="1"/>
          </p:cNvCxnSpPr>
          <p:nvPr/>
        </p:nvCxnSpPr>
        <p:spPr>
          <a:xfrm>
            <a:off x="6458586" y="1624189"/>
            <a:ext cx="90889" cy="442259"/>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64" name="Gerade Verbindung mit Pfeil 63"/>
          <p:cNvCxnSpPr>
            <a:cxnSpLocks/>
            <a:stCxn id="32" idx="5"/>
            <a:endCxn id="33" idx="0"/>
          </p:cNvCxnSpPr>
          <p:nvPr/>
        </p:nvCxnSpPr>
        <p:spPr>
          <a:xfrm>
            <a:off x="6997801" y="2203327"/>
            <a:ext cx="282846" cy="627142"/>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67" name="Gerade Verbindung mit Pfeil 66"/>
          <p:cNvCxnSpPr>
            <a:cxnSpLocks/>
            <a:stCxn id="33" idx="4"/>
            <a:endCxn id="48" idx="0"/>
          </p:cNvCxnSpPr>
          <p:nvPr/>
        </p:nvCxnSpPr>
        <p:spPr>
          <a:xfrm>
            <a:off x="7280647" y="3024044"/>
            <a:ext cx="210768" cy="459708"/>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70" name="Gerade Verbindung mit Pfeil 69"/>
          <p:cNvCxnSpPr>
            <a:cxnSpLocks/>
            <a:stCxn id="48" idx="4"/>
            <a:endCxn id="50" idx="0"/>
          </p:cNvCxnSpPr>
          <p:nvPr/>
        </p:nvCxnSpPr>
        <p:spPr>
          <a:xfrm>
            <a:off x="7491415" y="3677327"/>
            <a:ext cx="166806" cy="491383"/>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8676" y="1449831"/>
            <a:ext cx="3188843" cy="3199373"/>
          </a:xfrm>
          <a:prstGeom prst="rect">
            <a:avLst/>
          </a:prstGeom>
        </p:spPr>
      </p:pic>
      <p:cxnSp>
        <p:nvCxnSpPr>
          <p:cNvPr id="7" name="Gerader Verbinder 6"/>
          <p:cNvCxnSpPr>
            <a:cxnSpLocks/>
          </p:cNvCxnSpPr>
          <p:nvPr/>
        </p:nvCxnSpPr>
        <p:spPr>
          <a:xfrm>
            <a:off x="1617837" y="1449831"/>
            <a:ext cx="0" cy="3111702"/>
          </a:xfrm>
          <a:prstGeom prst="line">
            <a:avLst/>
          </a:prstGeom>
          <a:ln>
            <a:solidFill>
              <a:srgbClr val="C00000"/>
            </a:solidFill>
          </a:ln>
        </p:spPr>
        <p:style>
          <a:lnRef idx="2">
            <a:schemeClr val="dk1"/>
          </a:lnRef>
          <a:fillRef idx="0">
            <a:schemeClr val="dk1"/>
          </a:fillRef>
          <a:effectRef idx="1">
            <a:schemeClr val="dk1"/>
          </a:effectRef>
          <a:fontRef idx="minor">
            <a:schemeClr val="tx1"/>
          </a:fontRef>
        </p:style>
      </p:cxnSp>
      <p:sp>
        <p:nvSpPr>
          <p:cNvPr id="8" name="Stern: 5 Zacken 7"/>
          <p:cNvSpPr/>
          <p:nvPr/>
        </p:nvSpPr>
        <p:spPr>
          <a:xfrm>
            <a:off x="1571717" y="2053414"/>
            <a:ext cx="87685" cy="77783"/>
          </a:xfrm>
          <a:prstGeom prst="star5">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9" name="Gerader Verbinder 8"/>
          <p:cNvCxnSpPr>
            <a:cxnSpLocks/>
          </p:cNvCxnSpPr>
          <p:nvPr/>
        </p:nvCxnSpPr>
        <p:spPr>
          <a:xfrm>
            <a:off x="1617837" y="3325579"/>
            <a:ext cx="1879682" cy="0"/>
          </a:xfrm>
          <a:prstGeom prst="line">
            <a:avLst/>
          </a:prstGeom>
          <a:ln>
            <a:solidFill>
              <a:srgbClr val="008000"/>
            </a:solidFill>
          </a:ln>
        </p:spPr>
        <p:style>
          <a:lnRef idx="2">
            <a:schemeClr val="dk1"/>
          </a:lnRef>
          <a:fillRef idx="0">
            <a:schemeClr val="dk1"/>
          </a:fillRef>
          <a:effectRef idx="1">
            <a:schemeClr val="dk1"/>
          </a:effectRef>
          <a:fontRef idx="minor">
            <a:schemeClr val="tx1"/>
          </a:fontRef>
        </p:style>
      </p:cxnSp>
      <p:cxnSp>
        <p:nvCxnSpPr>
          <p:cNvPr id="10" name="Gerader Verbinder 9"/>
          <p:cNvCxnSpPr>
            <a:cxnSpLocks/>
          </p:cNvCxnSpPr>
          <p:nvPr/>
        </p:nvCxnSpPr>
        <p:spPr>
          <a:xfrm>
            <a:off x="1925351" y="1468092"/>
            <a:ext cx="1475" cy="1857486"/>
          </a:xfrm>
          <a:prstGeom prst="line">
            <a:avLst/>
          </a:prstGeom>
          <a:ln>
            <a:solidFill>
              <a:srgbClr val="0000FF"/>
            </a:solidFill>
          </a:ln>
        </p:spPr>
        <p:style>
          <a:lnRef idx="2">
            <a:schemeClr val="dk1"/>
          </a:lnRef>
          <a:fillRef idx="0">
            <a:schemeClr val="dk1"/>
          </a:fillRef>
          <a:effectRef idx="1">
            <a:schemeClr val="dk1"/>
          </a:effectRef>
          <a:fontRef idx="minor">
            <a:schemeClr val="tx1"/>
          </a:fontRef>
        </p:style>
      </p:cxnSp>
      <p:sp>
        <p:nvSpPr>
          <p:cNvPr id="11" name="Stern: 5 Zacken 10"/>
          <p:cNvSpPr/>
          <p:nvPr/>
        </p:nvSpPr>
        <p:spPr>
          <a:xfrm>
            <a:off x="2498481" y="3286687"/>
            <a:ext cx="87685" cy="77783"/>
          </a:xfrm>
          <a:prstGeom prst="star5">
            <a:avLst/>
          </a:prstGeom>
          <a:solidFill>
            <a:srgbClr val="00B050"/>
          </a:solidFill>
          <a:ln>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Stern: 5 Zacken 11"/>
          <p:cNvSpPr/>
          <p:nvPr/>
        </p:nvSpPr>
        <p:spPr>
          <a:xfrm>
            <a:off x="1881508" y="1449831"/>
            <a:ext cx="87685" cy="77783"/>
          </a:xfrm>
          <a:prstGeom prst="star5">
            <a:avLst/>
          </a:prstGeom>
          <a:solidFill>
            <a:srgbClr val="0070C0"/>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highlight>
                <a:srgbClr val="0000FF"/>
              </a:highlight>
            </a:endParaRPr>
          </a:p>
        </p:txBody>
      </p:sp>
      <p:cxnSp>
        <p:nvCxnSpPr>
          <p:cNvPr id="13" name="Gerader Verbinder 12"/>
          <p:cNvCxnSpPr>
            <a:cxnSpLocks/>
          </p:cNvCxnSpPr>
          <p:nvPr/>
        </p:nvCxnSpPr>
        <p:spPr>
          <a:xfrm>
            <a:off x="383760" y="3632690"/>
            <a:ext cx="1231800" cy="0"/>
          </a:xfrm>
          <a:prstGeom prst="line">
            <a:avLst/>
          </a:prstGeom>
          <a:ln>
            <a:solidFill>
              <a:srgbClr val="7030A0"/>
            </a:solidFill>
          </a:ln>
        </p:spPr>
        <p:style>
          <a:lnRef idx="2">
            <a:schemeClr val="dk1"/>
          </a:lnRef>
          <a:fillRef idx="0">
            <a:schemeClr val="dk1"/>
          </a:fillRef>
          <a:effectRef idx="1">
            <a:schemeClr val="dk1"/>
          </a:effectRef>
          <a:fontRef idx="minor">
            <a:schemeClr val="tx1"/>
          </a:fontRef>
        </p:style>
      </p:cxnSp>
      <p:sp>
        <p:nvSpPr>
          <p:cNvPr id="14" name="Stern: 5 Zacken 13"/>
          <p:cNvSpPr/>
          <p:nvPr/>
        </p:nvSpPr>
        <p:spPr>
          <a:xfrm>
            <a:off x="649509" y="3593798"/>
            <a:ext cx="87685" cy="77783"/>
          </a:xfrm>
          <a:prstGeom prst="star5">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5" name="Gerader Verbinder 14"/>
          <p:cNvCxnSpPr>
            <a:cxnSpLocks/>
          </p:cNvCxnSpPr>
          <p:nvPr/>
        </p:nvCxnSpPr>
        <p:spPr>
          <a:xfrm>
            <a:off x="999660" y="3632689"/>
            <a:ext cx="0" cy="928844"/>
          </a:xfrm>
          <a:prstGeom prst="line">
            <a:avLst/>
          </a:prstGeom>
          <a:ln>
            <a:solidFill>
              <a:srgbClr val="FFC000"/>
            </a:solidFill>
          </a:ln>
        </p:spPr>
        <p:style>
          <a:lnRef idx="2">
            <a:schemeClr val="dk1"/>
          </a:lnRef>
          <a:fillRef idx="0">
            <a:schemeClr val="dk1"/>
          </a:fillRef>
          <a:effectRef idx="1">
            <a:schemeClr val="dk1"/>
          </a:effectRef>
          <a:fontRef idx="minor">
            <a:schemeClr val="tx1"/>
          </a:fontRef>
        </p:style>
      </p:cxnSp>
      <p:sp>
        <p:nvSpPr>
          <p:cNvPr id="16" name="Stern: 5 Zacken 15"/>
          <p:cNvSpPr/>
          <p:nvPr/>
        </p:nvSpPr>
        <p:spPr>
          <a:xfrm>
            <a:off x="955817" y="3900910"/>
            <a:ext cx="87685" cy="77783"/>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7" name="Gerader Verbinder 16"/>
          <p:cNvCxnSpPr>
            <a:cxnSpLocks/>
          </p:cNvCxnSpPr>
          <p:nvPr/>
        </p:nvCxnSpPr>
        <p:spPr>
          <a:xfrm>
            <a:off x="3164056" y="3325578"/>
            <a:ext cx="0" cy="1235955"/>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8" name="Stern: 5 Zacken 17"/>
          <p:cNvSpPr/>
          <p:nvPr/>
        </p:nvSpPr>
        <p:spPr>
          <a:xfrm>
            <a:off x="3120214" y="4209093"/>
            <a:ext cx="87685" cy="77783"/>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9" name="Gerader Verbinder 18"/>
          <p:cNvCxnSpPr>
            <a:cxnSpLocks/>
          </p:cNvCxnSpPr>
          <p:nvPr/>
        </p:nvCxnSpPr>
        <p:spPr>
          <a:xfrm>
            <a:off x="1925351" y="2396835"/>
            <a:ext cx="1546124" cy="0"/>
          </a:xfrm>
          <a:prstGeom prst="line">
            <a:avLst/>
          </a:prstGeom>
          <a:ln>
            <a:solidFill>
              <a:srgbClr val="FF09FF"/>
            </a:solidFill>
          </a:ln>
        </p:spPr>
        <p:style>
          <a:lnRef idx="2">
            <a:schemeClr val="dk1"/>
          </a:lnRef>
          <a:fillRef idx="0">
            <a:schemeClr val="dk1"/>
          </a:fillRef>
          <a:effectRef idx="1">
            <a:schemeClr val="dk1"/>
          </a:effectRef>
          <a:fontRef idx="minor">
            <a:schemeClr val="tx1"/>
          </a:fontRef>
        </p:style>
      </p:cxnSp>
      <p:sp>
        <p:nvSpPr>
          <p:cNvPr id="20" name="Stern: 5 Zacken 19"/>
          <p:cNvSpPr/>
          <p:nvPr/>
        </p:nvSpPr>
        <p:spPr>
          <a:xfrm>
            <a:off x="3401172" y="2352570"/>
            <a:ext cx="87685" cy="77783"/>
          </a:xfrm>
          <a:prstGeom prst="star5">
            <a:avLst/>
          </a:prstGeom>
          <a:solidFill>
            <a:srgbClr val="FF09FF"/>
          </a:solidFill>
          <a:ln>
            <a:solidFill>
              <a:srgbClr val="FF0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1" name="Gerader Verbinder 20"/>
          <p:cNvCxnSpPr/>
          <p:nvPr/>
        </p:nvCxnSpPr>
        <p:spPr>
          <a:xfrm>
            <a:off x="2855402" y="1468092"/>
            <a:ext cx="0" cy="928743"/>
          </a:xfrm>
          <a:prstGeom prst="line">
            <a:avLst/>
          </a:prstGeom>
          <a:ln>
            <a:solidFill>
              <a:srgbClr val="38FE0A"/>
            </a:solidFill>
          </a:ln>
        </p:spPr>
        <p:style>
          <a:lnRef idx="2">
            <a:schemeClr val="dk1"/>
          </a:lnRef>
          <a:fillRef idx="0">
            <a:schemeClr val="dk1"/>
          </a:fillRef>
          <a:effectRef idx="1">
            <a:schemeClr val="dk1"/>
          </a:effectRef>
          <a:fontRef idx="minor">
            <a:schemeClr val="tx1"/>
          </a:fontRef>
        </p:style>
      </p:cxnSp>
      <p:sp>
        <p:nvSpPr>
          <p:cNvPr id="22" name="Stern: 5 Zacken 21"/>
          <p:cNvSpPr/>
          <p:nvPr/>
        </p:nvSpPr>
        <p:spPr>
          <a:xfrm>
            <a:off x="2811559" y="1458962"/>
            <a:ext cx="87685" cy="77783"/>
          </a:xfrm>
          <a:prstGeom prst="star5">
            <a:avLst/>
          </a:prstGeom>
          <a:solidFill>
            <a:srgbClr val="38FE0A"/>
          </a:solidFill>
          <a:ln>
            <a:solidFill>
              <a:srgbClr val="38FE0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23" name="Gerader Verbinder 22"/>
          <p:cNvCxnSpPr/>
          <p:nvPr/>
        </p:nvCxnSpPr>
        <p:spPr>
          <a:xfrm>
            <a:off x="2239603" y="2396835"/>
            <a:ext cx="0" cy="928743"/>
          </a:xfrm>
          <a:prstGeom prst="line">
            <a:avLst/>
          </a:prstGeom>
          <a:ln>
            <a:solidFill>
              <a:srgbClr val="9C1C26"/>
            </a:solidFill>
          </a:ln>
        </p:spPr>
        <p:style>
          <a:lnRef idx="2">
            <a:schemeClr val="dk1"/>
          </a:lnRef>
          <a:fillRef idx="0">
            <a:schemeClr val="dk1"/>
          </a:fillRef>
          <a:effectRef idx="1">
            <a:schemeClr val="dk1"/>
          </a:effectRef>
          <a:fontRef idx="minor">
            <a:schemeClr val="tx1"/>
          </a:fontRef>
        </p:style>
      </p:cxnSp>
      <p:sp>
        <p:nvSpPr>
          <p:cNvPr id="24" name="Stern: 5 Zacken 23"/>
          <p:cNvSpPr/>
          <p:nvPr/>
        </p:nvSpPr>
        <p:spPr>
          <a:xfrm>
            <a:off x="2186860" y="2670396"/>
            <a:ext cx="87685" cy="77783"/>
          </a:xfrm>
          <a:prstGeom prst="star5">
            <a:avLst/>
          </a:prstGeom>
          <a:solidFill>
            <a:srgbClr val="9C1C26"/>
          </a:solidFill>
          <a:ln>
            <a:solidFill>
              <a:srgbClr val="9C1C2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Stern: 5 Zacken 72"/>
          <p:cNvSpPr/>
          <p:nvPr/>
        </p:nvSpPr>
        <p:spPr>
          <a:xfrm>
            <a:off x="2192712" y="1729270"/>
            <a:ext cx="87685" cy="81538"/>
          </a:xfrm>
          <a:prstGeom prst="star5">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0" name="Textfeld 79"/>
          <p:cNvSpPr txBox="1"/>
          <p:nvPr/>
        </p:nvSpPr>
        <p:spPr>
          <a:xfrm>
            <a:off x="414980" y="4960532"/>
            <a:ext cx="3922053" cy="738664"/>
          </a:xfrm>
          <a:prstGeom prst="rect">
            <a:avLst/>
          </a:prstGeom>
          <a:noFill/>
        </p:spPr>
        <p:txBody>
          <a:bodyPr wrap="square" rtlCol="0">
            <a:spAutoFit/>
          </a:bodyPr>
          <a:lstStyle/>
          <a:p>
            <a:r>
              <a:rPr lang="de-DE" sz="1400" dirty="0"/>
              <a:t>6. Aufstieg zu </a:t>
            </a:r>
            <a:r>
              <a:rPr lang="de-DE" sz="1400" dirty="0">
                <a:solidFill>
                  <a:srgbClr val="FFFFFF"/>
                </a:solidFill>
                <a:highlight>
                  <a:srgbClr val="008000"/>
                </a:highlight>
              </a:rPr>
              <a:t>{7,4}</a:t>
            </a:r>
            <a:br>
              <a:rPr lang="de-DE" sz="1400" dirty="0"/>
            </a:br>
            <a:r>
              <a:rPr lang="de-DE" sz="1400" dirty="0"/>
              <a:t>Distanz zur dunkelgrünen Ebene = 5, also &gt; </a:t>
            </a:r>
            <a:r>
              <a:rPr lang="de-DE" sz="1400" dirty="0" err="1">
                <a:solidFill>
                  <a:schemeClr val="bg1"/>
                </a:solidFill>
                <a:highlight>
                  <a:srgbClr val="0000FF"/>
                </a:highlight>
              </a:rPr>
              <a:t>sqrt</a:t>
            </a:r>
            <a:r>
              <a:rPr lang="de-DE" sz="1400" dirty="0">
                <a:solidFill>
                  <a:schemeClr val="bg1"/>
                </a:solidFill>
                <a:highlight>
                  <a:srgbClr val="0000FF"/>
                </a:highlight>
              </a:rPr>
              <a:t>(2)</a:t>
            </a:r>
          </a:p>
          <a:p>
            <a:r>
              <a:rPr lang="de-DE" sz="1400" dirty="0">
                <a:sym typeface="Wingdings" panose="05000000000000000000" pitchFamily="2" charset="2"/>
              </a:rPr>
              <a:t> Hier müssen wir nicht absteigen</a:t>
            </a:r>
            <a:endParaRPr lang="de-DE" sz="1400" dirty="0"/>
          </a:p>
        </p:txBody>
      </p:sp>
      <p:sp>
        <p:nvSpPr>
          <p:cNvPr id="81" name="Pfeil: nach oben gekrümmt 80"/>
          <p:cNvSpPr/>
          <p:nvPr/>
        </p:nvSpPr>
        <p:spPr>
          <a:xfrm rot="15363081">
            <a:off x="7756907" y="3632336"/>
            <a:ext cx="846529"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cxnSp>
        <p:nvCxnSpPr>
          <p:cNvPr id="83" name="Gerade Verbindung mit Pfeil 82"/>
          <p:cNvCxnSpPr>
            <a:cxnSpLocks/>
            <a:stCxn id="48" idx="3"/>
            <a:endCxn id="53" idx="0"/>
          </p:cNvCxnSpPr>
          <p:nvPr/>
        </p:nvCxnSpPr>
        <p:spPr>
          <a:xfrm flipH="1">
            <a:off x="6738462" y="3648979"/>
            <a:ext cx="503916" cy="526946"/>
          </a:xfrm>
          <a:prstGeom prst="straightConnector1">
            <a:avLst/>
          </a:prstGeom>
          <a:ln w="28575">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9" name="Pfeil: nach links gekrümmt 88"/>
          <p:cNvSpPr/>
          <p:nvPr/>
        </p:nvSpPr>
        <p:spPr>
          <a:xfrm rot="13650791">
            <a:off x="6553480" y="3267749"/>
            <a:ext cx="345007" cy="838180"/>
          </a:xfrm>
          <a:prstGeom prst="curvedLeftArrow">
            <a:avLst/>
          </a:prstGeom>
          <a:solidFill>
            <a:schemeClr val="bg1"/>
          </a:solidFill>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90" name="Pfeil: nach oben gekrümmt 89"/>
          <p:cNvSpPr/>
          <p:nvPr/>
        </p:nvSpPr>
        <p:spPr>
          <a:xfrm rot="15066877">
            <a:off x="7568054" y="2914311"/>
            <a:ext cx="780448"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68" name="Pfeil: nach oben gekrümmt 67"/>
          <p:cNvSpPr/>
          <p:nvPr/>
        </p:nvSpPr>
        <p:spPr>
          <a:xfrm rot="14526628">
            <a:off x="7041674" y="2117587"/>
            <a:ext cx="937883"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69" name="Textfeld 68"/>
          <p:cNvSpPr txBox="1"/>
          <p:nvPr/>
        </p:nvSpPr>
        <p:spPr>
          <a:xfrm>
            <a:off x="5010319" y="4949323"/>
            <a:ext cx="3526637" cy="738664"/>
          </a:xfrm>
          <a:prstGeom prst="rect">
            <a:avLst/>
          </a:prstGeom>
          <a:noFill/>
        </p:spPr>
        <p:txBody>
          <a:bodyPr wrap="square" rtlCol="0">
            <a:spAutoFit/>
          </a:bodyPr>
          <a:lstStyle/>
          <a:p>
            <a:r>
              <a:rPr lang="de-DE" sz="1400" dirty="0"/>
              <a:t>7. Aufstieg zu </a:t>
            </a:r>
            <a:r>
              <a:rPr lang="de-DE" sz="1400" dirty="0">
                <a:solidFill>
                  <a:schemeClr val="bg1"/>
                </a:solidFill>
                <a:highlight>
                  <a:srgbClr val="C00000"/>
                </a:highlight>
              </a:rPr>
              <a:t>{4,8}</a:t>
            </a:r>
          </a:p>
          <a:p>
            <a:r>
              <a:rPr lang="de-DE" sz="1400" dirty="0"/>
              <a:t>Distanz zu dieser Ebene = 2 &gt; </a:t>
            </a:r>
            <a:r>
              <a:rPr lang="de-DE" sz="1400" dirty="0" err="1">
                <a:solidFill>
                  <a:schemeClr val="bg1"/>
                </a:solidFill>
                <a:highlight>
                  <a:srgbClr val="0000FF"/>
                </a:highlight>
              </a:rPr>
              <a:t>sqrt</a:t>
            </a:r>
            <a:r>
              <a:rPr lang="de-DE" sz="1400" dirty="0">
                <a:solidFill>
                  <a:schemeClr val="bg1"/>
                </a:solidFill>
                <a:highlight>
                  <a:srgbClr val="0000FF"/>
                </a:highlight>
              </a:rPr>
              <a:t>(2)</a:t>
            </a:r>
          </a:p>
          <a:p>
            <a:r>
              <a:rPr lang="de-DE" sz="1400" dirty="0">
                <a:sym typeface="Wingdings" panose="05000000000000000000" pitchFamily="2" charset="2"/>
              </a:rPr>
              <a:t> Hier müssen wir nicht absteigen</a:t>
            </a:r>
            <a:endParaRPr lang="de-DE" sz="1400" dirty="0"/>
          </a:p>
        </p:txBody>
      </p:sp>
      <p:sp>
        <p:nvSpPr>
          <p:cNvPr id="71" name="Pfeil: nach oben gekrümmt 70"/>
          <p:cNvSpPr/>
          <p:nvPr/>
        </p:nvSpPr>
        <p:spPr>
          <a:xfrm rot="13589537">
            <a:off x="6491125" y="1393857"/>
            <a:ext cx="861928" cy="392823"/>
          </a:xfrm>
          <a:prstGeom prst="curvedUpArrow">
            <a:avLst/>
          </a:prstGeom>
          <a:solidFill>
            <a:schemeClr val="bg1"/>
          </a:solidFill>
          <a:ln w="3175"/>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a:solidFill>
                <a:schemeClr val="tx1"/>
              </a:solidFill>
            </a:endParaRPr>
          </a:p>
        </p:txBody>
      </p:sp>
      <p:sp>
        <p:nvSpPr>
          <p:cNvPr id="26" name="Textfeld 25"/>
          <p:cNvSpPr txBox="1"/>
          <p:nvPr/>
        </p:nvSpPr>
        <p:spPr>
          <a:xfrm>
            <a:off x="2785786" y="5991307"/>
            <a:ext cx="3102494" cy="369332"/>
          </a:xfrm>
          <a:prstGeom prst="rect">
            <a:avLst/>
          </a:prstGeom>
          <a:noFill/>
        </p:spPr>
        <p:txBody>
          <a:bodyPr wrap="square" rtlCol="0">
            <a:spAutoFit/>
          </a:bodyPr>
          <a:lstStyle/>
          <a:p>
            <a:r>
              <a:rPr lang="de-DE" dirty="0"/>
              <a:t>Der </a:t>
            </a:r>
            <a:r>
              <a:rPr lang="de-DE" dirty="0" err="1"/>
              <a:t>nearest</a:t>
            </a:r>
            <a:r>
              <a:rPr lang="de-DE" dirty="0"/>
              <a:t> </a:t>
            </a:r>
            <a:r>
              <a:rPr lang="de-DE" dirty="0" err="1"/>
              <a:t>neighbor</a:t>
            </a:r>
            <a:r>
              <a:rPr lang="de-DE" dirty="0"/>
              <a:t> ist </a:t>
            </a:r>
            <a:r>
              <a:rPr lang="de-DE" dirty="0">
                <a:solidFill>
                  <a:schemeClr val="bg1"/>
                </a:solidFill>
                <a:highlight>
                  <a:srgbClr val="0000FF"/>
                </a:highlight>
              </a:rPr>
              <a:t>{5,10}</a:t>
            </a:r>
          </a:p>
        </p:txBody>
      </p:sp>
      <p:sp>
        <p:nvSpPr>
          <p:cNvPr id="72" name="Ellipse 71"/>
          <p:cNvSpPr/>
          <p:nvPr/>
        </p:nvSpPr>
        <p:spPr>
          <a:xfrm>
            <a:off x="1817451" y="1359023"/>
            <a:ext cx="844304" cy="844304"/>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14727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fade">
                                      <p:cBhvr>
                                        <p:cTn id="7" dur="500"/>
                                        <p:tgtEl>
                                          <p:spTgt spid="8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fade">
                                      <p:cBhvr>
                                        <p:cTn id="10" dur="500"/>
                                        <p:tgtEl>
                                          <p:spTgt spid="6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fade">
                                      <p:cBhvr>
                                        <p:cTn id="15" dur="500"/>
                                        <p:tgtEl>
                                          <p:spTgt spid="7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9"/>
                                        </p:tgtEl>
                                        <p:attrNameLst>
                                          <p:attrName>style.visibility</p:attrName>
                                        </p:attrNameLst>
                                      </p:cBhvr>
                                      <p:to>
                                        <p:strVal val="visible"/>
                                      </p:to>
                                    </p:set>
                                    <p:animEffect transition="in" filter="fade">
                                      <p:cBhvr>
                                        <p:cTn id="18" dur="500"/>
                                        <p:tgtEl>
                                          <p:spTgt spid="6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par>
                                <p:cTn id="24" presetID="1" presetClass="entr" presetSubtype="0" fill="hold" grpId="0" nodeType="withEffect">
                                  <p:stCondLst>
                                    <p:cond delay="0"/>
                                  </p:stCondLst>
                                  <p:childTnLst>
                                    <p:set>
                                      <p:cBhvr>
                                        <p:cTn id="25"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68" grpId="0" animBg="1"/>
      <p:bldP spid="69" grpId="0"/>
      <p:bldP spid="71" grpId="0" animBg="1"/>
      <p:bldP spid="26" grpId="0"/>
      <p:bldP spid="72" grpId="0" animBg="1"/>
    </p:bldLst>
  </p:timing>
</p:sld>
</file>

<file path=ppt/theme/theme1.xml><?xml version="1.0" encoding="utf-8"?>
<a:theme xmlns:a="http://schemas.openxmlformats.org/drawingml/2006/main" name="Vorlage-TK-2011VorschlagImmi1">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TK_template_presentation</Template>
  <TotalTime>0</TotalTime>
  <Words>2139</Words>
  <Application>Microsoft Office PowerPoint</Application>
  <PresentationFormat>Bildschirmpräsentation (4:3)</PresentationFormat>
  <Paragraphs>424</Paragraphs>
  <Slides>33</Slides>
  <Notes>5</Notes>
  <HiddenSlides>1</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33</vt:i4>
      </vt:variant>
    </vt:vector>
  </HeadingPairs>
  <TitlesOfParts>
    <vt:vector size="38" baseType="lpstr">
      <vt:lpstr>Arial</vt:lpstr>
      <vt:lpstr>Calibri</vt:lpstr>
      <vt:lpstr>Cambria Math</vt:lpstr>
      <vt:lpstr>Wingdings</vt:lpstr>
      <vt:lpstr>Vorlage-TK-2011VorschlagImmi1</vt:lpstr>
      <vt:lpstr>MLDM Übung 8 – IBL 2</vt:lpstr>
      <vt:lpstr>Aufgabe 1: RISE</vt:lpstr>
      <vt:lpstr>Aufgabe 1: RISE</vt:lpstr>
      <vt:lpstr>Aufgabe 1: RISE – VDM Distanzen</vt:lpstr>
      <vt:lpstr>Aufgabe 1: RISE – VDM Distanzen</vt:lpstr>
      <vt:lpstr>Aufgabe 1: RISE – VDM Distanzen</vt:lpstr>
      <vt:lpstr>Aufgabe 1: RISE – VDM Distanzen</vt:lpstr>
      <vt:lpstr>Aufgabe 1: RISE – VDM Distanzen</vt:lpstr>
      <vt:lpstr>Aufgabe 1: RISE – VDM Distanzen</vt:lpstr>
      <vt:lpstr>Aufgabe 1: RISE – VDM Distanzen</vt:lpstr>
      <vt:lpstr>Aufgabe 1: RISE - Algorithmus</vt:lpstr>
      <vt:lpstr>Aufgabe 1: RISE – initiale Accuracy</vt:lpstr>
      <vt:lpstr>Aufgabe 1: RISE – initiale Accuracy</vt:lpstr>
      <vt:lpstr>Aufgabe 1: RISE – initiale Accuracy</vt:lpstr>
      <vt:lpstr>Aufgabe 1: RISE – initiale Accuracy</vt:lpstr>
      <vt:lpstr>Aufgabe 1: RISE – Erste Iteration N1</vt:lpstr>
      <vt:lpstr>Aufgabe 1: RISE – Erste Iteration N1</vt:lpstr>
      <vt:lpstr>Aufgabe 1: RISE – Erste Iteration N2</vt:lpstr>
      <vt:lpstr>Aufgabe 1: RISE – Erste Iteration N2</vt:lpstr>
      <vt:lpstr>Aufgabe 1: RISE – Erste Iteration N3</vt:lpstr>
      <vt:lpstr>Aufgabe 1: RISE – Erste Iteration N3</vt:lpstr>
      <vt:lpstr>Aufgabe 1: RISE – Erste Iteration N4</vt:lpstr>
      <vt:lpstr>Aufgabe 1: RISE – Erste Iteration N5</vt:lpstr>
      <vt:lpstr>Aufgabe 1: RISE – Erste Iteration N5</vt:lpstr>
      <vt:lpstr>Aufgabe 1: RISE – Regelmenge 1te It.</vt:lpstr>
      <vt:lpstr>Aufgabe 2: KD Trees</vt:lpstr>
      <vt:lpstr>Aufgabe 2a: KD Trees</vt:lpstr>
      <vt:lpstr>Aufgabe 2a: KD Trees</vt:lpstr>
      <vt:lpstr>Aufgabe 2b: KD-Trees</vt:lpstr>
      <vt:lpstr>Aufgabe 2b: 1NN für {7,9}</vt:lpstr>
      <vt:lpstr>Aufgabe 2b: 1NN für {1,1}</vt:lpstr>
      <vt:lpstr>Aufgabe 2b: 1NN für {6,9}</vt:lpstr>
      <vt:lpstr>Aufgabe 2b: 1NN für {6,9}</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 Slides</dc:title>
  <dc:creator>Sebastian Kauschke</dc:creator>
  <cp:lastModifiedBy>Sebastian Kauschke</cp:lastModifiedBy>
  <cp:revision>350</cp:revision>
  <dcterms:created xsi:type="dcterms:W3CDTF">2014-11-10T08:14:44Z</dcterms:created>
  <dcterms:modified xsi:type="dcterms:W3CDTF">2018-01-16T11:56:49Z</dcterms:modified>
</cp:coreProperties>
</file>