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6" r:id="rId17"/>
    <p:sldId id="272" r:id="rId18"/>
    <p:sldId id="273" r:id="rId19"/>
    <p:sldId id="274" r:id="rId20"/>
    <p:sldId id="275" r:id="rId21"/>
    <p:sldId id="277" r:id="rId2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82">
          <p15:clr>
            <a:srgbClr val="A4A3A4"/>
          </p15:clr>
        </p15:guide>
        <p15:guide id="2" pos="514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efan G. Weber" initials="SGW" lastIdx="3" clrIdx="0"/>
  <p:cmAuthor id="1" name="Michael Stein" initials="MS" lastIdx="2" clrIdx="1">
    <p:extLst>
      <p:ext uri="{19B8F6BF-5375-455C-9EA6-DF929625EA0E}">
        <p15:presenceInfo xmlns:p15="http://schemas.microsoft.com/office/powerpoint/2012/main" userId="S-1-5-21-1758908611-3638117952-3830508679-5120" providerId="AD"/>
      </p:ext>
    </p:extLst>
  </p:cmAuthor>
  <p:cmAuthor id="2" name="Sebastian Kauschke" initials="SK" lastIdx="3" clrIdx="2">
    <p:extLst>
      <p:ext uri="{19B8F6BF-5375-455C-9EA6-DF929625EA0E}">
        <p15:presenceInfo xmlns:p15="http://schemas.microsoft.com/office/powerpoint/2012/main" userId="eacc4564d6b1fef3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2222D"/>
    <a:srgbClr val="9C1C26"/>
    <a:srgbClr val="243572"/>
    <a:srgbClr val="4C226A"/>
    <a:srgbClr val="732054"/>
    <a:srgbClr val="C6D9F1"/>
    <a:srgbClr val="FFEAAF"/>
    <a:srgbClr val="003366"/>
    <a:srgbClr val="B00A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86997" autoAdjust="0"/>
  </p:normalViewPr>
  <p:slideViewPr>
    <p:cSldViewPr snapToGrid="0">
      <p:cViewPr varScale="1">
        <p:scale>
          <a:sx n="95" d="100"/>
          <a:sy n="95" d="100"/>
        </p:scale>
        <p:origin x="1410" y="90"/>
      </p:cViewPr>
      <p:guideLst>
        <p:guide orient="horz" pos="1682"/>
        <p:guide pos="51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101" d="100"/>
          <a:sy n="101" d="100"/>
        </p:scale>
        <p:origin x="-319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64852F-4A5E-4959-A257-FE25DE2CD496}" type="datetimeFigureOut">
              <a:rPr lang="de-DE" smtClean="0"/>
              <a:pPr/>
              <a:t>18.12.2017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0DC0EE-0429-4024-8B38-34CF476E6A9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15707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B78AA-1EEE-4DB7-8820-A7830AA1A068}" type="datetimeFigureOut">
              <a:rPr lang="de-DE" smtClean="0"/>
              <a:pPr/>
              <a:t>18.12.2017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15E5E4-4FB5-44B4-BDFC-9A66F17BDB8D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96033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Nullhypothese:</a:t>
            </a:r>
            <a:r>
              <a:rPr lang="de-DE" baseline="0" dirty="0"/>
              <a:t> die beiden Algorithmen sind gleich gut.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5E5E4-4FB5-44B4-BDFC-9A66F17BDB8D}" type="slidenum">
              <a:rPr lang="de-DE" smtClean="0"/>
              <a:pPr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061153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Nullhypothese:</a:t>
            </a:r>
            <a:r>
              <a:rPr lang="de-DE" baseline="0" dirty="0"/>
              <a:t> die beiden Algorithmen sind gleich gut.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15E5E4-4FB5-44B4-BDFC-9A66F17BDB8D}" type="slidenum">
              <a:rPr lang="de-DE" smtClean="0"/>
              <a:pPr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25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99" y="427038"/>
            <a:ext cx="8628518" cy="1382268"/>
          </a:xfrm>
          <a:prstGeom prst="rect">
            <a:avLst/>
          </a:prstGeom>
        </p:spPr>
      </p:pic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84470" y="3748846"/>
            <a:ext cx="7175060" cy="1143008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/>
              <a:t>Formatvorlage des Untertitelmasters durch Klicken bearbeiten</a:t>
            </a: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988377" y="2541669"/>
            <a:ext cx="7167245" cy="1071570"/>
          </a:xfrm>
          <a:prstGeom prst="rect">
            <a:avLst/>
          </a:prstGeom>
        </p:spPr>
        <p:txBody>
          <a:bodyPr/>
          <a:lstStyle>
            <a:lvl1pPr algn="ctr">
              <a:defRPr sz="3600">
                <a:solidFill>
                  <a:schemeClr val="accent1">
                    <a:lumMod val="25000"/>
                  </a:schemeClr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8" name="Rectangle 7"/>
          <p:cNvSpPr>
            <a:spLocks noChangeArrowheads="1"/>
          </p:cNvSpPr>
          <p:nvPr userDrawn="1"/>
        </p:nvSpPr>
        <p:spPr bwMode="auto">
          <a:xfrm>
            <a:off x="2743200" y="1981200"/>
            <a:ext cx="54864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79375" tIns="39688" rIns="79375" bIns="39688" anchor="ctr"/>
          <a:lstStyle/>
          <a:p>
            <a:pPr defTabSz="663575" eaLnBrk="0" hangingPunct="0">
              <a:defRPr/>
            </a:pPr>
            <a:endParaRPr lang="en-US" sz="4800" b="1" i="1" dirty="0">
              <a:solidFill>
                <a:srgbClr val="CCCCFF"/>
              </a:solidFill>
            </a:endParaRPr>
          </a:p>
        </p:txBody>
      </p:sp>
      <p:sp>
        <p:nvSpPr>
          <p:cNvPr id="12" name="Rectangle 8"/>
          <p:cNvSpPr>
            <a:spLocks noChangeArrowheads="1"/>
          </p:cNvSpPr>
          <p:nvPr userDrawn="1"/>
        </p:nvSpPr>
        <p:spPr bwMode="auto">
          <a:xfrm>
            <a:off x="250825" y="196850"/>
            <a:ext cx="8642350" cy="144463"/>
          </a:xfrm>
          <a:prstGeom prst="rect">
            <a:avLst/>
          </a:prstGeom>
          <a:solidFill>
            <a:srgbClr val="FFC0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endParaRPr lang="de-DE"/>
          </a:p>
        </p:txBody>
      </p:sp>
      <p:pic>
        <p:nvPicPr>
          <p:cNvPr id="14" name="Picture 9" descr="tud_logo"/>
          <p:cNvPicPr>
            <a:picLocks noChangeAspect="1" noChangeArrowheads="1"/>
          </p:cNvPicPr>
          <p:nvPr userDrawn="1"/>
        </p:nvPicPr>
        <p:blipFill>
          <a:blip r:embed="rId3" cstate="print"/>
          <a:srcRect r="5453"/>
          <a:stretch>
            <a:fillRect/>
          </a:stretch>
        </p:blipFill>
        <p:spPr bwMode="auto">
          <a:xfrm>
            <a:off x="7172325" y="657225"/>
            <a:ext cx="1873250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8"/>
          <p:cNvSpPr>
            <a:spLocks noChangeArrowheads="1"/>
          </p:cNvSpPr>
          <p:nvPr userDrawn="1"/>
        </p:nvSpPr>
        <p:spPr bwMode="auto">
          <a:xfrm>
            <a:off x="250825" y="360363"/>
            <a:ext cx="8640763" cy="14287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8EDF9-8630-43AD-AE45-36C452ABAAA6}" type="datetime1">
              <a:rPr lang="de-DE" smtClean="0"/>
              <a:pPr/>
              <a:t>18.12.2017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Knowledge Engineering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Titelplatzhalter 1"/>
          <p:cNvSpPr>
            <a:spLocks noGrp="1"/>
          </p:cNvSpPr>
          <p:nvPr>
            <p:ph type="title"/>
          </p:nvPr>
        </p:nvSpPr>
        <p:spPr>
          <a:xfrm>
            <a:off x="1368056" y="428604"/>
            <a:ext cx="5937954" cy="8007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848" y="935896"/>
            <a:ext cx="7192030" cy="1152146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969619" y="2406650"/>
            <a:ext cx="7200000" cy="1045387"/>
          </a:xfrm>
          <a:prstGeom prst="rect">
            <a:avLst/>
          </a:prstGeom>
        </p:spPr>
        <p:txBody>
          <a:bodyPr anchor="ctr"/>
          <a:lstStyle>
            <a:lvl1pPr algn="ctr">
              <a:defRPr sz="4000" b="1" cap="all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de-DE" dirty="0"/>
              <a:t>ABSCHNITTSÜBERSCHRIFT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 hasCustomPrompt="1"/>
          </p:nvPr>
        </p:nvSpPr>
        <p:spPr>
          <a:xfrm>
            <a:off x="969619" y="3586716"/>
            <a:ext cx="7200000" cy="2339163"/>
          </a:xfrm>
        </p:spPr>
        <p:txBody>
          <a:bodyPr anchor="t"/>
          <a:lstStyle>
            <a:lvl1pPr marL="358775" indent="-358775" algn="l">
              <a:buFont typeface="Wingdings" pitchFamily="2" charset="2"/>
              <a:buChar char="§"/>
              <a:tabLst>
                <a:tab pos="358775" algn="l"/>
              </a:tabLst>
              <a:defRPr sz="20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dirty="0"/>
              <a:t>Ggf. Details / Inhaltsverzeichnis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A3D92-9E6A-4033-A24E-DD75C8E89374}" type="datetime1">
              <a:rPr lang="de-DE" smtClean="0"/>
              <a:pPr/>
              <a:t>18.12.2017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Knowledge Engineering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9" name="Rectangle 6"/>
          <p:cNvSpPr>
            <a:spLocks noChangeArrowheads="1"/>
          </p:cNvSpPr>
          <p:nvPr userDrawn="1"/>
        </p:nvSpPr>
        <p:spPr bwMode="auto">
          <a:xfrm>
            <a:off x="968168" y="712768"/>
            <a:ext cx="7200000" cy="126000"/>
          </a:xfrm>
          <a:prstGeom prst="rect">
            <a:avLst/>
          </a:prstGeom>
          <a:solidFill>
            <a:srgbClr val="FFC0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de-DE" b="1" dirty="0">
              <a:latin typeface="+mn-lt"/>
            </a:endParaRPr>
          </a:p>
        </p:txBody>
      </p:sp>
      <p:sp>
        <p:nvSpPr>
          <p:cNvPr id="11" name="Line 8"/>
          <p:cNvSpPr>
            <a:spLocks noChangeShapeType="1"/>
          </p:cNvSpPr>
          <p:nvPr userDrawn="1"/>
        </p:nvSpPr>
        <p:spPr bwMode="auto">
          <a:xfrm>
            <a:off x="969619" y="2181217"/>
            <a:ext cx="7200000" cy="0"/>
          </a:xfrm>
          <a:prstGeom prst="line">
            <a:avLst/>
          </a:prstGeom>
          <a:noFill/>
          <a:ln w="19050">
            <a:solidFill>
              <a:srgbClr val="24357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latin typeface="+mn-lt"/>
            </a:endParaRPr>
          </a:p>
        </p:txBody>
      </p:sp>
      <p:sp>
        <p:nvSpPr>
          <p:cNvPr id="13" name="Line 8"/>
          <p:cNvSpPr>
            <a:spLocks noChangeShapeType="1"/>
          </p:cNvSpPr>
          <p:nvPr userDrawn="1"/>
        </p:nvSpPr>
        <p:spPr bwMode="auto">
          <a:xfrm>
            <a:off x="973055" y="873412"/>
            <a:ext cx="7200000" cy="0"/>
          </a:xfrm>
          <a:prstGeom prst="line">
            <a:avLst/>
          </a:prstGeom>
          <a:noFill/>
          <a:ln w="19050">
            <a:solidFill>
              <a:srgbClr val="24357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latin typeface="+mn-lt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56" y="428604"/>
            <a:ext cx="5937954" cy="80075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3A5BB-52D9-41B5-9C21-69D9E7C5C401}" type="datetime1">
              <a:rPr lang="de-DE" smtClean="0"/>
              <a:pPr/>
              <a:t>18.12.2017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Knowledge Engineering</a:t>
            </a: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56" y="428604"/>
            <a:ext cx="5937954" cy="80075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95000"/>
                    <a:lumOff val="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851AD-15E0-459C-BDC9-35FFB833A170}" type="datetime1">
              <a:rPr lang="de-DE" smtClean="0"/>
              <a:pPr/>
              <a:t>18.12.2017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Knowledge Engineering</a:t>
            </a:r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68056" y="428604"/>
            <a:ext cx="5937954" cy="80075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5D4CB-690F-40AE-A273-FCD0B7138318}" type="datetime1">
              <a:rPr lang="de-DE" smtClean="0"/>
              <a:pPr/>
              <a:t>18.12.2017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dirty="0"/>
              <a:t>Knowledge Engineering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85720" y="1391920"/>
            <a:ext cx="8572560" cy="5037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179388" marR="0" lvl="0" indent="-1793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285720" y="6585098"/>
            <a:ext cx="2133600" cy="2014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594C2CC-AB0E-44B5-B18F-E08F59E98203}" type="datetime1">
              <a:rPr lang="de-DE" smtClean="0"/>
              <a:pPr/>
              <a:t>18.12.2017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5534052" y="6585098"/>
            <a:ext cx="2895600" cy="2014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r>
              <a:rPr lang="de-DE"/>
              <a:t>Telecooperation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467106" y="6581551"/>
            <a:ext cx="462612" cy="20503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78FC630-8B52-4471-BE50-C89DF496A19B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250583" y="368300"/>
            <a:ext cx="86428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>
              <a:latin typeface="+mn-lt"/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50583" y="196852"/>
            <a:ext cx="8640000" cy="126000"/>
          </a:xfrm>
          <a:prstGeom prst="rect">
            <a:avLst/>
          </a:prstGeom>
          <a:solidFill>
            <a:srgbClr val="FFC000"/>
          </a:solidFill>
          <a:ln w="317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latin typeface="+mn-lt"/>
            </a:endParaRPr>
          </a:p>
        </p:txBody>
      </p:sp>
      <p:pic>
        <p:nvPicPr>
          <p:cNvPr id="12" name="Picture 7" descr="tud_logo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7297905" y="466408"/>
            <a:ext cx="1612810" cy="681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ine 8"/>
          <p:cNvSpPr>
            <a:spLocks noChangeShapeType="1"/>
          </p:cNvSpPr>
          <p:nvPr/>
        </p:nvSpPr>
        <p:spPr bwMode="auto">
          <a:xfrm>
            <a:off x="250583" y="1296988"/>
            <a:ext cx="8641373" cy="0"/>
          </a:xfrm>
          <a:prstGeom prst="line">
            <a:avLst/>
          </a:prstGeom>
          <a:noFill/>
          <a:ln w="19050">
            <a:solidFill>
              <a:srgbClr val="24357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latin typeface="+mn-lt"/>
            </a:endParaRPr>
          </a:p>
        </p:txBody>
      </p:sp>
      <p:sp>
        <p:nvSpPr>
          <p:cNvPr id="14" name="Line 9"/>
          <p:cNvSpPr>
            <a:spLocks noChangeShapeType="1"/>
          </p:cNvSpPr>
          <p:nvPr/>
        </p:nvSpPr>
        <p:spPr bwMode="auto">
          <a:xfrm>
            <a:off x="250583" y="6489700"/>
            <a:ext cx="8641374" cy="0"/>
          </a:xfrm>
          <a:prstGeom prst="line">
            <a:avLst/>
          </a:prstGeom>
          <a:noFill/>
          <a:ln w="19050">
            <a:solidFill>
              <a:srgbClr val="243572"/>
            </a:solidFill>
            <a:round/>
            <a:headEnd/>
            <a:tailEnd/>
          </a:ln>
        </p:spPr>
        <p:txBody>
          <a:bodyPr/>
          <a:lstStyle/>
          <a:p>
            <a:pPr marL="0" algn="l" defTabSz="914400" rtl="0" eaLnBrk="1" latinLnBrk="0" hangingPunct="1">
              <a:defRPr/>
            </a:pPr>
            <a:endParaRPr lang="de-DE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7" name="Grafik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32" y="561545"/>
            <a:ext cx="644733" cy="565504"/>
          </a:xfrm>
          <a:prstGeom prst="rect">
            <a:avLst/>
          </a:prstGeom>
        </p:spPr>
      </p:pic>
      <p:sp>
        <p:nvSpPr>
          <p:cNvPr id="20" name="Line 8"/>
          <p:cNvSpPr>
            <a:spLocks noChangeShapeType="1"/>
          </p:cNvSpPr>
          <p:nvPr/>
        </p:nvSpPr>
        <p:spPr bwMode="auto">
          <a:xfrm>
            <a:off x="250583" y="350748"/>
            <a:ext cx="8641373" cy="0"/>
          </a:xfrm>
          <a:prstGeom prst="line">
            <a:avLst/>
          </a:prstGeom>
          <a:noFill/>
          <a:ln w="19050">
            <a:solidFill>
              <a:srgbClr val="243572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de-DE">
              <a:latin typeface="+mn-lt"/>
            </a:endParaRPr>
          </a:p>
        </p:txBody>
      </p:sp>
      <p:sp>
        <p:nvSpPr>
          <p:cNvPr id="15" name="Titelplatzhalter 1"/>
          <p:cNvSpPr>
            <a:spLocks noGrp="1"/>
          </p:cNvSpPr>
          <p:nvPr>
            <p:ph type="title"/>
          </p:nvPr>
        </p:nvSpPr>
        <p:spPr>
          <a:xfrm>
            <a:off x="1368056" y="428604"/>
            <a:ext cx="5937954" cy="8007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de-DE" dirty="0"/>
              <a:t>Titelmasterformat Klicken!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bg2">
              <a:lumMod val="25000"/>
            </a:schemeClr>
          </a:solidFill>
          <a:latin typeface="+mn-lt"/>
          <a:ea typeface="+mj-ea"/>
          <a:cs typeface="+mj-cs"/>
        </a:defRPr>
      </a:lvl1pPr>
    </p:titleStyle>
    <p:bodyStyle>
      <a:lvl1pPr marL="179388" marR="0" indent="-179388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Wingdings" pitchFamily="2" charset="2"/>
        <a:buChar char="§"/>
        <a:tabLst/>
        <a:defRPr sz="24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1pPr>
      <a:lvl2pPr marL="349250" marR="0" indent="-16827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Wingdings" pitchFamily="2" charset="2"/>
        <a:buChar char="§"/>
        <a:tabLst/>
        <a:defRPr sz="20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2pPr>
      <a:lvl3pPr marL="538163" marR="0" indent="-18732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Wingdings" pitchFamily="2" charset="2"/>
        <a:buChar char="§"/>
        <a:tabLst/>
        <a:defRPr sz="18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3pPr>
      <a:lvl4pPr marL="717550" marR="0" indent="-173038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Wingdings" pitchFamily="2" charset="2"/>
        <a:buChar char="§"/>
        <a:tabLst/>
        <a:defRPr sz="18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4pPr>
      <a:lvl5pPr marL="908050" marR="0" indent="-188913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Wingdings" pitchFamily="2" charset="2"/>
        <a:buChar char="§"/>
        <a:tabLst/>
        <a:defRPr sz="1800" kern="1200">
          <a:solidFill>
            <a:schemeClr val="tx1">
              <a:lumMod val="95000"/>
              <a:lumOff val="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/>
              <a:t>Musterlösung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MLDM Übung 6 - Evaluation</a:t>
            </a:r>
          </a:p>
        </p:txBody>
      </p:sp>
    </p:spTree>
    <p:extLst>
      <p:ext uri="{BB962C8B-B14F-4D97-AF65-F5344CB8AC3E}">
        <p14:creationId xmlns:p14="http://schemas.microsoft.com/office/powerpoint/2010/main" val="2710003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i="1" dirty="0"/>
              <a:t>Ein </a:t>
            </a:r>
            <a:r>
              <a:rPr lang="de-DE" i="1" dirty="0" err="1"/>
              <a:t>Datenset</a:t>
            </a:r>
            <a:r>
              <a:rPr lang="de-DE" i="1" dirty="0"/>
              <a:t> enthält 2 * n Beispiele, wobei genau n Beispiele positiv sind und n Beispiele negativ sind. </a:t>
            </a:r>
          </a:p>
          <a:p>
            <a:pPr marL="0" indent="0">
              <a:buNone/>
            </a:pPr>
            <a:r>
              <a:rPr lang="de-DE" i="1" dirty="0"/>
              <a:t>Der einfache Algorithmus </a:t>
            </a:r>
            <a:r>
              <a:rPr lang="de-DE" i="1" dirty="0" err="1"/>
              <a:t>ZeroRule</a:t>
            </a:r>
            <a:r>
              <a:rPr lang="de-DE" i="1" dirty="0"/>
              <a:t> betrachtet </a:t>
            </a:r>
            <a:r>
              <a:rPr lang="de-DE" b="1" i="1" dirty="0"/>
              <a:t>nur die Klassenverteilung</a:t>
            </a:r>
            <a:r>
              <a:rPr lang="de-DE" i="1" dirty="0"/>
              <a:t> der Trainings-Daten und sagt für alle Beispiele die Klasse </a:t>
            </a:r>
            <a:r>
              <a:rPr lang="de-DE" b="1" i="1" dirty="0"/>
              <a:t>+</a:t>
            </a:r>
            <a:r>
              <a:rPr lang="de-DE" i="1" dirty="0"/>
              <a:t> voraus, wenn mehr positive als negative Beispiele in den Trainings-Daten enthalten sind, und die Klasse </a:t>
            </a:r>
            <a:r>
              <a:rPr lang="de-DE" b="1" i="1" dirty="0"/>
              <a:t>-</a:t>
            </a:r>
            <a:r>
              <a:rPr lang="de-DE" i="1" dirty="0"/>
              <a:t> falls es umgekehrt ist. Bei Gleichverteilung entscheidet er sich zufällig für eine der beiden Klassen, die er dann immer vorhersagt.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2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1 – Evaluierungsmethoden</a:t>
            </a:r>
          </a:p>
        </p:txBody>
      </p:sp>
    </p:spTree>
    <p:extLst>
      <p:ext uri="{BB962C8B-B14F-4D97-AF65-F5344CB8AC3E}">
        <p14:creationId xmlns:p14="http://schemas.microsoft.com/office/powerpoint/2010/main" val="1965606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i="1" dirty="0"/>
              <a:t>Wie groß ist die Genauigkeit dieses Klassifizierers, wenn die Verteilung der Trainings-Daten der Gesamt-Verteilung entspricht?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b="1" dirty="0"/>
              <a:t>Lösung:</a:t>
            </a:r>
          </a:p>
          <a:p>
            <a:pPr marL="0" indent="0">
              <a:buNone/>
            </a:pPr>
            <a:r>
              <a:rPr lang="de-DE" dirty="0"/>
              <a:t>50 %, wenn die Verteilung der Trainingsdaten repräsentativ sind,  denn der Klassifizierer klassifiziert </a:t>
            </a:r>
            <a:r>
              <a:rPr lang="de-DE" b="1" dirty="0"/>
              <a:t>zufällig.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3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1 – Evaluierungsmethoden</a:t>
            </a:r>
          </a:p>
        </p:txBody>
      </p:sp>
    </p:spTree>
    <p:extLst>
      <p:ext uri="{BB962C8B-B14F-4D97-AF65-F5344CB8AC3E}">
        <p14:creationId xmlns:p14="http://schemas.microsoft.com/office/powerpoint/2010/main" val="230823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i="1" dirty="0"/>
              <a:t>Schätzen Sie die Genauigkeit von </a:t>
            </a:r>
            <a:r>
              <a:rPr lang="de-DE" i="1" dirty="0" err="1"/>
              <a:t>ZeroRule</a:t>
            </a:r>
            <a:r>
              <a:rPr lang="de-DE" i="1" dirty="0"/>
              <a:t> mittels </a:t>
            </a:r>
            <a:r>
              <a:rPr lang="de-DE" i="1" dirty="0" err="1"/>
              <a:t>Leave</a:t>
            </a:r>
            <a:r>
              <a:rPr lang="de-DE" i="1" dirty="0"/>
              <a:t>-</a:t>
            </a:r>
            <a:r>
              <a:rPr lang="de-DE" i="1" dirty="0" err="1"/>
              <a:t>One</a:t>
            </a:r>
            <a:r>
              <a:rPr lang="de-DE" i="1" dirty="0"/>
              <a:t>-Out Cross-Validation ab.</a:t>
            </a:r>
          </a:p>
          <a:p>
            <a:pPr marL="0" indent="0">
              <a:buNone/>
            </a:pPr>
            <a:endParaRPr lang="de-DE" sz="1400" b="1" i="1" dirty="0"/>
          </a:p>
          <a:p>
            <a:pPr marL="0" indent="0">
              <a:buNone/>
            </a:pPr>
            <a:r>
              <a:rPr lang="de-DE" b="1" dirty="0"/>
              <a:t>Lösung:</a:t>
            </a:r>
          </a:p>
          <a:p>
            <a:pPr marL="0" indent="0">
              <a:buNone/>
            </a:pPr>
            <a:r>
              <a:rPr lang="de-DE" dirty="0"/>
              <a:t>Bei </a:t>
            </a:r>
            <a:r>
              <a:rPr lang="de-DE" dirty="0" err="1"/>
              <a:t>LeaveOneOut</a:t>
            </a:r>
            <a:r>
              <a:rPr lang="de-DE" dirty="0"/>
              <a:t> wird </a:t>
            </a:r>
            <a:r>
              <a:rPr lang="de-DE" b="1" dirty="0"/>
              <a:t>ein</a:t>
            </a:r>
            <a:r>
              <a:rPr lang="de-DE" dirty="0"/>
              <a:t> Beispiel aus der Trainingsmenge entfernt, auf dem Rest gelernt und dann dieses eine klassifiziert.</a:t>
            </a:r>
          </a:p>
          <a:p>
            <a:pPr marL="457200" indent="-457200">
              <a:buAutoNum type="arabicParenR"/>
            </a:pPr>
            <a:r>
              <a:rPr lang="de-DE" dirty="0"/>
              <a:t>Ist das Beispiel negativ überwiegt die Anzahl der positiven Beispiele in der Trainingsmenge: </a:t>
            </a:r>
            <a:r>
              <a:rPr lang="de-DE" dirty="0" err="1"/>
              <a:t>ZeroR</a:t>
            </a:r>
            <a:r>
              <a:rPr lang="de-DE" dirty="0"/>
              <a:t> wird immer positiv klassifizieren</a:t>
            </a:r>
          </a:p>
          <a:p>
            <a:pPr marL="457200" indent="-457200">
              <a:buAutoNum type="arabicParenR"/>
            </a:pPr>
            <a:r>
              <a:rPr lang="de-DE" dirty="0"/>
              <a:t>Ist das Beispiel positiv, wird </a:t>
            </a:r>
            <a:r>
              <a:rPr lang="de-DE" dirty="0" err="1"/>
              <a:t>ZeroR</a:t>
            </a:r>
            <a:r>
              <a:rPr lang="de-DE" dirty="0"/>
              <a:t> immer negativ klassifizieren</a:t>
            </a:r>
          </a:p>
          <a:p>
            <a:pPr marL="457200" indent="-457200">
              <a:buAutoNum type="arabicParenR"/>
            </a:pPr>
            <a:endParaRPr lang="de-DE" dirty="0"/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 err="1">
                <a:sym typeface="Wingdings" panose="05000000000000000000" pitchFamily="2" charset="2"/>
              </a:rPr>
              <a:t>ZeroR</a:t>
            </a:r>
            <a:r>
              <a:rPr lang="de-DE" dirty="0">
                <a:sym typeface="Wingdings" panose="05000000000000000000" pitchFamily="2" charset="2"/>
              </a:rPr>
              <a:t> wird 0 % Genauigkeit erreichen </a:t>
            </a:r>
            <a:endParaRPr lang="de-DE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4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1 – Evaluierungsmethoden</a:t>
            </a:r>
          </a:p>
        </p:txBody>
      </p:sp>
    </p:spTree>
    <p:extLst>
      <p:ext uri="{BB962C8B-B14F-4D97-AF65-F5344CB8AC3E}">
        <p14:creationId xmlns:p14="http://schemas.microsoft.com/office/powerpoint/2010/main" val="1624536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i="1" dirty="0"/>
              <a:t>Sie vergleichen zwei Algorithmen A und B auf 20 Datensets und beobachten folgende Genauigkeitswerte:</a:t>
            </a:r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r>
              <a:rPr lang="de-DE" i="1" dirty="0"/>
              <a:t>a) Lässt sich mit Hilfe des Vorzeichentests nachweisen, ob einer der beiden Algorithmen A oder B signifikant besser ist als der andere? Nehmen sie ein </a:t>
            </a:r>
            <a:r>
              <a:rPr lang="de-DE" b="1" i="1" dirty="0"/>
              <a:t>vernünftiges</a:t>
            </a:r>
            <a:r>
              <a:rPr lang="de-DE" i="1" dirty="0"/>
              <a:t> Signifikanzniveau an.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2a – Vorzeichentest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37" y="2396850"/>
            <a:ext cx="8114069" cy="1886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701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0" indent="0">
              <a:buNone/>
            </a:pPr>
            <a:endParaRPr lang="de-DE" i="1" dirty="0"/>
          </a:p>
          <a:p>
            <a:pPr marL="457200" indent="-457200">
              <a:buFont typeface="+mj-lt"/>
              <a:buAutoNum type="arabicPeriod"/>
            </a:pPr>
            <a:r>
              <a:rPr lang="de-DE" dirty="0"/>
              <a:t>Zähle Siege und Niederlagen eines Algorithmus</a:t>
            </a:r>
          </a:p>
          <a:p>
            <a:pPr marL="169862" lvl="1" indent="0">
              <a:buNone/>
            </a:pPr>
            <a:r>
              <a:rPr lang="de-DE" sz="2400" dirty="0"/>
              <a:t>	Siege: </a:t>
            </a:r>
            <a:r>
              <a:rPr lang="de-DE" sz="3200" dirty="0">
                <a:solidFill>
                  <a:srgbClr val="0070C0"/>
                </a:solidFill>
              </a:rPr>
              <a:t>A</a:t>
            </a:r>
            <a:r>
              <a:rPr lang="de-DE" sz="3200" dirty="0"/>
              <a:t>: 7, </a:t>
            </a:r>
            <a:r>
              <a:rPr lang="de-DE" sz="3200" dirty="0">
                <a:solidFill>
                  <a:srgbClr val="00B050"/>
                </a:solidFill>
              </a:rPr>
              <a:t>B</a:t>
            </a:r>
            <a:r>
              <a:rPr lang="de-DE" sz="3200" dirty="0"/>
              <a:t>: 13</a:t>
            </a: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6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2a – Vorzeichentest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37" y="1391920"/>
            <a:ext cx="8114069" cy="1886392"/>
          </a:xfrm>
          <a:prstGeom prst="rect">
            <a:avLst/>
          </a:prstGeom>
        </p:spPr>
      </p:pic>
      <p:grpSp>
        <p:nvGrpSpPr>
          <p:cNvPr id="9" name="Gruppieren 8"/>
          <p:cNvGrpSpPr/>
          <p:nvPr/>
        </p:nvGrpSpPr>
        <p:grpSpPr>
          <a:xfrm>
            <a:off x="1833643" y="1559293"/>
            <a:ext cx="6700780" cy="1795097"/>
            <a:chOff x="1833643" y="1559293"/>
            <a:chExt cx="6700780" cy="1795097"/>
          </a:xfrm>
        </p:grpSpPr>
        <p:sp>
          <p:nvSpPr>
            <p:cNvPr id="7" name="Textfeld 6"/>
            <p:cNvSpPr txBox="1"/>
            <p:nvPr/>
          </p:nvSpPr>
          <p:spPr>
            <a:xfrm>
              <a:off x="1867301" y="1559293"/>
              <a:ext cx="666712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5400" dirty="0">
                  <a:solidFill>
                    <a:srgbClr val="00B050"/>
                  </a:solidFill>
                </a:rPr>
                <a:t>B  </a:t>
              </a:r>
              <a:r>
                <a:rPr lang="de-DE" sz="5400" dirty="0">
                  <a:solidFill>
                    <a:srgbClr val="0070C0"/>
                  </a:solidFill>
                </a:rPr>
                <a:t>A</a:t>
              </a:r>
              <a:r>
                <a:rPr lang="de-DE" sz="5400" dirty="0">
                  <a:solidFill>
                    <a:srgbClr val="00B050"/>
                  </a:solidFill>
                </a:rPr>
                <a:t>  B 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  <a:r>
                <a:rPr lang="de-DE" sz="5400" dirty="0">
                  <a:solidFill>
                    <a:srgbClr val="0070C0"/>
                  </a:solidFill>
                </a:rPr>
                <a:t>A</a:t>
              </a:r>
              <a:r>
                <a:rPr lang="de-DE" sz="5400" dirty="0">
                  <a:solidFill>
                    <a:srgbClr val="00B050"/>
                  </a:solidFill>
                </a:rPr>
                <a:t> B 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</a:p>
          </p:txBody>
        </p:sp>
        <p:sp>
          <p:nvSpPr>
            <p:cNvPr id="8" name="Textfeld 7"/>
            <p:cNvSpPr txBox="1"/>
            <p:nvPr/>
          </p:nvSpPr>
          <p:spPr>
            <a:xfrm>
              <a:off x="1833643" y="2431060"/>
              <a:ext cx="666712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5400" dirty="0">
                  <a:solidFill>
                    <a:srgbClr val="0070C0"/>
                  </a:solidFill>
                </a:rPr>
                <a:t>A  </a:t>
              </a:r>
              <a:r>
                <a:rPr lang="de-DE" sz="5400" dirty="0" err="1">
                  <a:solidFill>
                    <a:srgbClr val="0070C0"/>
                  </a:solidFill>
                </a:rPr>
                <a:t>A</a:t>
              </a:r>
              <a:r>
                <a:rPr lang="de-DE" sz="5400" dirty="0">
                  <a:solidFill>
                    <a:srgbClr val="0070C0"/>
                  </a:solidFill>
                </a:rPr>
                <a:t>  </a:t>
              </a:r>
              <a:r>
                <a:rPr lang="de-DE" sz="5400" dirty="0">
                  <a:solidFill>
                    <a:srgbClr val="00B050"/>
                  </a:solidFill>
                </a:rPr>
                <a:t>B  </a:t>
              </a:r>
              <a:r>
                <a:rPr lang="de-DE" sz="5400" dirty="0">
                  <a:solidFill>
                    <a:srgbClr val="0070C0"/>
                  </a:solidFill>
                </a:rPr>
                <a:t>A</a:t>
              </a:r>
              <a:r>
                <a:rPr lang="de-DE" sz="5400" dirty="0">
                  <a:solidFill>
                    <a:srgbClr val="00B050"/>
                  </a:solidFill>
                </a:rPr>
                <a:t> B 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  <a:r>
                <a:rPr lang="de-DE" sz="5400" dirty="0">
                  <a:solidFill>
                    <a:srgbClr val="0070C0"/>
                  </a:solidFill>
                </a:rPr>
                <a:t>A</a:t>
              </a:r>
              <a:r>
                <a:rPr lang="de-DE" sz="5400" dirty="0">
                  <a:solidFill>
                    <a:srgbClr val="00B050"/>
                  </a:solidFill>
                </a:rPr>
                <a:t> B  </a:t>
              </a:r>
              <a:r>
                <a:rPr lang="de-DE" sz="5400" dirty="0" err="1">
                  <a:solidFill>
                    <a:srgbClr val="00B050"/>
                  </a:solidFill>
                </a:rPr>
                <a:t>B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  <a:r>
                <a:rPr lang="de-DE" sz="5400" dirty="0">
                  <a:solidFill>
                    <a:srgbClr val="0070C0"/>
                  </a:solidFill>
                </a:rPr>
                <a:t>A</a:t>
              </a:r>
              <a:r>
                <a:rPr lang="de-DE" sz="5400" dirty="0">
                  <a:solidFill>
                    <a:srgbClr val="00B050"/>
                  </a:solidFill>
                </a:rPr>
                <a:t> 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4441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400" dirty="0"/>
              <a:t>Siege: </a:t>
            </a:r>
            <a:r>
              <a:rPr lang="de-DE" sz="3200" dirty="0">
                <a:solidFill>
                  <a:srgbClr val="0070C0"/>
                </a:solidFill>
              </a:rPr>
              <a:t>A</a:t>
            </a:r>
            <a:r>
              <a:rPr lang="de-DE" sz="3200" dirty="0"/>
              <a:t>: 7, </a:t>
            </a:r>
            <a:r>
              <a:rPr lang="de-DE" sz="3200" dirty="0">
                <a:solidFill>
                  <a:srgbClr val="00B050"/>
                </a:solidFill>
              </a:rPr>
              <a:t>B</a:t>
            </a:r>
            <a:r>
              <a:rPr lang="de-DE" sz="3200" dirty="0"/>
              <a:t>: 13</a:t>
            </a:r>
          </a:p>
          <a:p>
            <a:r>
              <a:rPr lang="de-DE" sz="2000" dirty="0"/>
              <a:t>Wir gehen von einer Binomialverteilung und Gleichheit der Algorithmen aus.</a:t>
            </a:r>
          </a:p>
          <a:p>
            <a:pPr lvl="1">
              <a:buFont typeface="Wingdings" panose="05000000000000000000" pitchFamily="2" charset="2"/>
              <a:buChar char="à"/>
            </a:pPr>
            <a:r>
              <a:rPr lang="de-DE" dirty="0"/>
              <a:t>Siehe Foliensatz „Evaluation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Cost</a:t>
            </a:r>
            <a:r>
              <a:rPr lang="de-DE" dirty="0"/>
              <a:t>-Sensitive Learning – </a:t>
            </a:r>
            <a:r>
              <a:rPr lang="de-DE" dirty="0" err="1"/>
              <a:t>Sign</a:t>
            </a:r>
            <a:r>
              <a:rPr lang="de-DE" dirty="0"/>
              <a:t> Test“</a:t>
            </a:r>
          </a:p>
          <a:p>
            <a:r>
              <a:rPr lang="de-DE" sz="2000" dirty="0"/>
              <a:t>Dort schauen wir in die „Tabelle der Kritischen Häufigkeiten“</a:t>
            </a:r>
          </a:p>
          <a:p>
            <a:pPr marL="180975" lvl="1" indent="0">
              <a:buNone/>
            </a:pPr>
            <a:endParaRPr lang="de-DE" dirty="0"/>
          </a:p>
          <a:p>
            <a:pPr marL="0" indent="0">
              <a:buNone/>
            </a:pPr>
            <a:endParaRPr lang="de-DE" sz="24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7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2a – Vorzeichentest</a:t>
            </a:r>
          </a:p>
        </p:txBody>
      </p:sp>
      <p:graphicFrame>
        <p:nvGraphicFramePr>
          <p:cNvPr id="10" name="Tabel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027621"/>
              </p:ext>
            </p:extLst>
          </p:nvPr>
        </p:nvGraphicFramePr>
        <p:xfrm>
          <a:off x="486176" y="3493168"/>
          <a:ext cx="3996159" cy="2538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6607">
                  <a:extLst>
                    <a:ext uri="{9D8B030D-6E8A-4147-A177-3AD203B41FA5}">
                      <a16:colId xmlns:a16="http://schemas.microsoft.com/office/drawing/2014/main" val="470741140"/>
                    </a:ext>
                  </a:extLst>
                </a:gridCol>
                <a:gridCol w="1588169">
                  <a:extLst>
                    <a:ext uri="{9D8B030D-6E8A-4147-A177-3AD203B41FA5}">
                      <a16:colId xmlns:a16="http://schemas.microsoft.com/office/drawing/2014/main" val="3753637178"/>
                    </a:ext>
                  </a:extLst>
                </a:gridCol>
                <a:gridCol w="1681383">
                  <a:extLst>
                    <a:ext uri="{9D8B030D-6E8A-4147-A177-3AD203B41FA5}">
                      <a16:colId xmlns:a16="http://schemas.microsoft.com/office/drawing/2014/main" val="2384946541"/>
                    </a:ext>
                  </a:extLst>
                </a:gridCol>
              </a:tblGrid>
              <a:tr h="684196">
                <a:tc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1% Irrtums</a:t>
                      </a:r>
                      <a:r>
                        <a:rPr lang="de-D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- </a:t>
                      </a:r>
                      <a:r>
                        <a:rPr lang="de-DE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Wahrsch</a:t>
                      </a:r>
                      <a:r>
                        <a:rPr lang="de-D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5% Irrtums-</a:t>
                      </a:r>
                      <a:r>
                        <a:rPr lang="de-D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  <a:r>
                        <a:rPr lang="de-DE" baseline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Wahrsch</a:t>
                      </a:r>
                      <a:r>
                        <a:rPr lang="de-DE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.</a:t>
                      </a:r>
                      <a:endParaRPr lang="de-D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96389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3407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15769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6172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60739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077037"/>
                  </a:ext>
                </a:extLst>
              </a:tr>
            </a:tbl>
          </a:graphicData>
        </a:graphic>
      </p:graphicFrame>
      <p:sp>
        <p:nvSpPr>
          <p:cNvPr id="11" name="Textfeld 10"/>
          <p:cNvSpPr txBox="1"/>
          <p:nvPr/>
        </p:nvSpPr>
        <p:spPr>
          <a:xfrm>
            <a:off x="4610501" y="3493168"/>
            <a:ext cx="43192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/>
              <a:t>Bei 20 Datenmengen muss ein Algorithmus mindestens auf 15 Mengen besser sein (5% Irrtums- </a:t>
            </a:r>
            <a:r>
              <a:rPr lang="de-DE" sz="2000" dirty="0" err="1"/>
              <a:t>wahrscheinlichkeit</a:t>
            </a:r>
            <a:r>
              <a:rPr lang="de-DE" sz="2000" dirty="0"/>
              <a:t>).</a:t>
            </a:r>
          </a:p>
          <a:p>
            <a:endParaRPr lang="de-DE" sz="2000" dirty="0"/>
          </a:p>
          <a:p>
            <a:r>
              <a:rPr lang="de-DE" sz="2000" dirty="0">
                <a:solidFill>
                  <a:srgbClr val="00B050"/>
                </a:solidFill>
              </a:rPr>
              <a:t>B</a:t>
            </a:r>
            <a:r>
              <a:rPr lang="de-DE" sz="2000" dirty="0"/>
              <a:t> gewinnt lediglich 13 mal: Er ist nicht signifikant besser!</a:t>
            </a:r>
          </a:p>
        </p:txBody>
      </p:sp>
      <p:sp>
        <p:nvSpPr>
          <p:cNvPr id="12" name="Ellipse 11"/>
          <p:cNvSpPr/>
          <p:nvPr/>
        </p:nvSpPr>
        <p:spPr>
          <a:xfrm>
            <a:off x="358010" y="4860758"/>
            <a:ext cx="3924070" cy="4523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2347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400" i="1" dirty="0"/>
              <a:t>b) </a:t>
            </a:r>
            <a:r>
              <a:rPr lang="de-DE" i="1" dirty="0"/>
              <a:t>Angenommen die Nullhypothese eines Vorzeichentests zum Vergleich zweier Verfahren kann nicht zurückgewiesen werden. Bedeutet dies nun, dass die beiden Verfahren äquivalent sind bzw. dass keines der beiden besser ist?</a:t>
            </a:r>
          </a:p>
          <a:p>
            <a:pPr marL="0" indent="0">
              <a:buNone/>
            </a:pPr>
            <a:endParaRPr lang="de-DE" sz="2400" i="1" dirty="0"/>
          </a:p>
          <a:p>
            <a:pPr marL="0" indent="0">
              <a:buNone/>
            </a:pPr>
            <a:r>
              <a:rPr lang="de-DE" b="1" dirty="0"/>
              <a:t>Lösung: </a:t>
            </a:r>
          </a:p>
          <a:p>
            <a:pPr marL="0" indent="0">
              <a:buNone/>
            </a:pPr>
            <a:r>
              <a:rPr lang="de-DE" dirty="0"/>
              <a:t>Da man keine Aussage über die Güte des Algorithmus treffen kann, folgt daraus </a:t>
            </a:r>
            <a:r>
              <a:rPr lang="de-DE" b="1" dirty="0"/>
              <a:t>weder</a:t>
            </a:r>
            <a:r>
              <a:rPr lang="de-DE" dirty="0"/>
              <a:t>, </a:t>
            </a:r>
          </a:p>
          <a:p>
            <a:r>
              <a:rPr lang="de-DE" dirty="0"/>
              <a:t>dass die Verfahren äquivalent sind, noch</a:t>
            </a:r>
          </a:p>
          <a:p>
            <a:r>
              <a:rPr lang="de-DE" dirty="0"/>
              <a:t>dass keines der beiden besser ist.</a:t>
            </a:r>
            <a:endParaRPr lang="de-DE" sz="2400" i="1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2b – Vorzeichentest</a:t>
            </a:r>
          </a:p>
        </p:txBody>
      </p:sp>
    </p:spTree>
    <p:extLst>
      <p:ext uri="{BB962C8B-B14F-4D97-AF65-F5344CB8AC3E}">
        <p14:creationId xmlns:p14="http://schemas.microsoft.com/office/powerpoint/2010/main" val="1024901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Inhaltsplatzhalter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de-DE" i="1" dirty="0"/>
                  <a:t>Gegeben sei ein Datensatz mit 300 Beispielen, davon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de-DE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de-DE" i="1" dirty="0"/>
                  <a:t> positiv </a:t>
                </a:r>
                <a:br>
                  <a:rPr lang="de-DE" i="1" dirty="0"/>
                </a:br>
                <a:r>
                  <a:rPr lang="de-DE" i="1" dirty="0"/>
                  <a:t>und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de-DE" i="1" dirty="0"/>
                  <a:t> negativ.</a:t>
                </a:r>
              </a:p>
              <a:p>
                <a:pPr marL="457200" indent="-457200">
                  <a:buAutoNum type="alphaLcParenR"/>
                </a:pPr>
                <a:r>
                  <a:rPr lang="de-DE" i="1" dirty="0"/>
                  <a:t>Ist die Steigung der </a:t>
                </a:r>
                <a:r>
                  <a:rPr lang="de-DE" i="1" dirty="0" err="1"/>
                  <a:t>Isometrien</a:t>
                </a:r>
                <a:r>
                  <a:rPr lang="de-DE" i="1" dirty="0"/>
                  <a:t> für Accuracy im </a:t>
                </a:r>
                <a:r>
                  <a:rPr lang="de-DE" b="1" i="1" dirty="0"/>
                  <a:t>Coverage Space </a:t>
                </a:r>
                <a:r>
                  <a:rPr lang="de-DE" i="1" dirty="0"/>
                  <a:t>für dieses Problem &lt; 1, = 1 oder &gt; 1?</a:t>
                </a:r>
              </a:p>
              <a:p>
                <a:pPr marL="0" indent="0">
                  <a:buNone/>
                </a:pPr>
                <a:endParaRPr lang="de-DE" b="1" dirty="0"/>
              </a:p>
              <a:p>
                <a:pPr marL="0" indent="0">
                  <a:buNone/>
                </a:pPr>
                <a:r>
                  <a:rPr lang="de-DE" b="1" dirty="0"/>
                  <a:t>Lösung:</a:t>
                </a:r>
              </a:p>
              <a:p>
                <a:r>
                  <a:rPr lang="de-DE" dirty="0"/>
                  <a:t>Der </a:t>
                </a:r>
                <a:r>
                  <a:rPr lang="de-DE" dirty="0" err="1"/>
                  <a:t>Coverage</a:t>
                </a:r>
                <a:r>
                  <a:rPr lang="de-DE" dirty="0"/>
                  <a:t> Space ist nicht normiert.</a:t>
                </a:r>
              </a:p>
              <a:p>
                <a:r>
                  <a:rPr lang="de-DE" dirty="0"/>
                  <a:t>Da Accuracy </a:t>
                </a:r>
                <a:r>
                  <a:rPr lang="de-DE" dirty="0" err="1"/>
                  <a:t>pos</a:t>
                </a:r>
                <a:r>
                  <a:rPr lang="de-DE" dirty="0"/>
                  <a:t> und </a:t>
                </a:r>
                <a:r>
                  <a:rPr lang="de-DE" dirty="0" err="1"/>
                  <a:t>neg</a:t>
                </a:r>
                <a:r>
                  <a:rPr lang="de-DE" dirty="0"/>
                  <a:t> Beispiele gleich gewichtet, ist die Steigung hier immer </a:t>
                </a:r>
                <a:r>
                  <a:rPr lang="de-DE" b="1" dirty="0"/>
                  <a:t>= 1</a:t>
                </a:r>
                <a:r>
                  <a:rPr lang="de-DE" dirty="0"/>
                  <a:t>.</a:t>
                </a:r>
              </a:p>
            </p:txBody>
          </p:sp>
        </mc:Choice>
        <mc:Fallback>
          <p:sp>
            <p:nvSpPr>
              <p:cNvPr id="2" name="Inhaltsplatzhalt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138" r="-21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9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3a – Evaluierung und Kosten</a:t>
            </a:r>
          </a:p>
        </p:txBody>
      </p:sp>
    </p:spTree>
    <p:extLst>
      <p:ext uri="{BB962C8B-B14F-4D97-AF65-F5344CB8AC3E}">
        <p14:creationId xmlns:p14="http://schemas.microsoft.com/office/powerpoint/2010/main" val="242455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Inhaltsplatzhalter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de-DE" i="1" dirty="0"/>
                  <a:t>Gegeben sei ein Datensatz mit 300 Beispielen, davon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de-DE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de-DE" i="1" dirty="0"/>
                  <a:t> positiv </a:t>
                </a:r>
                <a:br>
                  <a:rPr lang="de-DE" i="1" dirty="0"/>
                </a:br>
                <a:r>
                  <a:rPr lang="de-DE" i="1" dirty="0"/>
                  <a:t>und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de-DE" i="1" dirty="0"/>
                  <a:t> negativ.</a:t>
                </a:r>
              </a:p>
              <a:p>
                <a:pPr marL="0" indent="0">
                  <a:buNone/>
                </a:pPr>
                <a:r>
                  <a:rPr lang="de-DE" i="1" dirty="0"/>
                  <a:t>b) Ist die Steigung der </a:t>
                </a:r>
                <a:r>
                  <a:rPr lang="de-DE" i="1" dirty="0" err="1"/>
                  <a:t>Isometrien</a:t>
                </a:r>
                <a:r>
                  <a:rPr lang="de-DE" i="1" dirty="0"/>
                  <a:t> für Accuracy im </a:t>
                </a:r>
                <a:r>
                  <a:rPr lang="de-DE" b="1" i="1" dirty="0"/>
                  <a:t>ROC Space </a:t>
                </a:r>
                <a:r>
                  <a:rPr lang="de-DE" i="1" dirty="0"/>
                  <a:t>für dieses Problem &lt; 1, = 1 oder &gt; 1?</a:t>
                </a:r>
              </a:p>
              <a:p>
                <a:pPr marL="0" indent="0">
                  <a:buNone/>
                </a:pPr>
                <a:endParaRPr lang="de-DE" b="1" dirty="0"/>
              </a:p>
              <a:p>
                <a:pPr marL="0" indent="0">
                  <a:buNone/>
                </a:pPr>
                <a:r>
                  <a:rPr lang="de-DE" b="1" dirty="0"/>
                  <a:t>Lösung:</a:t>
                </a:r>
              </a:p>
              <a:p>
                <a:r>
                  <a:rPr lang="de-DE" dirty="0"/>
                  <a:t>Da die </a:t>
                </a:r>
                <a:r>
                  <a:rPr lang="de-DE" i="1" dirty="0"/>
                  <a:t>y</a:t>
                </a:r>
                <a:r>
                  <a:rPr lang="de-DE" dirty="0"/>
                  <a:t>-Achse (</a:t>
                </a:r>
                <a:r>
                  <a:rPr lang="de-DE" i="1" dirty="0" err="1"/>
                  <a:t>tp</a:t>
                </a:r>
                <a:r>
                  <a:rPr lang="de-DE" i="1" dirty="0"/>
                  <a:t> </a:t>
                </a:r>
                <a:r>
                  <a:rPr lang="de-DE" dirty="0"/>
                  <a:t>(True Positives)-Achse) im ROC Space für die gegebene Beispielverteilung um den Faktor 2 gestaucht wird,</a:t>
                </a:r>
              </a:p>
              <a:p>
                <a:r>
                  <a:rPr lang="de-DE" dirty="0"/>
                  <a:t>ist die Steigung von Accuracy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de-DE" dirty="0"/>
                  <a:t>  also </a:t>
                </a:r>
                <a:r>
                  <a:rPr lang="de-DE" i="1" dirty="0"/>
                  <a:t>&lt; </a:t>
                </a:r>
                <a:r>
                  <a:rPr lang="de-DE" dirty="0"/>
                  <a:t>1.</a:t>
                </a:r>
              </a:p>
            </p:txBody>
          </p:sp>
        </mc:Choice>
        <mc:Fallback>
          <p:sp>
            <p:nvSpPr>
              <p:cNvPr id="2" name="Inhaltsplatzhalt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13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10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3b – Evaluierung und Kosten</a:t>
            </a:r>
          </a:p>
        </p:txBody>
      </p:sp>
      <p:sp>
        <p:nvSpPr>
          <p:cNvPr id="6" name="Ellipse 5"/>
          <p:cNvSpPr/>
          <p:nvPr/>
        </p:nvSpPr>
        <p:spPr>
          <a:xfrm>
            <a:off x="6766560" y="1391920"/>
            <a:ext cx="442762" cy="6871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Ellipse 6"/>
          <p:cNvSpPr/>
          <p:nvPr/>
        </p:nvSpPr>
        <p:spPr>
          <a:xfrm>
            <a:off x="798897" y="1934678"/>
            <a:ext cx="500514" cy="6737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4658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Inhaltsplatzhalter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de-DE" sz="2000" i="1" dirty="0"/>
                  <a:t>c) Sie verwenden einen Entscheidungsbaum, um die Wahrscheinlichkeit für die positive Klasse zu schätzen. Sie evaluieren drei verschiedene </a:t>
                </a:r>
                <a:r>
                  <a:rPr lang="de-DE" sz="2000" i="1" dirty="0" err="1"/>
                  <a:t>Thresholds</a:t>
                </a:r>
                <a:r>
                  <a:rPr lang="de-DE" sz="2000" i="1" dirty="0"/>
                  <a:t> t (alle Beispiele mit einer geschätzten Wahrscheinlichkeit &gt; t werden als positiv, alle anderen als negativ klassifiziert) und messen folgende absolute Anzahlen von </a:t>
                </a:r>
                <a:r>
                  <a:rPr lang="de-DE" sz="2000" i="1" dirty="0" err="1"/>
                  <a:t>False</a:t>
                </a:r>
                <a:r>
                  <a:rPr lang="de-DE" sz="2000" i="1" dirty="0"/>
                  <a:t> Positives (</a:t>
                </a:r>
                <a:r>
                  <a:rPr lang="de-DE" sz="2000" i="1" dirty="0" err="1"/>
                  <a:t>fp</a:t>
                </a:r>
                <a:r>
                  <a:rPr lang="de-DE" sz="2000" i="1" dirty="0"/>
                  <a:t>) und </a:t>
                </a:r>
                <a:r>
                  <a:rPr lang="de-DE" sz="2000" i="1" dirty="0" err="1"/>
                  <a:t>False</a:t>
                </a:r>
                <a:r>
                  <a:rPr lang="de-DE" sz="2000" i="1" dirty="0"/>
                  <a:t> Negatives (</a:t>
                </a:r>
                <a:r>
                  <a:rPr lang="de-DE" sz="2000" i="1" dirty="0" err="1"/>
                  <a:t>fn</a:t>
                </a:r>
                <a:r>
                  <a:rPr lang="de-DE" sz="2000" i="1" dirty="0"/>
                  <a:t>):</a:t>
                </a:r>
              </a:p>
              <a:p>
                <a:pPr marL="0" indent="0">
                  <a:buNone/>
                </a:pPr>
                <a:endParaRPr lang="de-DE" sz="2000" i="1" dirty="0"/>
              </a:p>
              <a:p>
                <a:pPr marL="0" indent="0">
                  <a:buNone/>
                </a:pPr>
                <a:r>
                  <a:rPr lang="de-DE" sz="2000" i="1" dirty="0"/>
                  <a:t>Geben Sie für jeden </a:t>
                </a:r>
                <a:r>
                  <a:rPr lang="de-DE" sz="2000" i="1" dirty="0" err="1"/>
                  <a:t>Threshold</a:t>
                </a:r>
                <a:r>
                  <a:rPr lang="de-DE" sz="2000" i="1" dirty="0"/>
                  <a:t> an, für welchen </a:t>
                </a:r>
              </a:p>
              <a:p>
                <a:pPr marL="0" indent="0">
                  <a:buNone/>
                </a:pPr>
                <a:r>
                  <a:rPr lang="de-DE" sz="2000" i="1" dirty="0"/>
                  <a:t>Bereich des Kostenverhältnisses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d>
                          <m:dPr>
                            <m:endChr m:val="|"/>
                            <m:ctrlPr>
                              <a:rPr lang="de-DE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e-DE" sz="2000" b="0" i="1" smtClean="0">
                                <a:latin typeface="Cambria Math" panose="02040503050406030204" pitchFamily="18" charset="0"/>
                              </a:rPr>
                              <m:t> +</m:t>
                            </m:r>
                          </m:e>
                        </m:d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 − )</m:t>
                        </m:r>
                      </m:num>
                      <m:den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endChr m:val="|"/>
                            <m:ctrlPr>
                              <a:rPr lang="de-DE" sz="20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e-DE" sz="20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</m:e>
                        </m:d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+ )</m:t>
                        </m:r>
                      </m:den>
                    </m:f>
                  </m:oMath>
                </a14:m>
                <a:r>
                  <a:rPr lang="de-DE" sz="2000" i="1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𝑓𝑝</m:t>
                        </m:r>
                      </m:num>
                      <m:den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𝑓𝑛</m:t>
                        </m:r>
                      </m:den>
                    </m:f>
                  </m:oMath>
                </a14:m>
                <a:endParaRPr lang="de-DE" sz="2000" i="1" dirty="0"/>
              </a:p>
              <a:p>
                <a:pPr marL="0" indent="0">
                  <a:buNone/>
                </a:pPr>
                <a:r>
                  <a:rPr lang="de-DE" sz="2000" i="1" dirty="0"/>
                  <a:t>der </a:t>
                </a:r>
                <a:r>
                  <a:rPr lang="de-DE" sz="2000" b="1" i="1" dirty="0" err="1"/>
                  <a:t>Threshold</a:t>
                </a:r>
                <a:r>
                  <a:rPr lang="de-DE" sz="2000" b="1" i="1" dirty="0"/>
                  <a:t> optimal </a:t>
                </a:r>
                <a:r>
                  <a:rPr lang="de-DE" sz="2000" i="1" dirty="0"/>
                  <a:t>ist. </a:t>
                </a:r>
                <a:br>
                  <a:rPr lang="de-DE" sz="2000" i="1" dirty="0"/>
                </a:br>
                <a:r>
                  <a:rPr lang="de-DE" sz="2000" i="1" dirty="0"/>
                  <a:t>Betrachten Sie auch die immer vorhandene </a:t>
                </a:r>
              </a:p>
              <a:p>
                <a:pPr marL="0" indent="0">
                  <a:buNone/>
                </a:pPr>
                <a:r>
                  <a:rPr lang="de-DE" sz="2000" i="1" dirty="0"/>
                  <a:t>Möglichkeit, alle (entspricht </a:t>
                </a:r>
                <a:r>
                  <a:rPr lang="de-DE" sz="2000" i="1" dirty="0" err="1"/>
                  <a:t>Threshold</a:t>
                </a:r>
                <a:r>
                  <a:rPr lang="de-DE" sz="2000" i="1" dirty="0"/>
                  <a:t> = 0.0) bzw. kein Beispiel (</a:t>
                </a:r>
                <a:r>
                  <a:rPr lang="de-DE" sz="2000" i="1" dirty="0" err="1"/>
                  <a:t>Threshold</a:t>
                </a:r>
                <a:r>
                  <a:rPr lang="de-DE" sz="2000" i="1" dirty="0"/>
                  <a:t> = 1.0) </a:t>
                </a:r>
              </a:p>
              <a:p>
                <a:pPr marL="0" indent="0">
                  <a:buNone/>
                </a:pPr>
                <a:r>
                  <a:rPr lang="de-DE" sz="2000" i="1" dirty="0"/>
                  <a:t>positiv vorherzusagen.</a:t>
                </a:r>
                <a:endParaRPr lang="de-DE" sz="1800" i="1" dirty="0"/>
              </a:p>
            </p:txBody>
          </p:sp>
        </mc:Choice>
        <mc:Fallback xmlns="">
          <p:sp>
            <p:nvSpPr>
              <p:cNvPr id="2" name="Inhaltsplatzhalt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782" t="-605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11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211" y="2795823"/>
            <a:ext cx="2521281" cy="198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93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b="1" dirty="0"/>
              <a:t>Lösung:</a:t>
            </a:r>
          </a:p>
          <a:p>
            <a:pPr marL="0" indent="0">
              <a:buNone/>
            </a:pPr>
            <a:r>
              <a:rPr lang="de-DE" sz="2000" dirty="0"/>
              <a:t>Um die Bereiche für die verschiedenen </a:t>
            </a:r>
            <a:r>
              <a:rPr lang="de-DE" sz="2000" dirty="0" err="1"/>
              <a:t>Thresholds</a:t>
            </a:r>
            <a:r>
              <a:rPr lang="de-DE" sz="2000" dirty="0"/>
              <a:t> zu bestimmen, muss man jeden </a:t>
            </a:r>
            <a:r>
              <a:rPr lang="de-DE" sz="2000" b="1" dirty="0" err="1"/>
              <a:t>Threshold</a:t>
            </a:r>
            <a:r>
              <a:rPr lang="de-DE" sz="2000" b="1" dirty="0"/>
              <a:t> im ROC Space </a:t>
            </a:r>
            <a:r>
              <a:rPr lang="de-DE" sz="2000" dirty="0"/>
              <a:t>einzeichnen. Da im ROC Space die True Positive Rate über der </a:t>
            </a:r>
            <a:r>
              <a:rPr lang="de-DE" sz="2000" dirty="0" err="1"/>
              <a:t>False</a:t>
            </a:r>
            <a:r>
              <a:rPr lang="de-DE" sz="2000" dirty="0"/>
              <a:t> Positive Rate aufgetragen ist, muss man als erstes </a:t>
            </a:r>
            <a:r>
              <a:rPr lang="de-DE" sz="2000" i="1" dirty="0" err="1"/>
              <a:t>tp</a:t>
            </a:r>
            <a:r>
              <a:rPr lang="de-DE" sz="2000" i="1" dirty="0"/>
              <a:t> </a:t>
            </a:r>
            <a:r>
              <a:rPr lang="de-DE" sz="2000" dirty="0"/>
              <a:t>bestimmen. </a:t>
            </a:r>
          </a:p>
          <a:p>
            <a:pPr marL="0" indent="0">
              <a:buNone/>
            </a:pPr>
            <a:r>
              <a:rPr lang="de-DE" sz="2000" dirty="0"/>
              <a:t>Zur Berechnung von </a:t>
            </a:r>
            <a:r>
              <a:rPr lang="de-DE" sz="2000" i="1" dirty="0" err="1"/>
              <a:t>tp</a:t>
            </a:r>
            <a:r>
              <a:rPr lang="de-DE" sz="2000" i="1" dirty="0"/>
              <a:t> </a:t>
            </a:r>
            <a:r>
              <a:rPr lang="de-DE" sz="2000" dirty="0"/>
              <a:t>rufen wir uns die Konfusionsmatrix in Erinnerung:</a:t>
            </a:r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/>
              <a:t>Wie man sehen kann, gilt </a:t>
            </a:r>
            <a:r>
              <a:rPr lang="de-DE" sz="2000" b="1" i="1" dirty="0" err="1"/>
              <a:t>tp</a:t>
            </a:r>
            <a:r>
              <a:rPr lang="de-DE" sz="2000" b="1" i="1" dirty="0"/>
              <a:t> </a:t>
            </a:r>
            <a:r>
              <a:rPr lang="de-DE" sz="2000" b="1" dirty="0"/>
              <a:t>= </a:t>
            </a:r>
            <a:r>
              <a:rPr lang="de-DE" sz="2000" b="1" i="1" dirty="0"/>
              <a:t>P -</a:t>
            </a:r>
            <a:r>
              <a:rPr lang="de-DE" sz="2000" b="1" dirty="0"/>
              <a:t> </a:t>
            </a:r>
            <a:r>
              <a:rPr lang="de-DE" sz="2000" b="1" i="1" dirty="0"/>
              <a:t>f n</a:t>
            </a:r>
            <a:r>
              <a:rPr lang="de-DE" sz="2000" dirty="0"/>
              <a:t>. </a:t>
            </a:r>
          </a:p>
          <a:p>
            <a:pPr marL="0" indent="0">
              <a:buNone/>
            </a:pPr>
            <a:r>
              <a:rPr lang="de-DE" sz="2000" dirty="0"/>
              <a:t>Da wir 200 </a:t>
            </a:r>
            <a:r>
              <a:rPr lang="de-DE" sz="2000" dirty="0" err="1"/>
              <a:t>pos</a:t>
            </a:r>
            <a:r>
              <a:rPr lang="de-DE" sz="2000" dirty="0"/>
              <a:t> Beispiele haben erhalten</a:t>
            </a:r>
            <a:br>
              <a:rPr lang="de-DE" sz="2000" dirty="0"/>
            </a:br>
            <a:r>
              <a:rPr lang="de-DE" sz="2000" dirty="0"/>
              <a:t>wir also folgende Tabelle:</a:t>
            </a:r>
            <a:endParaRPr lang="de-DE" sz="1800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12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08" y="3523406"/>
            <a:ext cx="3941525" cy="133775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173" y="4465799"/>
            <a:ext cx="3235479" cy="1857999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3022333" y="4071486"/>
            <a:ext cx="1232033" cy="5293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28326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000" dirty="0"/>
              <a:t>Trägt man nun die verschiedenen </a:t>
            </a:r>
            <a:r>
              <a:rPr lang="de-DE" sz="2000" dirty="0" err="1"/>
              <a:t>Thresholds</a:t>
            </a:r>
            <a:r>
              <a:rPr lang="de-DE" sz="2000" dirty="0"/>
              <a:t> in den ROC Space ein und bildet die konvexe Hülle (in der Grafik rot gestrichelt), erhält man folgende Grafik: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13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741" y="2172418"/>
            <a:ext cx="4613539" cy="4143179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2351043"/>
            <a:ext cx="2715880" cy="1559615"/>
          </a:xfrm>
          <a:prstGeom prst="rect">
            <a:avLst/>
          </a:prstGeom>
        </p:spPr>
      </p:pic>
      <p:sp>
        <p:nvSpPr>
          <p:cNvPr id="9" name="Rechteck 8"/>
          <p:cNvSpPr/>
          <p:nvPr/>
        </p:nvSpPr>
        <p:spPr>
          <a:xfrm>
            <a:off x="285720" y="2685448"/>
            <a:ext cx="2715880" cy="44540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1" name="Gerade Verbindung mit Pfeil 10"/>
          <p:cNvCxnSpPr/>
          <p:nvPr/>
        </p:nvCxnSpPr>
        <p:spPr>
          <a:xfrm>
            <a:off x="4976261" y="5640404"/>
            <a:ext cx="74114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/>
          <p:cNvCxnSpPr/>
          <p:nvPr/>
        </p:nvCxnSpPr>
        <p:spPr>
          <a:xfrm flipV="1">
            <a:off x="5727032" y="3130850"/>
            <a:ext cx="0" cy="245180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hteck 13"/>
          <p:cNvSpPr/>
          <p:nvPr/>
        </p:nvSpPr>
        <p:spPr>
          <a:xfrm>
            <a:off x="285720" y="3070709"/>
            <a:ext cx="2715880" cy="44540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16" name="Gerade Verbindung mit Pfeil 15"/>
          <p:cNvCxnSpPr/>
          <p:nvPr/>
        </p:nvCxnSpPr>
        <p:spPr>
          <a:xfrm>
            <a:off x="4976261" y="5640404"/>
            <a:ext cx="2175310" cy="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/>
          <p:cNvCxnSpPr/>
          <p:nvPr/>
        </p:nvCxnSpPr>
        <p:spPr>
          <a:xfrm flipV="1">
            <a:off x="7180446" y="3130850"/>
            <a:ext cx="0" cy="245180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hteck 18"/>
          <p:cNvSpPr/>
          <p:nvPr/>
        </p:nvSpPr>
        <p:spPr>
          <a:xfrm>
            <a:off x="285720" y="3455970"/>
            <a:ext cx="2715880" cy="445402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rgbClr val="00B050"/>
              </a:solidFill>
            </a:endParaRPr>
          </a:p>
        </p:txBody>
      </p:sp>
      <p:cxnSp>
        <p:nvCxnSpPr>
          <p:cNvPr id="20" name="Gerade Verbindung mit Pfeil 19"/>
          <p:cNvCxnSpPr/>
          <p:nvPr/>
        </p:nvCxnSpPr>
        <p:spPr>
          <a:xfrm>
            <a:off x="4976261" y="5698155"/>
            <a:ext cx="2934102" cy="0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/>
          <p:cNvCxnSpPr/>
          <p:nvPr/>
        </p:nvCxnSpPr>
        <p:spPr>
          <a:xfrm flipV="1">
            <a:off x="7939238" y="2908149"/>
            <a:ext cx="1604" cy="273225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228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/>
              <a:t>Die Länge der </a:t>
            </a:r>
            <a:r>
              <a:rPr lang="de-DE" sz="1800" i="1" dirty="0"/>
              <a:t>x </a:t>
            </a:r>
            <a:r>
              <a:rPr lang="de-DE" sz="1800" dirty="0"/>
              <a:t>und </a:t>
            </a:r>
            <a:r>
              <a:rPr lang="de-DE" sz="1800" i="1" dirty="0"/>
              <a:t>y</a:t>
            </a:r>
            <a:r>
              <a:rPr lang="de-DE" sz="1800" dirty="0"/>
              <a:t>-Achse ist gleich, wobei auf der </a:t>
            </a:r>
            <a:r>
              <a:rPr lang="de-DE" sz="1800" i="1" dirty="0"/>
              <a:t>y</a:t>
            </a:r>
            <a:r>
              <a:rPr lang="de-DE" sz="1800" dirty="0"/>
              <a:t>-Achse jeder Achsenabschnitt 20 TPs und auf der </a:t>
            </a:r>
            <a:r>
              <a:rPr lang="de-DE" sz="1800" i="1" dirty="0"/>
              <a:t>x</a:t>
            </a:r>
            <a:r>
              <a:rPr lang="de-DE" sz="1800" dirty="0"/>
              <a:t>-Achse 10 FPs entspricht. </a:t>
            </a:r>
          </a:p>
          <a:p>
            <a:pPr marL="0" indent="0">
              <a:buNone/>
            </a:pPr>
            <a:endParaRPr lang="de-DE" sz="1800" dirty="0"/>
          </a:p>
          <a:p>
            <a:pPr marL="0" indent="0">
              <a:buNone/>
            </a:pPr>
            <a:r>
              <a:rPr lang="de-DE" sz="1800" dirty="0"/>
              <a:t>Um auf die jeweiligen “Rates” zu kommen </a:t>
            </a:r>
            <a:br>
              <a:rPr lang="de-DE" sz="1800" dirty="0"/>
            </a:br>
            <a:r>
              <a:rPr lang="de-DE" sz="1800" dirty="0"/>
              <a:t>dividiert man die Werte der </a:t>
            </a:r>
            <a:r>
              <a:rPr lang="de-DE" sz="1800" i="1" dirty="0"/>
              <a:t>x</a:t>
            </a:r>
            <a:r>
              <a:rPr lang="de-DE" sz="1800" dirty="0"/>
              <a:t>-Achse durch </a:t>
            </a:r>
            <a:br>
              <a:rPr lang="de-DE" sz="1800" dirty="0"/>
            </a:br>
            <a:r>
              <a:rPr lang="de-DE" sz="1800" dirty="0"/>
              <a:t>100 und die der </a:t>
            </a:r>
            <a:r>
              <a:rPr lang="de-DE" sz="1800" i="1" dirty="0"/>
              <a:t>y</a:t>
            </a:r>
            <a:r>
              <a:rPr lang="de-DE" sz="1800" dirty="0"/>
              <a:t>-Achse durch 200. Um aber </a:t>
            </a:r>
            <a:br>
              <a:rPr lang="de-DE" sz="1800" dirty="0"/>
            </a:br>
            <a:r>
              <a:rPr lang="de-DE" sz="1800" dirty="0"/>
              <a:t>besser einzeichnen zu können, sind die </a:t>
            </a:r>
            <a:br>
              <a:rPr lang="de-DE" sz="1800" dirty="0"/>
            </a:br>
            <a:r>
              <a:rPr lang="de-DE" sz="1800" dirty="0"/>
              <a:t>Achsen wie in der Grafik gezeichnet.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14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90729"/>
            <a:ext cx="4132276" cy="3710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58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285720" y="1391920"/>
            <a:ext cx="8572560" cy="1043272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/>
              <a:t>Der Punkt </a:t>
            </a:r>
            <a:r>
              <a:rPr lang="de-DE" sz="1800" b="1" dirty="0">
                <a:solidFill>
                  <a:srgbClr val="7030A0"/>
                </a:solidFill>
              </a:rPr>
              <a:t>(60, 170)</a:t>
            </a:r>
            <a:r>
              <a:rPr lang="de-DE" sz="1800" dirty="0"/>
              <a:t>, der dem </a:t>
            </a:r>
            <a:r>
              <a:rPr lang="de-DE" sz="1800" dirty="0" err="1"/>
              <a:t>Threshold</a:t>
            </a:r>
            <a:r>
              <a:rPr lang="de-DE" sz="1800" dirty="0"/>
              <a:t> 0.5 entspricht, liegt in einer Konkavität. Aus diesem Grund ist er für keinen Kosten-Bereich optimal. Man muss nun für jedes Segment der konvexen Hülle die Steigung berechnen: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15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190729"/>
            <a:ext cx="4132276" cy="3710982"/>
          </a:xfrm>
          <a:prstGeom prst="rect">
            <a:avLst/>
          </a:prstGeom>
        </p:spPr>
      </p:pic>
      <p:sp>
        <p:nvSpPr>
          <p:cNvPr id="7" name="Ellipse 6"/>
          <p:cNvSpPr/>
          <p:nvPr/>
        </p:nvSpPr>
        <p:spPr>
          <a:xfrm>
            <a:off x="7016817" y="2666198"/>
            <a:ext cx="404261" cy="433137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feld 7"/>
              <p:cNvSpPr txBox="1"/>
              <p:nvPr/>
            </p:nvSpPr>
            <p:spPr>
              <a:xfrm>
                <a:off x="356135" y="2435192"/>
                <a:ext cx="4215865" cy="24104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de-DE" dirty="0"/>
                  <a:t>die Steigung im Abschnitt von (0,0) bis (20,160) ist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160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  <m:r>
                      <a:rPr lang="de-DE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de-DE" dirty="0"/>
                  <a:t>= 8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de-DE" dirty="0"/>
                  <a:t>die Steigung im Abschnitt von (20,160) bis (80,190) ist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190−60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80−20</m:t>
                        </m:r>
                      </m:den>
                    </m:f>
                    <m:r>
                      <a:rPr lang="de-DE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de-DE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dirty="0" smtClean="0">
                            <a:latin typeface="Cambria Math" panose="02040503050406030204" pitchFamily="18" charset="0"/>
                          </a:rPr>
                          <m:t>30</m:t>
                        </m:r>
                      </m:num>
                      <m:den>
                        <m:r>
                          <a:rPr lang="de-DE" b="0" i="1" dirty="0" smtClean="0">
                            <a:latin typeface="Cambria Math" panose="02040503050406030204" pitchFamily="18" charset="0"/>
                          </a:rPr>
                          <m:t>60</m:t>
                        </m:r>
                      </m:den>
                    </m:f>
                    <m:r>
                      <a:rPr lang="de-DE" b="0" i="1" dirty="0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de-DE" b="1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1" i="1" dirty="0" smtClean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de-DE" b="1" i="1" dirty="0" smtClean="0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br>
                  <a:rPr lang="de-DE" dirty="0"/>
                </a:br>
                <a:r>
                  <a:rPr lang="de-DE" dirty="0"/>
                  <a:t>(da der </a:t>
                </a:r>
                <a:r>
                  <a:rPr lang="de-DE" dirty="0" err="1"/>
                  <a:t>Threshold</a:t>
                </a:r>
                <a:r>
                  <a:rPr lang="de-DE" dirty="0"/>
                  <a:t> 0.5 herausfällt)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de-DE" dirty="0"/>
                  <a:t>die Steigung im Abschnitt von (80,190) bis (100,200) ist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  <m:r>
                      <a:rPr lang="de-DE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de-DE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de-DE" dirty="0"/>
              </a:p>
            </p:txBody>
          </p:sp>
        </mc:Choice>
        <mc:Fallback xmlns="">
          <p:sp>
            <p:nvSpPr>
              <p:cNvPr id="8" name="Textfeld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135" y="2435192"/>
                <a:ext cx="4215865" cy="2410468"/>
              </a:xfrm>
              <a:prstGeom prst="rect">
                <a:avLst/>
              </a:prstGeom>
              <a:blipFill>
                <a:blip r:embed="rId3"/>
                <a:stretch>
                  <a:fillRect l="-867" t="-1263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Gerader Verbinder 9"/>
          <p:cNvCxnSpPr/>
          <p:nvPr/>
        </p:nvCxnSpPr>
        <p:spPr>
          <a:xfrm flipV="1">
            <a:off x="5207267" y="2983832"/>
            <a:ext cx="673769" cy="225231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Gerader Verbinder 12"/>
          <p:cNvCxnSpPr/>
          <p:nvPr/>
        </p:nvCxnSpPr>
        <p:spPr>
          <a:xfrm flipV="1">
            <a:off x="5881036" y="2531444"/>
            <a:ext cx="2002055" cy="4523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Gerader Verbinder 16"/>
          <p:cNvCxnSpPr/>
          <p:nvPr/>
        </p:nvCxnSpPr>
        <p:spPr>
          <a:xfrm flipV="1">
            <a:off x="7883091" y="2409825"/>
            <a:ext cx="646547" cy="121619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862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Inhaltsplatzhalter 1"/>
              <p:cNvSpPr>
                <a:spLocks noGrp="1"/>
              </p:cNvSpPr>
              <p:nvPr>
                <p:ph idx="1"/>
              </p:nvPr>
            </p:nvSpPr>
            <p:spPr>
              <a:xfrm>
                <a:off x="285720" y="1391920"/>
                <a:ext cx="8572560" cy="4818380"/>
              </a:xfrm>
              <a:ln>
                <a:noFill/>
              </a:ln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de-DE" dirty="0"/>
                  <a:t>Daraus folgt dann:</a:t>
                </a:r>
              </a:p>
              <a:p>
                <a:pPr/>
                <a:r>
                  <a:rPr lang="de-DE" sz="2000" dirty="0"/>
                  <a:t>der Threshold 1.0 ist optimal für den Kostenverhältnis-Bereich</a:t>
                </a:r>
                <a:br>
                  <a:rPr lang="de-DE" sz="2000" dirty="0"/>
                </a:br>
                <a14:m>
                  <m:oMath xmlns:m="http://schemas.openxmlformats.org/officeDocument/2006/math">
                    <m:r>
                      <a:rPr lang="de-DE" sz="2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∞</m:t>
                    </m:r>
                    <m:r>
                      <a:rPr lang="de-DE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f>
                      <m:fPr>
                        <m:ctrlPr>
                          <a:rPr lang="de-DE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𝑐</m:t>
                        </m:r>
                        <m:d>
                          <m:dPr>
                            <m:endChr m:val="|"/>
                            <m:ctrlPr>
                              <a:rPr lang="de-DE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e-DE" sz="2000" i="1">
                                <a:latin typeface="Cambria Math" panose="02040503050406030204" pitchFamily="18" charset="0"/>
                              </a:rPr>
                              <m:t> +</m:t>
                            </m:r>
                          </m:e>
                        </m:d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 − )</m:t>
                        </m:r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𝑓𝑝</m:t>
                        </m:r>
                      </m:num>
                      <m:den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endChr m:val="|"/>
                            <m:ctrlPr>
                              <a:rPr lang="de-DE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e-DE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</m:e>
                        </m:d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+ )</m:t>
                        </m:r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𝑓𝑛</m:t>
                        </m:r>
                      </m:den>
                    </m:f>
                    <m:r>
                      <a:rPr lang="de-DE" sz="2000" b="0" i="1" smtClean="0">
                        <a:latin typeface="Cambria Math" panose="02040503050406030204" pitchFamily="18" charset="0"/>
                      </a:rPr>
                      <m:t>≥8</m:t>
                    </m:r>
                  </m:oMath>
                </a14:m>
                <a:endParaRPr lang="de-DE" sz="2000" dirty="0"/>
              </a:p>
              <a:p>
                <a:pPr/>
                <a:r>
                  <a:rPr lang="de-DE" sz="2000" dirty="0"/>
                  <a:t>der Threshold 0.7 ist optimal für den Bereich </a:t>
                </a:r>
                <a:br>
                  <a:rPr lang="de-DE" sz="2000" dirty="0"/>
                </a:br>
                <a14:m>
                  <m:oMath xmlns:m="http://schemas.openxmlformats.org/officeDocument/2006/math">
                    <m:r>
                      <a:rPr lang="de-DE" sz="20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8</m:t>
                    </m:r>
                    <m:r>
                      <a:rPr lang="de-DE" sz="20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f>
                      <m:fPr>
                        <m:ctrlPr>
                          <a:rPr lang="de-DE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𝑐</m:t>
                        </m:r>
                        <m:d>
                          <m:dPr>
                            <m:endChr m:val="|"/>
                            <m:ctrlPr>
                              <a:rPr lang="de-DE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e-DE" sz="2000" i="1">
                                <a:latin typeface="Cambria Math" panose="02040503050406030204" pitchFamily="18" charset="0"/>
                              </a:rPr>
                              <m:t> +</m:t>
                            </m:r>
                          </m:e>
                        </m:d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 − )</m:t>
                        </m:r>
                      </m:num>
                      <m:den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𝑐</m:t>
                        </m:r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 </m:t>
                        </m:r>
                        <m:d>
                          <m:dPr>
                            <m:endChr m:val="|"/>
                            <m:ctrlPr>
                              <a:rPr lang="de-DE" sz="20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de-DE" sz="20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</m:e>
                        </m:d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+ )</m:t>
                        </m:r>
                      </m:den>
                    </m:f>
                    <m:r>
                      <a:rPr lang="de-DE" sz="2000" i="1">
                        <a:latin typeface="Cambria Math" panose="02040503050406030204" pitchFamily="18" charset="0"/>
                      </a:rPr>
                      <m:t>≥</m:t>
                    </m:r>
                    <m:f>
                      <m:fPr>
                        <m:ctrlPr>
                          <a:rPr lang="de-DE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de-DE" sz="2000" dirty="0"/>
              </a:p>
              <a:p>
                <a:endParaRPr lang="de-DE" sz="2000" dirty="0"/>
              </a:p>
              <a:p>
                <a:endParaRPr lang="de-DE" sz="2000" dirty="0"/>
              </a:p>
              <a:p>
                <a:r>
                  <a:rPr lang="de-DE" sz="2000" dirty="0"/>
                  <a:t>der Threshold 0.3 ist nur für ein Kostenverhältnis von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de-DE" sz="20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de-DE" sz="2000" dirty="0"/>
                  <a:t>optimal, da die Steigung sich bis zum Punkt (100,200) nicht mehr verändert</a:t>
                </a:r>
              </a:p>
              <a:p>
                <a:r>
                  <a:rPr lang="de-DE" sz="2000" dirty="0"/>
                  <a:t>der </a:t>
                </a:r>
                <a:r>
                  <a:rPr lang="de-DE" sz="2000" dirty="0" err="1"/>
                  <a:t>Threshold</a:t>
                </a:r>
                <a:r>
                  <a:rPr lang="de-DE" sz="2000" dirty="0"/>
                  <a:t> 0.0 ist für Kostenverhältnisse </a:t>
                </a:r>
                <a14:m>
                  <m:oMath xmlns:m="http://schemas.openxmlformats.org/officeDocument/2006/math">
                    <m:r>
                      <a:rPr lang="de-DE" sz="2000" b="0" i="0" smtClean="0">
                        <a:latin typeface="Cambria Math" panose="02040503050406030204" pitchFamily="18" charset="0"/>
                      </a:rPr>
                      <m:t>≤</m:t>
                    </m:r>
                    <m:f>
                      <m:fPr>
                        <m:ctrlPr>
                          <a:rPr lang="de-DE" sz="2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sz="2000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de-DE" sz="2000" dirty="0"/>
                  <a:t> optimal</a:t>
                </a:r>
                <a:endParaRPr lang="de-DE" sz="1600" dirty="0"/>
              </a:p>
            </p:txBody>
          </p:sp>
        </mc:Choice>
        <mc:Fallback>
          <p:sp>
            <p:nvSpPr>
              <p:cNvPr id="2" name="Inhaltsplatzhalt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85720" y="1391920"/>
                <a:ext cx="8572560" cy="4818380"/>
              </a:xfrm>
              <a:blipFill>
                <a:blip r:embed="rId2"/>
                <a:stretch>
                  <a:fillRect l="-1138" t="-1011" r="-106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16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72F17F4-5C63-4D3D-8093-87932A41F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9108" y="2190729"/>
            <a:ext cx="2655168" cy="238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36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dirty="0"/>
              <a:t>Zu beachten ist hier, dass sich die Steigungen auf eine </a:t>
            </a:r>
            <a:r>
              <a:rPr lang="de-DE" b="1" dirty="0"/>
              <a:t>nicht normalisierte</a:t>
            </a:r>
            <a:r>
              <a:rPr lang="de-DE" dirty="0"/>
              <a:t> Form des ROC Space beziehen, also eigentlich auf einen </a:t>
            </a:r>
            <a:r>
              <a:rPr lang="de-DE" dirty="0" err="1"/>
              <a:t>Coverage</a:t>
            </a:r>
            <a:r>
              <a:rPr lang="de-DE" dirty="0"/>
              <a:t>-Space. </a:t>
            </a:r>
          </a:p>
          <a:p>
            <a:pPr marL="0" indent="0">
              <a:buNone/>
            </a:pPr>
            <a:r>
              <a:rPr lang="de-DE" b="1" dirty="0"/>
              <a:t>In diesem wären die Steigungen so wie angegeben</a:t>
            </a:r>
            <a:r>
              <a:rPr lang="de-DE" dirty="0"/>
              <a:t>.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/>
              <a:t>Da man aber das Kostenverhältnis ebenfalls in einer nicht normalisierten Form ausdrückt, ist dies </a:t>
            </a:r>
            <a:r>
              <a:rPr lang="de-DE" b="1" dirty="0"/>
              <a:t>ohne Auswirkung</a:t>
            </a:r>
            <a:r>
              <a:rPr lang="de-DE" dirty="0"/>
              <a:t>. </a:t>
            </a:r>
          </a:p>
          <a:p>
            <a:pPr marL="0" indent="0">
              <a:buNone/>
            </a:pPr>
            <a:endParaRPr lang="de-DE" dirty="0"/>
          </a:p>
          <a:p>
            <a:pPr marL="0" indent="0">
              <a:buNone/>
            </a:pPr>
            <a:r>
              <a:rPr lang="de-DE" dirty="0">
                <a:sym typeface="Wingdings" panose="05000000000000000000" pitchFamily="2" charset="2"/>
              </a:rPr>
              <a:t> </a:t>
            </a:r>
            <a:r>
              <a:rPr lang="de-DE" dirty="0"/>
              <a:t>In der Grafik kann man erkennen, dass die jeweiligen Steigungen halbiert werden müssen (da die </a:t>
            </a:r>
            <a:r>
              <a:rPr lang="de-DE" i="1" dirty="0"/>
              <a:t>y</a:t>
            </a:r>
            <a:r>
              <a:rPr lang="de-DE" dirty="0"/>
              <a:t>-Achse um den Faktor 2 gestaucht ist). </a:t>
            </a:r>
          </a:p>
          <a:p>
            <a:pPr marL="0" indent="0">
              <a:buNone/>
            </a:pPr>
            <a:r>
              <a:rPr lang="de-DE" dirty="0"/>
              <a:t>Normalisiert man, muss man aber auch das Kostenverhältnis normalisieren (Bei einem Kostenverhältnis von z.B. 2</a:t>
            </a:r>
            <a:r>
              <a:rPr lang="de-DE" i="1" dirty="0"/>
              <a:t>/</a:t>
            </a:r>
            <a:r>
              <a:rPr lang="de-DE" dirty="0"/>
              <a:t>5 hätte man in unserem Beispiel dann nach einer Normalisierung mit Faktor 2 ein Kostenverhältnis von 1</a:t>
            </a:r>
            <a:r>
              <a:rPr lang="de-DE" i="1" dirty="0"/>
              <a:t>/</a:t>
            </a:r>
            <a:r>
              <a:rPr lang="de-DE" dirty="0"/>
              <a:t>5).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17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</p:spTree>
    <p:extLst>
      <p:ext uri="{BB962C8B-B14F-4D97-AF65-F5344CB8AC3E}">
        <p14:creationId xmlns:p14="http://schemas.microsoft.com/office/powerpoint/2010/main" val="3154901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3c – Evaluierung und Kosten</a:t>
            </a:r>
          </a:p>
        </p:txBody>
      </p:sp>
      <p:sp>
        <p:nvSpPr>
          <p:cNvPr id="2" name="Inhaltsplatzhalt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dirty="0"/>
              <a:t>Visuell bzw. geometrisch kann man die Intervalle herausfinden, in dem man an dem entsprechenden Punkt des Klassifizierers </a:t>
            </a:r>
            <a:r>
              <a:rPr lang="de-DE" sz="1800" b="1" dirty="0"/>
              <a:t>eine Gerade anlegt </a:t>
            </a:r>
            <a:r>
              <a:rPr lang="de-DE" sz="1800" dirty="0"/>
              <a:t>und diese so weit um den Punkt dreht, </a:t>
            </a:r>
            <a:r>
              <a:rPr lang="de-DE" sz="1800" b="1" dirty="0"/>
              <a:t>bis der nächste eingezeichnete Punkt/Klassifizierer berührt wird</a:t>
            </a:r>
            <a:r>
              <a:rPr lang="de-DE" sz="1800" dirty="0"/>
              <a:t>, bzw. die Gerade die konvexe Hülle überlagert (zwischen dem optimalsten Punkt links oben und der Geraden dürfen sich keine weiteren Klassifizier befinden). </a:t>
            </a:r>
          </a:p>
          <a:p>
            <a:pPr marL="0" indent="0">
              <a:buNone/>
            </a:pPr>
            <a:r>
              <a:rPr lang="de-DE" sz="1800" dirty="0"/>
              <a:t>Die </a:t>
            </a:r>
            <a:r>
              <a:rPr lang="de-DE" sz="1800" b="1" dirty="0"/>
              <a:t>größte</a:t>
            </a:r>
            <a:r>
              <a:rPr lang="de-DE" sz="1800" dirty="0"/>
              <a:t> und </a:t>
            </a:r>
            <a:r>
              <a:rPr lang="de-DE" sz="1800" b="1" dirty="0"/>
              <a:t>kleinste</a:t>
            </a:r>
            <a:r>
              <a:rPr lang="de-DE" sz="1800" dirty="0"/>
              <a:t> mögliche Steigung stellen die Intervallgrenzen dar.</a:t>
            </a:r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18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4390" y="2107496"/>
            <a:ext cx="4000202" cy="3592373"/>
          </a:xfrm>
          <a:prstGeom prst="rect">
            <a:avLst/>
          </a:prstGeom>
        </p:spPr>
      </p:pic>
      <p:cxnSp>
        <p:nvCxnSpPr>
          <p:cNvPr id="9" name="Gerader Verbinder 8"/>
          <p:cNvCxnSpPr>
            <a:cxnSpLocks/>
          </p:cNvCxnSpPr>
          <p:nvPr/>
        </p:nvCxnSpPr>
        <p:spPr>
          <a:xfrm flipV="1">
            <a:off x="5244492" y="828982"/>
            <a:ext cx="1224888" cy="4217566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r Verbinder 26"/>
          <p:cNvCxnSpPr/>
          <p:nvPr/>
        </p:nvCxnSpPr>
        <p:spPr>
          <a:xfrm flipV="1">
            <a:off x="5890260" y="2179320"/>
            <a:ext cx="3185160" cy="67818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feil: gebogen 30"/>
          <p:cNvSpPr/>
          <p:nvPr/>
        </p:nvSpPr>
        <p:spPr>
          <a:xfrm>
            <a:off x="5433060" y="2293620"/>
            <a:ext cx="914400" cy="85344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E046BFE2-56D0-43F7-8F64-84A74AFA3738}"/>
              </a:ext>
            </a:extLst>
          </p:cNvPr>
          <p:cNvCxnSpPr>
            <a:cxnSpLocks/>
          </p:cNvCxnSpPr>
          <p:nvPr/>
        </p:nvCxnSpPr>
        <p:spPr>
          <a:xfrm flipV="1">
            <a:off x="5244492" y="1000175"/>
            <a:ext cx="0" cy="4046373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feil: gebogen 11">
            <a:extLst>
              <a:ext uri="{FF2B5EF4-FFF2-40B4-BE49-F238E27FC236}">
                <a16:creationId xmlns:a16="http://schemas.microsoft.com/office/drawing/2014/main" id="{9DA22C9D-DE96-4B16-82A0-ED04BBFFAC64}"/>
              </a:ext>
            </a:extLst>
          </p:cNvPr>
          <p:cNvSpPr/>
          <p:nvPr/>
        </p:nvSpPr>
        <p:spPr>
          <a:xfrm>
            <a:off x="4787292" y="4379232"/>
            <a:ext cx="914400" cy="853440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60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/>
          <p:cNvSpPr>
            <a:spLocks noGrp="1"/>
          </p:cNvSpPr>
          <p:nvPr>
            <p:ph idx="1"/>
          </p:nvPr>
        </p:nvSpPr>
        <p:spPr>
          <a:xfrm>
            <a:off x="285720" y="1391920"/>
            <a:ext cx="8572560" cy="8559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1800" i="1" dirty="0"/>
              <a:t>d) Wie hoch ist die maximale Genauigkeit (Accuracy), die Sie im Szenario von c) bei einer </a:t>
            </a:r>
            <a:r>
              <a:rPr lang="de-DE" sz="1800" i="1" dirty="0" err="1"/>
              <a:t>False</a:t>
            </a:r>
            <a:r>
              <a:rPr lang="de-DE" sz="1800" i="1" dirty="0"/>
              <a:t> Positive Rate von maximal 30 % erreichen können? Wie gehen Sie dabei vor?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19</a:t>
            </a:fld>
            <a:endParaRPr lang="de-DE"/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3d – Evaluierung und Kosten</a:t>
            </a:r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8136" y="2410460"/>
            <a:ext cx="4091516" cy="3674378"/>
          </a:xfrm>
          <a:prstGeom prst="rect">
            <a:avLst/>
          </a:prstGeom>
        </p:spPr>
      </p:pic>
      <p:cxnSp>
        <p:nvCxnSpPr>
          <p:cNvPr id="11" name="Gerader Verbinder 10"/>
          <p:cNvCxnSpPr/>
          <p:nvPr/>
        </p:nvCxnSpPr>
        <p:spPr>
          <a:xfrm flipH="1">
            <a:off x="3409950" y="1143000"/>
            <a:ext cx="3286125" cy="277177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feld 11"/>
              <p:cNvSpPr txBox="1"/>
              <p:nvPr/>
            </p:nvSpPr>
            <p:spPr>
              <a:xfrm>
                <a:off x="285720" y="2247900"/>
                <a:ext cx="3924330" cy="44229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de-DE" sz="1400" b="1" dirty="0"/>
                  <a:t>Lösung: </a:t>
                </a:r>
              </a:p>
              <a:p>
                <a:r>
                  <a:rPr lang="de-DE" sz="1400" dirty="0"/>
                  <a:t>Verschiebt man die </a:t>
                </a:r>
                <a:r>
                  <a:rPr lang="de-DE" sz="1400" dirty="0" err="1"/>
                  <a:t>Isometriken</a:t>
                </a:r>
                <a:r>
                  <a:rPr lang="de-DE" sz="1400" dirty="0"/>
                  <a:t> von Accuracy (also für die gegebene Beispielverteilung Linien der Steigung 1</a:t>
                </a:r>
                <a:r>
                  <a:rPr lang="de-DE" sz="1400" i="1" dirty="0"/>
                  <a:t>/</a:t>
                </a:r>
                <a:r>
                  <a:rPr lang="de-DE" sz="1400" dirty="0"/>
                  <a:t>2) entlang der Diagonalen </a:t>
                </a:r>
              </a:p>
              <a:p>
                <a:r>
                  <a:rPr lang="de-DE" sz="1400" dirty="0"/>
                  <a:t>(( </a:t>
                </a:r>
                <a:r>
                  <a:rPr lang="de-DE" sz="1400" i="1" dirty="0" err="1"/>
                  <a:t>fp</a:t>
                </a:r>
                <a:r>
                  <a:rPr lang="de-DE" sz="1400" i="1" dirty="0"/>
                  <a:t> </a:t>
                </a:r>
                <a:r>
                  <a:rPr lang="de-DE" sz="1400" dirty="0"/>
                  <a:t>= 0,</a:t>
                </a:r>
                <a:r>
                  <a:rPr lang="de-DE" sz="1400" i="1" dirty="0"/>
                  <a:t>tp </a:t>
                </a:r>
                <a:r>
                  <a:rPr lang="de-DE" sz="1400" dirty="0"/>
                  <a:t>= 200), ( </a:t>
                </a:r>
                <a:r>
                  <a:rPr lang="de-DE" sz="1400" i="1" dirty="0" err="1"/>
                  <a:t>fp</a:t>
                </a:r>
                <a:r>
                  <a:rPr lang="de-DE" sz="1400" i="1" dirty="0"/>
                  <a:t> </a:t>
                </a:r>
                <a:r>
                  <a:rPr lang="de-DE" sz="1400" dirty="0"/>
                  <a:t>= 100,</a:t>
                </a:r>
                <a:r>
                  <a:rPr lang="de-DE" sz="1400" i="1" dirty="0"/>
                  <a:t>tp </a:t>
                </a:r>
                <a:r>
                  <a:rPr lang="de-DE" sz="1400" dirty="0"/>
                  <a:t>= 0)), so trifft man zuerst auf den Punkt (20,160) der dem </a:t>
                </a:r>
                <a:r>
                  <a:rPr lang="de-DE" sz="1400" dirty="0" err="1"/>
                  <a:t>Threshold</a:t>
                </a:r>
                <a:r>
                  <a:rPr lang="de-DE" sz="1400" dirty="0"/>
                  <a:t> 0.7 entspricht. </a:t>
                </a:r>
              </a:p>
              <a:p>
                <a:endParaRPr lang="de-DE" sz="1400" dirty="0"/>
              </a:p>
              <a:p>
                <a:r>
                  <a:rPr lang="de-DE" sz="1400" dirty="0"/>
                  <a:t>Nun kann man die Accuracy für diesen Punkt errechnen (die Einschränkung, dass die </a:t>
                </a:r>
                <a:r>
                  <a:rPr lang="de-DE" sz="1400" i="1" dirty="0"/>
                  <a:t>FPR &lt; </a:t>
                </a:r>
                <a:r>
                  <a:rPr lang="de-DE" sz="1400" dirty="0"/>
                  <a:t>30% sein soll ist von diesem Punkt erfüllt, da hier</a:t>
                </a:r>
              </a:p>
              <a:p>
                <a:r>
                  <a:rPr lang="de-DE" sz="1400" dirty="0"/>
                  <a:t>die </a:t>
                </a:r>
                <a:r>
                  <a:rPr lang="de-DE" sz="1400" i="1" dirty="0"/>
                  <a:t>FPR </a:t>
                </a:r>
                <a:r>
                  <a:rPr lang="de-DE" sz="1400" dirty="0"/>
                  <a:t>= 20% ist).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sz="1400" b="0" i="1" smtClean="0">
                          <a:latin typeface="Cambria Math" panose="02040503050406030204" pitchFamily="18" charset="0"/>
                        </a:rPr>
                        <m:t>𝐴𝑐𝑐𝑢𝑟𝑎𝑐𝑦</m:t>
                      </m:r>
                      <m:r>
                        <a:rPr lang="de-DE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de-DE" sz="1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𝑘𝑜𝑟𝑟𝑒𝑘𝑡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𝑘𝑙𝑎𝑠𝑠𝑖𝑓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. 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𝐵𝑠𝑝</m:t>
                          </m:r>
                        </m:num>
                        <m:den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𝑎𝑙𝑙𝑒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𝐵𝑒𝑖𝑠𝑝𝑖𝑒𝑙𝑒</m:t>
                          </m:r>
                        </m:den>
                      </m:f>
                    </m:oMath>
                  </m:oMathPara>
                </a14:m>
                <a:endParaRPr lang="de-DE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de-DE" sz="1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𝑎𝑙𝑙𝑒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𝐵𝑠𝑝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. −(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𝑓𝑝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𝑓𝑛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𝑎𝑙𝑙𝑒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𝐵𝑒𝑖𝑠𝑝𝑖𝑒𝑙𝑒</m:t>
                          </m:r>
                        </m:den>
                      </m:f>
                    </m:oMath>
                  </m:oMathPara>
                </a14:m>
                <a:endParaRPr lang="de-DE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de-DE" sz="1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300 −(20+40)</m:t>
                          </m:r>
                        </m:num>
                        <m:den>
                          <m:r>
                            <a:rPr lang="de-DE" sz="1400" b="0" i="1" smtClean="0">
                              <a:latin typeface="Cambria Math" panose="02040503050406030204" pitchFamily="18" charset="0"/>
                            </a:rPr>
                            <m:t>300</m:t>
                          </m:r>
                        </m:den>
                      </m:f>
                      <m:r>
                        <a:rPr lang="de-DE" sz="1400" b="0" i="1" smtClean="0">
                          <a:latin typeface="Cambria Math" panose="02040503050406030204" pitchFamily="18" charset="0"/>
                        </a:rPr>
                        <m:t>=80 %</m:t>
                      </m:r>
                    </m:oMath>
                  </m:oMathPara>
                </a14:m>
                <a:endParaRPr lang="de-DE" sz="1400" dirty="0"/>
              </a:p>
              <a:p>
                <a:endParaRPr lang="de-DE" sz="1400" dirty="0"/>
              </a:p>
              <a:p>
                <a:endParaRPr lang="de-DE" sz="1400" dirty="0"/>
              </a:p>
            </p:txBody>
          </p:sp>
        </mc:Choice>
        <mc:Fallback xmlns="">
          <p:sp>
            <p:nvSpPr>
              <p:cNvPr id="12" name="Textfeld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720" y="2247900"/>
                <a:ext cx="3924330" cy="4422942"/>
              </a:xfrm>
              <a:prstGeom prst="rect">
                <a:avLst/>
              </a:prstGeom>
              <a:blipFill>
                <a:blip r:embed="rId3"/>
                <a:stretch>
                  <a:fillRect l="-466" t="-276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80293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 L 0.06198 0.0923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Inhaltsplatzhalter 1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de-DE" sz="1800" i="1" dirty="0"/>
                  <a:t>e) Sie erfahren, dass in Ihrer Anwendung ein </a:t>
                </a:r>
                <a:r>
                  <a:rPr lang="de-DE" sz="1800" b="1" i="1" dirty="0" err="1"/>
                  <a:t>False</a:t>
                </a:r>
                <a:r>
                  <a:rPr lang="de-DE" sz="1800" b="1" i="1" dirty="0"/>
                  <a:t> Positive 2 Cent </a:t>
                </a:r>
                <a:r>
                  <a:rPr lang="de-DE" sz="1800" i="1" dirty="0"/>
                  <a:t>und ein </a:t>
                </a:r>
                <a:r>
                  <a:rPr lang="de-DE" sz="1800" b="1" i="1" dirty="0" err="1"/>
                  <a:t>False</a:t>
                </a:r>
                <a:r>
                  <a:rPr lang="de-DE" sz="1800" b="1" i="1" dirty="0"/>
                  <a:t> Negative 5 Cent</a:t>
                </a:r>
                <a:r>
                  <a:rPr lang="de-DE" sz="1800" i="1" dirty="0"/>
                  <a:t> kostet. Mit welchem </a:t>
                </a:r>
                <a:r>
                  <a:rPr lang="de-DE" sz="1800" i="1" dirty="0" err="1"/>
                  <a:t>Threshold</a:t>
                </a:r>
                <a:r>
                  <a:rPr lang="de-DE" sz="1800" i="1" dirty="0"/>
                  <a:t> können Sie die Kosten minimieren? Wie hoch sind die entstanden minimalen Kosten für diese 300 Beispiele?</a:t>
                </a:r>
              </a:p>
              <a:p>
                <a:pPr marL="0" indent="0">
                  <a:buNone/>
                </a:pPr>
                <a:endParaRPr lang="de-DE" sz="1800" dirty="0"/>
              </a:p>
              <a:p>
                <a:pPr marL="0" indent="0">
                  <a:buNone/>
                </a:pPr>
                <a:r>
                  <a:rPr lang="de-DE" sz="2000" b="1" dirty="0"/>
                  <a:t>Lösung: </a:t>
                </a:r>
              </a:p>
              <a:p>
                <a:pPr marL="0" indent="0">
                  <a:buNone/>
                </a:pPr>
                <a:r>
                  <a:rPr lang="de-DE" sz="2000" dirty="0"/>
                  <a:t>Da man im Aufgabenteil c) berechnet hat für welche Kostenverhältnisse welcher </a:t>
                </a:r>
                <a:r>
                  <a:rPr lang="de-DE" sz="2000" dirty="0" err="1"/>
                  <a:t>Threshold</a:t>
                </a:r>
                <a:r>
                  <a:rPr lang="de-DE" sz="2000" dirty="0"/>
                  <a:t> optimal ist, kann man direkt ablesen, dass der </a:t>
                </a:r>
                <a:br>
                  <a:rPr lang="de-DE" sz="2000" dirty="0"/>
                </a:br>
                <a:r>
                  <a:rPr lang="de-DE" sz="2000" dirty="0" err="1"/>
                  <a:t>Threshold</a:t>
                </a:r>
                <a:r>
                  <a:rPr lang="de-DE" sz="2000" dirty="0"/>
                  <a:t> 0.0 optimal ist, da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de-DE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de-DE" sz="2000" b="0" i="1" smtClean="0">
                        <a:latin typeface="Cambria Math" panose="02040503050406030204" pitchFamily="18" charset="0"/>
                      </a:rPr>
                      <m:t>&lt;</m:t>
                    </m:r>
                    <m:f>
                      <m:fPr>
                        <m:ctrlPr>
                          <a:rPr lang="de-DE" sz="2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de-DE" sz="2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de-DE" sz="2000" dirty="0"/>
                  <a:t>. </a:t>
                </a:r>
              </a:p>
              <a:p>
                <a:pPr marL="0" indent="0">
                  <a:buNone/>
                </a:pPr>
                <a:r>
                  <a:rPr lang="de-DE" sz="2000" dirty="0"/>
                  <a:t>Da beim </a:t>
                </a:r>
                <a:r>
                  <a:rPr lang="de-DE" sz="2000" dirty="0" err="1"/>
                  <a:t>Threshold</a:t>
                </a:r>
                <a:r>
                  <a:rPr lang="de-DE" sz="2000" dirty="0"/>
                  <a:t> 0.0 alle Beispiele als positiv klassifiziert werden, gibt es keine </a:t>
                </a:r>
                <a:r>
                  <a:rPr lang="de-DE" sz="2000" dirty="0" err="1"/>
                  <a:t>false</a:t>
                </a:r>
                <a:r>
                  <a:rPr lang="de-DE" sz="2000" dirty="0"/>
                  <a:t> negatives ( </a:t>
                </a:r>
                <a:r>
                  <a:rPr lang="de-DE" sz="2000" i="1" dirty="0" err="1"/>
                  <a:t>fn</a:t>
                </a:r>
                <a:r>
                  <a:rPr lang="de-DE" sz="2000" i="1" dirty="0"/>
                  <a:t> = 0 </a:t>
                </a:r>
                <a:r>
                  <a:rPr lang="de-DE" sz="2000" dirty="0"/>
                  <a:t>) </a:t>
                </a:r>
              </a:p>
              <a:p>
                <a:pPr marL="0" indent="0">
                  <a:buNone/>
                </a:pPr>
                <a:r>
                  <a:rPr lang="de-DE" sz="2000" dirty="0"/>
                  <a:t>Dafür werden alle negativen Beispiele falsch klassifiziert ( </a:t>
                </a:r>
                <a:r>
                  <a:rPr lang="de-DE" sz="2000" i="1" dirty="0" err="1"/>
                  <a:t>fp</a:t>
                </a:r>
                <a:r>
                  <a:rPr lang="de-DE" sz="2000" i="1" dirty="0"/>
                  <a:t> </a:t>
                </a:r>
                <a:r>
                  <a:rPr lang="de-DE" sz="2000" dirty="0"/>
                  <a:t>= 100 ). </a:t>
                </a:r>
              </a:p>
              <a:p>
                <a:pPr marL="0" indent="0">
                  <a:buNone/>
                </a:pPr>
                <a:r>
                  <a:rPr lang="de-DE" sz="2000" dirty="0"/>
                  <a:t>Die Gesamtkosten sind somit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de-DE" sz="2000" b="0" i="1" smtClean="0">
                          <a:latin typeface="Cambria Math" panose="02040503050406030204" pitchFamily="18" charset="0"/>
                        </a:rPr>
                        <m:t>0 ∗5 </m:t>
                      </m:r>
                      <m:r>
                        <a:rPr lang="de-DE" sz="2000" b="0" i="1" smtClean="0">
                          <a:latin typeface="Cambria Math" panose="02040503050406030204" pitchFamily="18" charset="0"/>
                        </a:rPr>
                        <m:t>𝐶𝑒𝑛𝑡</m:t>
                      </m:r>
                      <m:r>
                        <a:rPr lang="de-DE" sz="2000" b="0" i="1" smtClean="0">
                          <a:latin typeface="Cambria Math" panose="02040503050406030204" pitchFamily="18" charset="0"/>
                        </a:rPr>
                        <m:t>+100 ∗2 </m:t>
                      </m:r>
                      <m:r>
                        <a:rPr lang="de-DE" sz="2000" b="0" i="1" smtClean="0">
                          <a:latin typeface="Cambria Math" panose="02040503050406030204" pitchFamily="18" charset="0"/>
                        </a:rPr>
                        <m:t>𝐶𝑒𝑛𝑡</m:t>
                      </m:r>
                      <m:r>
                        <a:rPr lang="de-DE" sz="2000" b="0" i="1" smtClean="0">
                          <a:latin typeface="Cambria Math" panose="02040503050406030204" pitchFamily="18" charset="0"/>
                        </a:rPr>
                        <m:t>=200 </m:t>
                      </m:r>
                      <m:r>
                        <a:rPr lang="de-DE" sz="2000" b="0" i="1" smtClean="0">
                          <a:latin typeface="Cambria Math" panose="02040503050406030204" pitchFamily="18" charset="0"/>
                        </a:rPr>
                        <m:t>𝐶𝑒𝑛𝑡</m:t>
                      </m:r>
                    </m:oMath>
                  </m:oMathPara>
                </a14:m>
                <a:endParaRPr lang="de-DE" sz="2000" dirty="0"/>
              </a:p>
            </p:txBody>
          </p:sp>
        </mc:Choice>
        <mc:Fallback xmlns="">
          <p:sp>
            <p:nvSpPr>
              <p:cNvPr id="2" name="Inhaltsplatzhalter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782" t="-605" r="-71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20</a:t>
            </a:fld>
            <a:endParaRPr 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Aufgabe 3e – Evaluierung und Kosten</a:t>
            </a:r>
          </a:p>
        </p:txBody>
      </p:sp>
    </p:spTree>
    <p:extLst>
      <p:ext uri="{BB962C8B-B14F-4D97-AF65-F5344CB8AC3E}">
        <p14:creationId xmlns:p14="http://schemas.microsoft.com/office/powerpoint/2010/main" val="6218677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9D791E6F-0F1C-4F20-A473-11BE83D12A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de-DE" sz="4800" dirty="0"/>
              <a:t>Frohe Weihnachten und guten Rutsch!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E90ADF5-3683-4385-A000-1E74C190D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Knowledge Engineering</a:t>
            </a:r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DCFFF3B-7647-4914-BA2A-647D0CB28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8FC630-8B52-4471-BE50-C89DF496A19B}" type="slidenum">
              <a:rPr lang="de-DE" smtClean="0"/>
              <a:pPr/>
              <a:t>21</a:t>
            </a:fld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8E87E6C8-1B47-43E0-8402-C786D38FB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732268758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-TK-2011VorschlagImmi1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TK_template_presentation</Template>
  <TotalTime>0</TotalTime>
  <Words>1340</Words>
  <Application>Microsoft Office PowerPoint</Application>
  <PresentationFormat>Bildschirmpräsentation (4:3)</PresentationFormat>
  <Paragraphs>198</Paragraphs>
  <Slides>21</Slides>
  <Notes>2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21</vt:i4>
      </vt:variant>
    </vt:vector>
  </HeadingPairs>
  <TitlesOfParts>
    <vt:vector size="26" baseType="lpstr">
      <vt:lpstr>Arial</vt:lpstr>
      <vt:lpstr>Calibri</vt:lpstr>
      <vt:lpstr>Cambria Math</vt:lpstr>
      <vt:lpstr>Wingdings</vt:lpstr>
      <vt:lpstr>Vorlage-TK-2011VorschlagImmi1</vt:lpstr>
      <vt:lpstr>MLDM Übung 6 - Evaluation</vt:lpstr>
      <vt:lpstr>Aufgabe 1 – Evaluierungsmethoden</vt:lpstr>
      <vt:lpstr>Aufgabe 1 – Evaluierungsmethoden</vt:lpstr>
      <vt:lpstr>Aufgabe 1 – Evaluierungsmethoden</vt:lpstr>
      <vt:lpstr>Aufgabe 2a – Vorzeichentest</vt:lpstr>
      <vt:lpstr>Aufgabe 2a – Vorzeichentest</vt:lpstr>
      <vt:lpstr>Aufgabe 2a – Vorzeichentest</vt:lpstr>
      <vt:lpstr>Aufgabe 2b – Vorzeichentest</vt:lpstr>
      <vt:lpstr>Aufgabe 3a – Evaluierung und Kosten</vt:lpstr>
      <vt:lpstr>Aufgabe 3b – Evaluierung und Kosten</vt:lpstr>
      <vt:lpstr>Aufgabe 3c – Evaluierung und Kosten</vt:lpstr>
      <vt:lpstr>Aufgabe 3c – Evaluierung und Kosten</vt:lpstr>
      <vt:lpstr>Aufgabe 3c – Evaluierung und Kosten</vt:lpstr>
      <vt:lpstr>Aufgabe 3c – Evaluierung und Kosten</vt:lpstr>
      <vt:lpstr>Aufgabe 3c – Evaluierung und Kosten</vt:lpstr>
      <vt:lpstr>Aufgabe 3c – Evaluierung und Kosten</vt:lpstr>
      <vt:lpstr>Aufgabe 3c – Evaluierung und Kosten</vt:lpstr>
      <vt:lpstr>Aufgabe 3c – Evaluierung und Kosten</vt:lpstr>
      <vt:lpstr>Aufgabe 3d – Evaluierung und Kosten</vt:lpstr>
      <vt:lpstr>Aufgabe 3e – Evaluierung und Kosten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TK Slides</dc:title>
  <dc:creator>Sebastian Kauschke</dc:creator>
  <cp:lastModifiedBy>Sebastian Kauschke</cp:lastModifiedBy>
  <cp:revision>292</cp:revision>
  <dcterms:created xsi:type="dcterms:W3CDTF">2014-11-10T08:14:44Z</dcterms:created>
  <dcterms:modified xsi:type="dcterms:W3CDTF">2017-12-19T09:53:55Z</dcterms:modified>
</cp:coreProperties>
</file>