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60" r:id="rId4"/>
    <p:sldId id="258" r:id="rId5"/>
    <p:sldId id="261" r:id="rId6"/>
    <p:sldId id="259" r:id="rId7"/>
    <p:sldId id="264" r:id="rId8"/>
    <p:sldId id="265" r:id="rId9"/>
    <p:sldId id="266" r:id="rId10"/>
    <p:sldId id="270" r:id="rId11"/>
    <p:sldId id="267" r:id="rId12"/>
    <p:sldId id="268" r:id="rId13"/>
    <p:sldId id="269" r:id="rId14"/>
    <p:sldId id="271" r:id="rId15"/>
    <p:sldId id="272" r:id="rId16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503E"/>
    <a:srgbClr val="F5A300"/>
    <a:srgbClr val="FDCA00"/>
    <a:srgbClr val="9C1C26"/>
    <a:srgbClr val="312C8C"/>
    <a:srgbClr val="000000"/>
    <a:srgbClr val="B5B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ittlere Formatvorlage 4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ittlere Formatvorlage 4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13" autoAdjust="0"/>
    <p:restoredTop sz="91188" autoAdjust="0"/>
  </p:normalViewPr>
  <p:slideViewPr>
    <p:cSldViewPr snapToObjects="1">
      <p:cViewPr varScale="1">
        <p:scale>
          <a:sx n="86" d="100"/>
          <a:sy n="86" d="100"/>
        </p:scale>
        <p:origin x="-7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90500" y="387350"/>
            <a:ext cx="5403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0" tIns="0" rIns="0" bIns="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 b="1">
                <a:latin typeface="Stafford" pitchFamily="2" charset="0"/>
              </a:defRPr>
            </a:lvl1pPr>
          </a:lstStyle>
          <a:p>
            <a:endParaRPr lang="de-DE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90500" y="8567738"/>
            <a:ext cx="13303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fld id="{A32DC80D-291A-4ABB-A78B-0417274A267C}" type="datetime4">
              <a:rPr lang="de-DE"/>
              <a:pPr/>
              <a:t>16. November 2015</a:t>
            </a:fld>
            <a:endParaRPr lang="de-DE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520825" y="8567738"/>
            <a:ext cx="44640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999163" y="8567738"/>
            <a:ext cx="6699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C7CC2173-B0D1-45F1-9D54-E33B7353DA19}" type="slidenum">
              <a:rPr lang="de-DE"/>
              <a:pPr/>
              <a:t>‹Nr.›</a:t>
            </a:fld>
            <a:endParaRPr lang="de-DE"/>
          </a:p>
        </p:txBody>
      </p:sp>
      <p:pic>
        <p:nvPicPr>
          <p:cNvPr id="50182" name="Picture 6" descr="tud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0400" y="360363"/>
            <a:ext cx="928688" cy="417512"/>
          </a:xfrm>
          <a:prstGeom prst="rect">
            <a:avLst/>
          </a:prstGeom>
          <a:noFill/>
        </p:spPr>
      </p:pic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50184" name="Line 8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190500" y="849630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>
            <a:off x="188913" y="777875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62204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tud_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2463" y="360363"/>
            <a:ext cx="935037" cy="420687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88913" y="8685213"/>
            <a:ext cx="1619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fld id="{065B079B-E513-489A-8A1B-D7C78493EA86}" type="datetime4">
              <a:rPr lang="de-DE"/>
              <a:pPr/>
              <a:t>16. November 2015</a:t>
            </a:fld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22388" y="923925"/>
            <a:ext cx="4194175" cy="3071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90500" y="4284663"/>
            <a:ext cx="64770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808163" y="8685213"/>
            <a:ext cx="410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913438" y="8685213"/>
            <a:ext cx="94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ts val="1300"/>
              </a:lnSpc>
              <a:defRPr sz="1000">
                <a:latin typeface="Stafford" pitchFamily="2" charset="0"/>
              </a:defRPr>
            </a:lvl1pPr>
          </a:lstStyle>
          <a:p>
            <a:r>
              <a:rPr lang="de-DE"/>
              <a:t>|  </a:t>
            </a:r>
            <a:fld id="{C36AA9A4-5D0B-4134-89A6-D8B9DAA4F25C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90500" y="387350"/>
            <a:ext cx="54038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000" tIns="0" rIns="0" bIns="0" anchor="ctr"/>
          <a:lstStyle/>
          <a:p>
            <a:pPr>
              <a:lnSpc>
                <a:spcPts val="1300"/>
              </a:lnSpc>
            </a:pPr>
            <a:endParaRPr lang="de-DE" sz="1000" b="1">
              <a:latin typeface="Stafford" pitchFamily="2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90500" y="179388"/>
            <a:ext cx="6478588" cy="144462"/>
          </a:xfrm>
          <a:prstGeom prst="rect">
            <a:avLst/>
          </a:prstGeom>
          <a:solidFill>
            <a:srgbClr val="B5B5B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190500" y="360363"/>
            <a:ext cx="6478588" cy="0"/>
          </a:xfrm>
          <a:prstGeom prst="line">
            <a:avLst/>
          </a:prstGeom>
          <a:noFill/>
          <a:ln w="1524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190500" y="781050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190500" y="8685213"/>
            <a:ext cx="6478588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188913" y="4103688"/>
            <a:ext cx="6478587" cy="0"/>
          </a:xfrm>
          <a:prstGeom prst="line">
            <a:avLst/>
          </a:prstGeom>
          <a:noFill/>
          <a:ln w="762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127724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1pPr>
    <a:lvl2pPr marL="4572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2pPr>
    <a:lvl3pPr marL="9144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3pPr>
    <a:lvl4pPr marL="13716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4pPr>
    <a:lvl5pPr marL="1828800" algn="l" rtl="0" fontAlgn="base">
      <a:spcBef>
        <a:spcPct val="10000"/>
      </a:spcBef>
      <a:spcAft>
        <a:spcPct val="0"/>
      </a:spcAft>
      <a:defRPr sz="1200" kern="1200">
        <a:solidFill>
          <a:schemeClr val="tx1"/>
        </a:solidFill>
        <a:latin typeface="Bitstream Charter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250825" y="368300"/>
            <a:ext cx="8642350" cy="2089150"/>
          </a:xfrm>
          <a:prstGeom prst="rect">
            <a:avLst/>
          </a:prstGeom>
          <a:solidFill>
            <a:srgbClr val="9C1C2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58775" y="1449388"/>
            <a:ext cx="6642117" cy="944562"/>
          </a:xfrm>
        </p:spPr>
        <p:txBody>
          <a:bodyPr lIns="0" tIns="0" rIns="0" bIns="0"/>
          <a:lstStyle>
            <a:lvl1pPr marL="0" indent="0">
              <a:spcBef>
                <a:spcPct val="0"/>
              </a:spcBef>
              <a:buFont typeface="Wingdings" pitchFamily="2" charset="2"/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9C1C26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  <p:pic>
        <p:nvPicPr>
          <p:cNvPr id="87049" name="Picture 9" descr="tud_logo"/>
          <p:cNvPicPr>
            <a:picLocks noChangeAspect="1" noChangeArrowheads="1"/>
          </p:cNvPicPr>
          <p:nvPr/>
        </p:nvPicPr>
        <p:blipFill>
          <a:blip r:embed="rId2" cstate="print"/>
          <a:srcRect r="5453"/>
          <a:stretch>
            <a:fillRect/>
          </a:stretch>
        </p:blipFill>
        <p:spPr bwMode="auto">
          <a:xfrm>
            <a:off x="7172325" y="657225"/>
            <a:ext cx="18732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55" name="Line 15"/>
          <p:cNvSpPr>
            <a:spLocks noChangeShapeType="1"/>
          </p:cNvSpPr>
          <p:nvPr/>
        </p:nvSpPr>
        <p:spPr bwMode="auto">
          <a:xfrm>
            <a:off x="252413" y="635795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87058" name="Rectangle 18"/>
          <p:cNvSpPr>
            <a:spLocks noChangeArrowheads="1"/>
          </p:cNvSpPr>
          <p:nvPr/>
        </p:nvSpPr>
        <p:spPr bwMode="auto">
          <a:xfrm>
            <a:off x="250825" y="36036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87059" name="Rectangle 19"/>
          <p:cNvSpPr>
            <a:spLocks noChangeArrowheads="1"/>
          </p:cNvSpPr>
          <p:nvPr/>
        </p:nvSpPr>
        <p:spPr bwMode="auto">
          <a:xfrm>
            <a:off x="250825" y="2457450"/>
            <a:ext cx="8640763" cy="79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2" name="Titel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5" name="Fußzeilenplatzhalter 3"/>
          <p:cNvSpPr txBox="1">
            <a:spLocks/>
          </p:cNvSpPr>
          <p:nvPr userDrawn="1"/>
        </p:nvSpPr>
        <p:spPr>
          <a:xfrm>
            <a:off x="252413" y="6489700"/>
            <a:ext cx="7200900" cy="2317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E482C5-58E3-4583-8C64-AB4EA00E1990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16.11.2015</a:t>
            </a:fld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Tahoma" pitchFamily="34" charset="0"/>
              </a:rPr>
              <a:t>  |  Fachbereich 20 | Nikolay Dimitrov | Seminar aus Künstliche Intelligenz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6823569" cy="4479943"/>
          </a:xfr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6421455" cy="1362075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642145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8775" y="1592263"/>
            <a:ext cx="4135438" cy="4551381"/>
          </a:xfrm>
        </p:spPr>
        <p:txBody>
          <a:bodyPr/>
          <a:lstStyle>
            <a:lvl1pPr marL="0" indent="0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86314" y="1592263"/>
            <a:ext cx="4105274" cy="4551381"/>
          </a:xfrm>
        </p:spPr>
        <p:txBody>
          <a:bodyPr/>
          <a:lstStyle>
            <a:lvl1pPr marL="0" indent="0"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57620" y="1620000"/>
            <a:ext cx="5000660" cy="45061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358776" y="1620000"/>
            <a:ext cx="3106738" cy="4506163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358775" y="488950"/>
            <a:ext cx="6840000" cy="8382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1928801"/>
            <a:ext cx="5486400" cy="279877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250825" y="368300"/>
            <a:ext cx="86423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488950"/>
            <a:ext cx="664211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0000" y="1620000"/>
            <a:ext cx="664089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9C1C26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pic>
        <p:nvPicPr>
          <p:cNvPr id="1033" name="Picture 9" descr="tud_logo"/>
          <p:cNvPicPr>
            <a:picLocks noChangeAspect="1" noChangeArrowheads="1"/>
          </p:cNvPicPr>
          <p:nvPr/>
        </p:nvPicPr>
        <p:blipFill>
          <a:blip r:embed="rId10" cstate="print"/>
          <a:srcRect r="5453"/>
          <a:stretch>
            <a:fillRect/>
          </a:stretch>
        </p:blipFill>
        <p:spPr bwMode="auto">
          <a:xfrm>
            <a:off x="7167563" y="512763"/>
            <a:ext cx="18732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250825" y="1449388"/>
            <a:ext cx="8640763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50825" y="36671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1" name="Line 15"/>
          <p:cNvSpPr>
            <a:spLocks noChangeShapeType="1"/>
          </p:cNvSpPr>
          <p:nvPr userDrawn="1"/>
        </p:nvSpPr>
        <p:spPr bwMode="auto">
          <a:xfrm>
            <a:off x="252413" y="6357958"/>
            <a:ext cx="8640762" cy="0"/>
          </a:xfrm>
          <a:prstGeom prst="line">
            <a:avLst/>
          </a:prstGeom>
          <a:noFill/>
          <a:ln w="762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de-DE">
              <a:latin typeface="+mn-lt"/>
              <a:cs typeface="Tahoma" pitchFamily="34" charset="0"/>
            </a:endParaRPr>
          </a:p>
        </p:txBody>
      </p:sp>
      <p:sp>
        <p:nvSpPr>
          <p:cNvPr id="13" name="Fußzeilenplatzhalter 3"/>
          <p:cNvSpPr txBox="1">
            <a:spLocks/>
          </p:cNvSpPr>
          <p:nvPr userDrawn="1"/>
        </p:nvSpPr>
        <p:spPr>
          <a:xfrm>
            <a:off x="252413" y="6489700"/>
            <a:ext cx="7200900" cy="2317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E482C5-58E3-4583-8C64-AB4EA00E1990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16.11.2015</a:t>
            </a:fld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 |  Fachbereich 20 </a:t>
            </a:r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Tahoma" pitchFamily="34" charset="0"/>
              </a:rPr>
              <a:t>|</a:t>
            </a:r>
            <a:r>
              <a:rPr kumimoji="0" lang="de-DE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rPr>
              <a:t> Nikolay Dimitrov | Seminar aus Künstliche Intelligenz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n-lt"/>
          <a:ea typeface="+mj-ea"/>
          <a:cs typeface="Tahoma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79388" indent="-179388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None/>
        <a:defRPr sz="200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9388" indent="-177800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Tahoma" pitchFamily="34" charset="0"/>
        </a:defRPr>
      </a:lvl2pPr>
      <a:lvl3pPr marL="538163" indent="-187325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cs typeface="Tahoma" pitchFamily="34" charset="0"/>
        </a:defRPr>
      </a:lvl3pPr>
      <a:lvl4pPr marL="717550" indent="-173038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cs typeface="Tahoma" pitchFamily="34" charset="0"/>
        </a:defRPr>
      </a:lvl4pPr>
      <a:lvl5pPr marL="908050" indent="-188913" algn="l" rtl="0" eaLnBrk="1" fontAlgn="base" hangingPunct="1">
        <a:lnSpc>
          <a:spcPct val="130000"/>
        </a:lnSpc>
        <a:spcBef>
          <a:spcPts val="200"/>
        </a:spcBef>
        <a:spcAft>
          <a:spcPts val="23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cs typeface="Tahoma" pitchFamily="34" charset="0"/>
        </a:defRPr>
      </a:lvl5pPr>
      <a:lvl6pPr marL="13652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18224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22796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2736850" indent="-188913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Nikolay Dimitrov</a:t>
            </a:r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504848"/>
            <a:ext cx="6642117" cy="838200"/>
          </a:xfrm>
        </p:spPr>
        <p:txBody>
          <a:bodyPr/>
          <a:lstStyle/>
          <a:p>
            <a:r>
              <a:rPr lang="de-DE" b="0" dirty="0" smtClean="0"/>
              <a:t>Seminar aus Künstliche Intelligenz</a:t>
            </a:r>
            <a:endParaRPr lang="en-US" dirty="0"/>
          </a:p>
        </p:txBody>
      </p:sp>
      <p:sp>
        <p:nvSpPr>
          <p:cNvPr id="4" name="Inhaltsplatzhalter 2"/>
          <p:cNvSpPr txBox="1">
            <a:spLocks/>
          </p:cNvSpPr>
          <p:nvPr/>
        </p:nvSpPr>
        <p:spPr bwMode="auto">
          <a:xfrm>
            <a:off x="467544" y="2996952"/>
            <a:ext cx="8280920" cy="2438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lnSpc>
                <a:spcPct val="130000"/>
              </a:lnSpc>
              <a:spcBef>
                <a:spcPct val="0"/>
              </a:spcBef>
              <a:spcAft>
                <a:spcPts val="230"/>
              </a:spcAft>
              <a:buFont typeface="Wingdings" pitchFamily="2" charset="2"/>
              <a:buNone/>
              <a:defRPr sz="2000" b="1">
                <a:solidFill>
                  <a:schemeClr val="bg1"/>
                </a:solidFill>
                <a:latin typeface="+mn-lt"/>
                <a:ea typeface="+mn-ea"/>
                <a:cs typeface="Tahoma" pitchFamily="34" charset="0"/>
              </a:defRPr>
            </a:lvl1pPr>
            <a:lvl2pPr marL="179388" indent="-177800" algn="l" rtl="0" eaLnBrk="1" fontAlgn="base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Tahoma" pitchFamily="34" charset="0"/>
              </a:defRPr>
            </a:lvl2pPr>
            <a:lvl3pPr marL="538163" indent="-187325" algn="l" rtl="0" eaLnBrk="1" fontAlgn="base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Tahoma" pitchFamily="34" charset="0"/>
              </a:defRPr>
            </a:lvl3pPr>
            <a:lvl4pPr marL="717550" indent="-173038" algn="l" rtl="0" eaLnBrk="1" fontAlgn="base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  <a:cs typeface="Tahoma" pitchFamily="34" charset="0"/>
              </a:defRPr>
            </a:lvl4pPr>
            <a:lvl5pPr marL="908050" indent="-188913" algn="l" rtl="0" eaLnBrk="1" fontAlgn="base" hangingPunct="1">
              <a:lnSpc>
                <a:spcPct val="130000"/>
              </a:lnSpc>
              <a:spcBef>
                <a:spcPts val="200"/>
              </a:spcBef>
              <a:spcAft>
                <a:spcPts val="230"/>
              </a:spcAft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  <a:cs typeface="Tahoma" pitchFamily="34" charset="0"/>
              </a:defRPr>
            </a:lvl5pPr>
            <a:lvl6pPr marL="1365250" indent="-188913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6pPr>
            <a:lvl7pPr marL="1822450" indent="-188913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7pPr>
            <a:lvl8pPr marL="2279650" indent="-188913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8pPr>
            <a:lvl9pPr marL="2736850" indent="-188913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800" kern="0" dirty="0" smtClean="0">
                <a:solidFill>
                  <a:schemeClr val="tx1"/>
                </a:solidFill>
              </a:rPr>
              <a:t>R-max – A General Polynomial Time Algorithm for Near-Optimal Reinforcement Learning</a:t>
            </a:r>
            <a:endParaRPr lang="de-DE" sz="2800" kern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Exploration vs Exploitation </a:t>
            </a:r>
            <a:r>
              <a:rPr lang="de-DE" dirty="0" smtClean="0"/>
              <a:t>Dilemma</a:t>
            </a:r>
            <a:endParaRPr lang="de-DE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Stochastic Games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R-max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Conclusion</a:t>
            </a:r>
            <a:endParaRPr lang="en-US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149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Exploration vs Exploitation Dilemma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Exploitation: make the </a:t>
            </a:r>
            <a:r>
              <a:rPr lang="en-US" b="1" dirty="0" smtClean="0"/>
              <a:t>best decision </a:t>
            </a:r>
            <a:r>
              <a:rPr lang="en-US" dirty="0" smtClean="0"/>
              <a:t>given current information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Exploration: gather </a:t>
            </a:r>
            <a:r>
              <a:rPr lang="en-US" b="1" dirty="0" smtClean="0"/>
              <a:t>more information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The best long-term strategy may involve short-term sacrifices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Gather enough information to make the best overall decisions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5172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Stochastic</a:t>
            </a:r>
            <a:r>
              <a:rPr lang="de-DE" dirty="0" smtClean="0"/>
              <a:t> Game</a:t>
            </a:r>
            <a:endParaRPr lang="de-D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More general model than a Markov decision process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Does not assume that the environment acts stochastically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de-DE" dirty="0" smtClean="0"/>
                  <a:t>Multi-agent </a:t>
                </a:r>
                <a:r>
                  <a:rPr lang="en-US" dirty="0" smtClean="0"/>
                  <a:t>interaction, two players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Agent and </a:t>
                </a:r>
                <a:r>
                  <a:rPr lang="en-US" dirty="0" smtClean="0"/>
                  <a:t>Adversary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How to generalize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𝐸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 smtClean="0"/>
                  <a:t> to adversarial contexts?</a:t>
                </a:r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adversary is able to influence the probability of reaching different states.</a:t>
                </a:r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agent is not able to control the adversary</a:t>
                </a:r>
                <a:r>
                  <a:rPr lang="de-DE" dirty="0" smtClean="0"/>
                  <a:t>‘s </a:t>
                </a:r>
                <a:r>
                  <a:rPr lang="en-US" dirty="0" smtClean="0"/>
                  <a:t>choices and can not predict them with any accuracy.</a:t>
                </a:r>
                <a:endParaRPr lang="en-US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endParaRPr lang="de-DE" b="0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endParaRPr lang="de-DE" dirty="0"/>
              </a:p>
            </p:txBody>
          </p:sp>
        </mc:Choice>
        <mc:Fallback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055" r="-2681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844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Stochastic</a:t>
            </a:r>
            <a:r>
              <a:rPr lang="de-DE" dirty="0"/>
              <a:t> Game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Both players` payoffs in each stage game is a non-negative real between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0</m:t>
                    </m:r>
                  </m:oMath>
                </a14:m>
                <a:r>
                  <a:rPr lang="en-US" dirty="0" smtClean="0"/>
                  <a:t> and some constant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𝑚𝑎𝑥</m:t>
                        </m:r>
                      </m:sub>
                    </m:sSub>
                  </m:oMath>
                </a14:m>
                <a:endParaRPr lang="de-DE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de-DE" dirty="0"/>
                  <a:t>States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/>
                      </a:rPr>
                      <m:t>𝑆</m:t>
                    </m:r>
                    <m:r>
                      <a:rPr lang="bg-BG" i="1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de-DE" i="1">
                            <a:latin typeface="Cambria Math"/>
                          </a:rPr>
                        </m:ctrlPr>
                      </m:dPr>
                      <m:e>
                        <m:r>
                          <a:rPr lang="de-DE" i="1">
                            <a:latin typeface="Cambria Math"/>
                          </a:rPr>
                          <m:t>1,…,</m:t>
                        </m:r>
                        <m:r>
                          <a:rPr lang="de-DE" i="1">
                            <a:latin typeface="Cambria Math"/>
                          </a:rPr>
                          <m:t>𝑁</m:t>
                        </m:r>
                      </m:e>
                    </m:d>
                  </m:oMath>
                </a14:m>
                <a:endParaRPr lang="de-DE" dirty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de-DE" dirty="0"/>
                  <a:t>Actions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/>
                      </a:rPr>
                      <m:t>𝐴</m:t>
                    </m:r>
                    <m:r>
                      <a:rPr lang="de-DE" i="1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de-DE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de-DE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de-DE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de-DE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de-DE" i="1">
                            <a:latin typeface="Cambria Math"/>
                          </a:rPr>
                          <m:t>,…,</m:t>
                        </m:r>
                        <m:sSub>
                          <m:sSubPr>
                            <m:ctrlPr>
                              <a:rPr lang="de-DE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de-DE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de-DE" i="1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endParaRPr lang="de-DE" dirty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de-DE" i="1">
                            <a:latin typeface="Cambria Math"/>
                          </a:rPr>
                        </m:ctrlPr>
                      </m:sSupPr>
                      <m:e>
                        <m:r>
                          <a:rPr lang="de-DE" i="1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de-DE" i="1">
                            <a:latin typeface="Cambria Math"/>
                          </a:rPr>
                          <m:t>𝑖</m:t>
                        </m:r>
                      </m:sup>
                    </m:sSup>
                  </m:oMath>
                </a14:m>
                <a:r>
                  <a:rPr lang="de-DE" dirty="0"/>
                  <a:t> - </a:t>
                </a:r>
                <a:r>
                  <a:rPr lang="en-US" dirty="0"/>
                  <a:t>Reward Matrix </a:t>
                </a:r>
                <a:r>
                  <a:rPr lang="en-US" dirty="0" smtClean="0"/>
                  <a:t>associated with stage-game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𝑖</m:t>
                    </m:r>
                  </m:oMath>
                </a14:m>
                <a:endParaRPr lang="de-DE" dirty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set of possible histories of length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𝑡</m:t>
                    </m:r>
                  </m:oMath>
                </a14:m>
                <a:r>
                  <a:rPr lang="bg-BG" dirty="0" smtClean="0"/>
                  <a:t> </a:t>
                </a:r>
                <a:r>
                  <a:rPr lang="de-DE" dirty="0" smtClean="0"/>
                  <a:t>is </a:t>
                </a:r>
              </a:p>
              <a:p>
                <a:pPr marL="0" indent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de-DE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/>
                            </a:rPr>
                            <m:t>(</m:t>
                          </m:r>
                          <m:r>
                            <a:rPr lang="de-DE" i="1">
                              <a:latin typeface="Cambria Math"/>
                            </a:rPr>
                            <m:t>𝑆</m:t>
                          </m:r>
                          <m:r>
                            <a:rPr lang="de-DE" i="1">
                              <a:latin typeface="Cambria Math"/>
                              <a:ea typeface="Cambria Math"/>
                            </a:rPr>
                            <m:t>×</m:t>
                          </m:r>
                          <m:sSup>
                            <m:sSupPr>
                              <m:ctrlPr>
                                <a:rPr lang="de-DE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de-DE" i="1">
                                  <a:latin typeface="Cambria Math"/>
                                  <a:ea typeface="Cambria Math"/>
                                </a:rPr>
                                <m:t>𝐴</m:t>
                              </m:r>
                            </m:e>
                            <m:sup>
                              <m:r>
                                <a:rPr lang="de-DE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de-DE" i="1">
                              <a:latin typeface="Cambria Math"/>
                              <a:ea typeface="Cambria Math"/>
                            </a:rPr>
                            <m:t>×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de-DE" b="0" i="1" smtClean="0"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de-DE" b="0" i="1" smtClean="0">
                          <a:latin typeface="Cambria Math"/>
                          <a:ea typeface="Cambria Math"/>
                        </a:rPr>
                        <m:t>𝑆</m:t>
                      </m:r>
                    </m:oMath>
                  </m:oMathPara>
                </a14:m>
                <a:endParaRPr lang="de-DE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𝐻</m:t>
                    </m:r>
                  </m:oMath>
                </a14:m>
                <a:r>
                  <a:rPr lang="en-US" dirty="0" smtClean="0"/>
                  <a:t> – the set of possible histories, the union of the sets for all </a:t>
                </a: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𝑡</m:t>
                    </m:r>
                    <m:r>
                      <a:rPr lang="de-DE" b="0" i="1" smtClean="0">
                        <a:latin typeface="Cambria Math"/>
                        <a:ea typeface="Cambria Math"/>
                      </a:rPr>
                      <m:t>≥0</m:t>
                    </m:r>
                  </m:oMath>
                </a14:m>
                <a:endParaRPr lang="de-DE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endParaRPr lang="de-DE" dirty="0" smtClean="0"/>
              </a:p>
            </p:txBody>
          </p:sp>
        </mc:Choice>
        <mc:Fallback xmlns=""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055" r="-98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805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R-max</a:t>
            </a:r>
            <a:endParaRPr lang="de-D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>
              <a:xfrm>
                <a:off x="360000" y="1620000"/>
                <a:ext cx="7884408" cy="4479943"/>
              </a:xfrm>
            </p:spPr>
            <p:txBody>
              <a:bodyPr/>
              <a:lstStyle/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Similar to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𝐸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choice between exploration and exploitation is implicit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Reward matrix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𝑖</m:t>
                        </m:r>
                      </m:sup>
                    </m:sSup>
                  </m:oMath>
                </a14:m>
                <a:endParaRPr lang="en-US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𝑅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𝑖</m:t>
                            </m:r>
                          </m:sup>
                        </m:sSup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𝑚</m:t>
                        </m:r>
                        <m:r>
                          <a:rPr lang="en-US" b="0" i="1" smtClean="0">
                            <a:latin typeface="Cambria Math"/>
                          </a:rPr>
                          <m:t>,</m:t>
                        </m:r>
                        <m:r>
                          <a:rPr lang="en-US" b="0" i="1" smtClean="0">
                            <a:latin typeface="Cambria Math"/>
                          </a:rPr>
                          <m:t>𝑙</m:t>
                        </m:r>
                      </m:sub>
                    </m:sSub>
                  </m:oMath>
                </a14:m>
                <a:r>
                  <a:rPr lang="en-US" dirty="0" smtClean="0"/>
                  <a:t> - the reward obtained by the agent and the adversary after playing actions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𝑙</m:t>
                        </m:r>
                      </m:sub>
                    </m:sSub>
                  </m:oMath>
                </a14:m>
                <a:r>
                  <a:rPr lang="en-US" dirty="0" smtClean="0"/>
                  <a:t> in game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de-DE" b="0" i="1" smtClean="0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de-DE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endParaRPr lang="en-US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reward the agent obtains in unknown situations is its maximal possible </a:t>
                </a:r>
                <a:r>
                  <a:rPr lang="en-US" dirty="0" smtClean="0"/>
                  <a:t>reward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de-DE" b="0" i="1" smtClean="0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de-DE" b="0" i="1" smtClean="0">
                                <a:latin typeface="Cambria Math"/>
                              </a:rPr>
                              <m:t>𝑚𝑎𝑥</m:t>
                            </m:r>
                          </m:sub>
                        </m:sSub>
                      </m:e>
                    </m:d>
                  </m:oMath>
                </a14:m>
                <a:endParaRPr lang="en-US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/>
                  <a:t>Probabilistic Transition Function</a:t>
                </a:r>
              </a:p>
              <a:p>
                <a:pPr marL="0" indent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𝑀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(</m:t>
                      </m:r>
                      <m:r>
                        <a:rPr lang="en-US" i="1">
                          <a:latin typeface="Cambria Math"/>
                        </a:rPr>
                        <m:t>𝑠</m:t>
                      </m:r>
                      <m:r>
                        <a:rPr lang="de-DE" i="1">
                          <a:latin typeface="Cambria Math"/>
                        </a:rPr>
                        <m:t>,</m:t>
                      </m:r>
                      <m:r>
                        <a:rPr lang="de-DE" i="1">
                          <a:latin typeface="Cambria Math"/>
                        </a:rPr>
                        <m:t>𝑡</m:t>
                      </m:r>
                      <m:r>
                        <a:rPr lang="de-DE" i="1">
                          <a:latin typeface="Cambria Math"/>
                        </a:rPr>
                        <m:t>,</m:t>
                      </m:r>
                      <m:r>
                        <a:rPr lang="de-DE" i="1">
                          <a:latin typeface="Cambria Math"/>
                        </a:rPr>
                        <m:t>𝑎</m:t>
                      </m:r>
                      <m:r>
                        <a:rPr lang="de-DE" i="1">
                          <a:latin typeface="Cambria Math"/>
                        </a:rPr>
                        <m:t>,</m:t>
                      </m:r>
                      <m:r>
                        <a:rPr lang="de-DE" i="1">
                          <a:latin typeface="Cambria Math"/>
                        </a:rPr>
                        <m:t>𝑎</m:t>
                      </m:r>
                      <m:r>
                        <a:rPr lang="de-DE" i="1">
                          <a:latin typeface="Cambria Math"/>
                        </a:rPr>
                        <m:t>′)</m:t>
                      </m:r>
                    </m:oMath>
                  </m:oMathPara>
                </a14:m>
                <a:endParaRPr lang="en-US" dirty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/>
                  <a:t>From state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 to state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dirty="0"/>
                  <a:t>, players play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/>
                      </a:rPr>
                      <m:t>𝑎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/>
                      </a:rPr>
                      <m:t>𝑎</m:t>
                    </m:r>
                    <m:r>
                      <a:rPr lang="de-DE" i="1">
                        <a:latin typeface="Cambria Math"/>
                      </a:rPr>
                      <m:t>′</m:t>
                    </m:r>
                  </m:oMath>
                </a14:m>
                <a:endParaRPr lang="en-US" dirty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endParaRPr lang="de-DE" dirty="0"/>
              </a:p>
            </p:txBody>
          </p:sp>
        </mc:Choice>
        <mc:Fallback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0000" y="1620000"/>
                <a:ext cx="7884408" cy="4479943"/>
              </a:xfrm>
              <a:blipFill rotWithShape="1">
                <a:blip r:embed="rId2"/>
                <a:stretch>
                  <a:fillRect l="-1779" r="-1005" b="-54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069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R-max - Input</a:t>
            </a:r>
            <a:endParaRPr lang="de-D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𝑁</m:t>
                    </m:r>
                  </m:oMath>
                </a14:m>
                <a:r>
                  <a:rPr lang="en-US" dirty="0" smtClean="0"/>
                  <a:t> – number of stage games</a:t>
                </a:r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𝑘</m:t>
                    </m:r>
                  </m:oMath>
                </a14:m>
                <a:r>
                  <a:rPr lang="en-US" dirty="0" smtClean="0"/>
                  <a:t> – number of actions at each stage game</a:t>
                </a:r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</a:rPr>
                      <m:t>𝜀</m:t>
                    </m:r>
                  </m:oMath>
                </a14:m>
                <a:r>
                  <a:rPr lang="en-US" dirty="0" smtClean="0"/>
                  <a:t> </a:t>
                </a:r>
                <a:r>
                  <a:rPr lang="en-US" dirty="0"/>
                  <a:t>– </a:t>
                </a:r>
                <a:r>
                  <a:rPr lang="en-US" dirty="0" smtClean="0"/>
                  <a:t>error bound</a:t>
                </a:r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el-GR" i="1" smtClean="0">
                        <a:latin typeface="Cambria Math"/>
                        <a:ea typeface="Cambria Math"/>
                      </a:rPr>
                      <m:t>𝛿</m:t>
                    </m:r>
                  </m:oMath>
                </a14:m>
                <a:r>
                  <a:rPr lang="de-DE" dirty="0" smtClean="0"/>
                  <a:t> </a:t>
                </a:r>
                <a:r>
                  <a:rPr lang="en-US" dirty="0" smtClean="0"/>
                  <a:t>– algorithm</a:t>
                </a:r>
                <a:r>
                  <a:rPr lang="de-DE" dirty="0" smtClean="0"/>
                  <a:t>'s </a:t>
                </a:r>
                <a:r>
                  <a:rPr lang="en-US" dirty="0" smtClean="0"/>
                  <a:t>failure</a:t>
                </a:r>
                <a:r>
                  <a:rPr lang="de-DE" dirty="0" smtClean="0"/>
                  <a:t> </a:t>
                </a:r>
                <a:r>
                  <a:rPr lang="en-US" dirty="0" smtClean="0"/>
                  <a:t>probability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endParaRPr lang="de-DE" dirty="0"/>
              </a:p>
            </p:txBody>
          </p:sp>
        </mc:Choice>
        <mc:Fallback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05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3020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R-max - Initialize</a:t>
            </a:r>
            <a:endParaRPr lang="de-D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>
              <a:xfrm>
                <a:off x="360000" y="1620000"/>
                <a:ext cx="7020312" cy="4479943"/>
              </a:xfrm>
            </p:spPr>
            <p:txBody>
              <a:bodyPr/>
              <a:lstStyle/>
              <a:p>
                <a:pPr marL="342900" lvl="1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Model </a:t>
                </a: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𝑀</m:t>
                    </m:r>
                    <m:r>
                      <a:rPr lang="de-DE" b="0" i="1" smtClean="0">
                        <a:latin typeface="Cambria Math"/>
                      </a:rPr>
                      <m:t>′</m:t>
                    </m:r>
                  </m:oMath>
                </a14:m>
                <a:r>
                  <a:rPr lang="de-DE" dirty="0" smtClean="0"/>
                  <a:t> </a:t>
                </a:r>
                <a:endParaRPr lang="en-US" dirty="0" smtClean="0"/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𝑁</m:t>
                    </m:r>
                    <m:r>
                      <a:rPr lang="de-DE" b="0" i="1" smtClean="0">
                        <a:latin typeface="Cambria Math"/>
                      </a:rPr>
                      <m:t>+1</m:t>
                    </m:r>
                  </m:oMath>
                </a14:m>
                <a:r>
                  <a:rPr lang="en-US" dirty="0" smtClean="0"/>
                  <a:t> stage-games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𝐺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/>
                          </a:rPr>
                          <m:t>, 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𝐺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b="0" i="1" smtClean="0">
                            <a:latin typeface="Cambria Math"/>
                          </a:rPr>
                          <m:t>, …,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𝐺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𝑁</m:t>
                            </m:r>
                          </m:sub>
                        </m:sSub>
                      </m:e>
                    </m:d>
                  </m:oMath>
                </a14:m>
                <a:endParaRPr lang="en-US" dirty="0" smtClean="0"/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 smtClean="0"/>
                  <a:t> is an additional fictitious game</a:t>
                </a:r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b="0" i="1" smtClean="0">
                            <a:latin typeface="Cambria Math"/>
                          </a:rPr>
                          <m:t>,…,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  <m:r>
                          <a:rPr lang="en-US" b="0" i="1" smtClean="0">
                            <a:latin typeface="Cambria Math"/>
                          </a:rPr>
                          <m:t> </m:t>
                        </m:r>
                      </m:e>
                    </m:d>
                  </m:oMath>
                </a14:m>
                <a:r>
                  <a:rPr lang="en-US" dirty="0" smtClean="0"/>
                  <a:t> - actions</a:t>
                </a:r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𝑀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𝐺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𝐺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</a:rPr>
                          <m:t>,</m:t>
                        </m:r>
                        <m:r>
                          <a:rPr lang="en-US" i="1">
                            <a:latin typeface="Cambria Math"/>
                          </a:rPr>
                          <m:t>𝑎</m:t>
                        </m:r>
                        <m:r>
                          <a:rPr lang="en-US" i="1">
                            <a:latin typeface="Cambria Math"/>
                          </a:rPr>
                          <m:t>,</m:t>
                        </m:r>
                        <m:r>
                          <a:rPr lang="en-US" i="1">
                            <a:latin typeface="Cambria Math"/>
                          </a:rPr>
                          <m:t>𝑎</m:t>
                        </m:r>
                        <m:r>
                          <a:rPr lang="de-DE" i="1">
                            <a:latin typeface="Cambria Math"/>
                          </a:rPr>
                          <m:t>′</m:t>
                        </m:r>
                      </m:e>
                    </m:d>
                    <m:r>
                      <a:rPr lang="de-DE" i="1">
                        <a:latin typeface="Cambria Math"/>
                      </a:rPr>
                      <m:t>=1</m:t>
                    </m:r>
                  </m:oMath>
                </a14:m>
                <a:r>
                  <a:rPr lang="en-US" dirty="0"/>
                  <a:t> for all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/>
                      </a:rPr>
                      <m:t>𝑖</m:t>
                    </m:r>
                    <m:r>
                      <a:rPr lang="de-DE" i="1">
                        <a:latin typeface="Cambria Math"/>
                      </a:rPr>
                      <m:t>=0,…,</m:t>
                    </m:r>
                    <m:r>
                      <a:rPr lang="de-DE" i="1">
                        <a:latin typeface="Cambria Math"/>
                      </a:rPr>
                      <m:t>𝑁</m:t>
                    </m:r>
                  </m:oMath>
                </a14:m>
                <a:r>
                  <a:rPr lang="en-US" dirty="0"/>
                  <a:t> and all actions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/>
                      </a:rPr>
                      <m:t>𝑎</m:t>
                    </m:r>
                    <m:r>
                      <a:rPr lang="de-DE" i="1">
                        <a:latin typeface="Cambria Math"/>
                      </a:rPr>
                      <m:t>,</m:t>
                    </m:r>
                    <m:r>
                      <a:rPr lang="de-DE" i="1">
                        <a:latin typeface="Cambria Math"/>
                      </a:rPr>
                      <m:t>𝑎</m:t>
                    </m:r>
                    <m:r>
                      <a:rPr lang="de-DE" i="1">
                        <a:latin typeface="Cambria Math"/>
                      </a:rPr>
                      <m:t>′</m:t>
                    </m:r>
                  </m:oMath>
                </a14:m>
                <a:endParaRPr lang="en-US" dirty="0"/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All game matrixes have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de-DE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de-DE" b="0" i="1" smtClean="0">
                            <a:latin typeface="Cambria Math"/>
                          </a:rPr>
                          <m:t>𝑚𝑎𝑥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,0)</m:t>
                    </m:r>
                  </m:oMath>
                </a14:m>
                <a:r>
                  <a:rPr lang="en-US" dirty="0" smtClean="0"/>
                  <a:t> in all </a:t>
                </a:r>
                <a:r>
                  <a:rPr lang="en-US" dirty="0" smtClean="0"/>
                  <a:t>entries</a:t>
                </a:r>
                <a:endParaRPr lang="en-US" dirty="0" smtClean="0"/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𝑘𝑛𝑜𝑤𝑛</m:t>
                    </m:r>
                    <m:r>
                      <a:rPr lang="de-DE" b="0" i="1" smtClean="0">
                        <a:latin typeface="Cambria Math"/>
                      </a:rPr>
                      <m:t>/</m:t>
                    </m:r>
                    <m:r>
                      <a:rPr lang="de-DE" b="1" i="1" smtClean="0">
                        <a:latin typeface="Cambria Math"/>
                      </a:rPr>
                      <m:t>𝒖𝒏𝒌𝒏𝒐𝒘𝒏</m:t>
                    </m:r>
                  </m:oMath>
                </a14:m>
                <a:r>
                  <a:rPr lang="en-US" b="1" dirty="0" smtClean="0"/>
                  <a:t> </a:t>
                </a:r>
                <a:r>
                  <a:rPr lang="en-US" dirty="0" smtClean="0"/>
                  <a:t>boolean value</a:t>
                </a:r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states, reached by playing the joint action to this entry and how many times each state was reached</a:t>
                </a:r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The reward obtained when playing the joint action at this entry</a:t>
                </a:r>
                <a:endParaRPr lang="en-US" dirty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endParaRPr lang="de-DE" dirty="0"/>
              </a:p>
            </p:txBody>
          </p:sp>
        </mc:Choice>
        <mc:Fallback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0000" y="1620000"/>
                <a:ext cx="7020312" cy="4479943"/>
              </a:xfrm>
              <a:blipFill rotWithShape="1">
                <a:blip r:embed="rId2"/>
                <a:stretch>
                  <a:fillRect l="-1997" r="-147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698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R-</a:t>
            </a:r>
            <a:r>
              <a:rPr lang="de-DE" dirty="0" err="1" smtClean="0"/>
              <a:t>max</a:t>
            </a:r>
            <a:r>
              <a:rPr lang="de-DE" dirty="0" smtClean="0"/>
              <a:t>, Repeat</a:t>
            </a:r>
            <a:endParaRPr lang="de-D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>
              <a:xfrm>
                <a:off x="360000" y="1620000"/>
                <a:ext cx="6823569" cy="4977352"/>
              </a:xfrm>
            </p:spPr>
            <p:txBody>
              <a:bodyPr/>
              <a:lstStyle/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Compute and Act:</a:t>
                </a:r>
                <a:endParaRPr lang="de-DE" dirty="0" smtClean="0"/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Compute an optimal T-step policy for the current state and execute it for T-steps or until a new entry becomes known</a:t>
                </a:r>
              </a:p>
              <a:p>
                <a:pPr marL="342900" lvl="1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Observe and Update: for each joint action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/>
                          </a:rPr>
                        </m:ctrlPr>
                      </m:sSubPr>
                      <m:e>
                        <m:r>
                          <a:rPr lang="de-DE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de-DE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de-DE" i="1">
                        <a:latin typeface="Cambria Math"/>
                      </a:rPr>
                      <m:t>, </m:t>
                    </m:r>
                    <m:r>
                      <a:rPr lang="de-DE" i="1">
                        <a:latin typeface="Cambria Math"/>
                      </a:rPr>
                      <m:t>𝑎</m:t>
                    </m:r>
                    <m:r>
                      <a:rPr lang="de-DE" i="1">
                        <a:latin typeface="Cambria Math"/>
                      </a:rPr>
                      <m:t>, </m:t>
                    </m:r>
                    <m:r>
                      <a:rPr lang="de-DE" i="1">
                        <a:latin typeface="Cambria Math"/>
                      </a:rPr>
                      <m:t>𝑎</m:t>
                    </m:r>
                    <m:r>
                      <a:rPr lang="de-DE" i="1">
                        <a:latin typeface="Cambria Math"/>
                      </a:rPr>
                      <m:t>′</m:t>
                    </m:r>
                  </m:oMath>
                </a14:m>
                <a:endParaRPr lang="en-US" dirty="0" smtClean="0"/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If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de-DE" b="0" i="1" smtClean="0">
                            <a:latin typeface="Cambria Math"/>
                          </a:rPr>
                          <m:t>𝑎</m:t>
                        </m:r>
                        <m:r>
                          <a:rPr lang="de-DE" b="0" i="1" smtClean="0">
                            <a:latin typeface="Cambria Math"/>
                          </a:rPr>
                          <m:t>,</m:t>
                        </m:r>
                        <m:r>
                          <a:rPr lang="de-DE" b="0" i="1" smtClean="0">
                            <a:latin typeface="Cambria Math"/>
                          </a:rPr>
                          <m:t>𝑎</m:t>
                        </m:r>
                        <m:r>
                          <a:rPr lang="de-DE" b="0" i="1" smtClean="0">
                            <a:latin typeface="Cambria Math"/>
                          </a:rPr>
                          <m:t>′</m:t>
                        </m:r>
                      </m:e>
                    </m:d>
                  </m:oMath>
                </a14:m>
                <a:r>
                  <a:rPr lang="en-US" dirty="0" smtClean="0"/>
                  <a:t> is performed for the first time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/>
                          </a:rPr>
                        </m:ctrlPr>
                      </m:sSubPr>
                      <m:e>
                        <m:r>
                          <a:rPr lang="de-DE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de-DE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de-DE" b="0" i="0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dirty="0" smtClean="0"/>
                  <a:t>, update the reward associated with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r>
                          <a:rPr lang="de-DE" i="1">
                            <a:latin typeface="Cambria Math"/>
                          </a:rPr>
                          <m:t>𝑎</m:t>
                        </m:r>
                        <m:r>
                          <a:rPr lang="de-DE" i="1">
                            <a:latin typeface="Cambria Math"/>
                          </a:rPr>
                          <m:t>,</m:t>
                        </m:r>
                        <m:r>
                          <a:rPr lang="de-DE" i="1">
                            <a:latin typeface="Cambria Math"/>
                          </a:rPr>
                          <m:t>𝑎</m:t>
                        </m:r>
                        <m:r>
                          <a:rPr lang="de-DE" i="1">
                            <a:latin typeface="Cambria Math"/>
                          </a:rPr>
                          <m:t>′</m:t>
                        </m:r>
                      </m:e>
                    </m:d>
                  </m:oMath>
                </a14:m>
                <a:r>
                  <a:rPr lang="en-US" dirty="0" smtClean="0"/>
                  <a:t>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/>
                          </a:rPr>
                        </m:ctrlPr>
                      </m:sSubPr>
                      <m:e>
                        <m:r>
                          <a:rPr lang="de-DE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de-DE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de-DE">
                        <a:latin typeface="Cambria Math"/>
                      </a:rPr>
                      <m:t> </m:t>
                    </m:r>
                  </m:oMath>
                </a14:m>
                <a:r>
                  <a:rPr lang="en-US" dirty="0" smtClean="0"/>
                  <a:t> as observed</a:t>
                </a:r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Update the set of states reached by playing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r>
                          <a:rPr lang="de-DE" i="1">
                            <a:latin typeface="Cambria Math"/>
                          </a:rPr>
                          <m:t>𝑎</m:t>
                        </m:r>
                        <m:r>
                          <a:rPr lang="de-DE" i="1">
                            <a:latin typeface="Cambria Math"/>
                          </a:rPr>
                          <m:t>,</m:t>
                        </m:r>
                        <m:r>
                          <a:rPr lang="de-DE" i="1">
                            <a:latin typeface="Cambria Math"/>
                          </a:rPr>
                          <m:t>𝑎</m:t>
                        </m:r>
                        <m:r>
                          <a:rPr lang="de-DE" i="1">
                            <a:latin typeface="Cambria Math"/>
                          </a:rPr>
                          <m:t>′</m:t>
                        </m:r>
                      </m:e>
                    </m:d>
                  </m:oMath>
                </a14:m>
                <a:r>
                  <a:rPr lang="en-US" dirty="0"/>
                  <a:t>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i="1">
                            <a:latin typeface="Cambria Math"/>
                          </a:rPr>
                        </m:ctrlPr>
                      </m:sSubPr>
                      <m:e>
                        <m:r>
                          <a:rPr lang="de-DE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de-DE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endParaRPr lang="en-US" dirty="0" smtClean="0"/>
              </a:p>
              <a:p>
                <a:pPr marL="701675" lvl="2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If the record of states reached from this entry contains</a:t>
                </a:r>
              </a:p>
              <a:p>
                <a:pPr marL="358775" lvl="2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de-DE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de-DE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de-DE" b="0" i="1" smtClean="0">
                        <a:latin typeface="Cambria Math"/>
                      </a:rPr>
                      <m:t>=</m:t>
                    </m:r>
                    <m:r>
                      <a:rPr lang="de-DE" b="0" i="1" smtClean="0">
                        <a:latin typeface="Cambria Math"/>
                      </a:rPr>
                      <m:t>𝑚𝑎𝑥</m:t>
                    </m:r>
                    <m:d>
                      <m:dPr>
                        <m:ctrlPr>
                          <a:rPr lang="de-DE" b="0" i="1" smtClean="0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begChr m:val="⌈"/>
                            <m:endChr m:val="⌉"/>
                            <m:ctrlPr>
                              <a:rPr lang="de-DE" b="0" i="1" smtClean="0"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de-DE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de-DE" b="0" i="1" smtClean="0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de-DE" b="0" i="1" smtClean="0"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de-DE" b="0" i="1" smtClean="0">
                                            <a:latin typeface="Cambria Math"/>
                                          </a:rPr>
                                          <m:t>4</m:t>
                                        </m:r>
                                        <m:r>
                                          <a:rPr lang="de-DE" b="0" i="1" smtClean="0">
                                            <a:latin typeface="Cambria Math"/>
                                          </a:rPr>
                                          <m:t>𝑁𝑇</m:t>
                                        </m:r>
                                        <m:sSub>
                                          <m:sSubPr>
                                            <m:ctrlPr>
                                              <a:rPr lang="de-DE" b="0" i="1" smtClean="0">
                                                <a:latin typeface="Cambria Math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de-DE" b="0" i="1" smtClean="0">
                                                <a:latin typeface="Cambria Math"/>
                                              </a:rPr>
                                              <m:t>𝑅</m:t>
                                            </m:r>
                                          </m:e>
                                          <m:sub>
                                            <m:r>
                                              <a:rPr lang="de-DE" b="0" i="1" smtClean="0">
                                                <a:latin typeface="Cambria Math"/>
                                              </a:rPr>
                                              <m:t>𝑚𝑎𝑥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r>
                                          <a:rPr lang="de-DE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𝜀</m:t>
                                        </m:r>
                                      </m:den>
                                    </m:f>
                                  </m:e>
                                </m:d>
                              </m:e>
                              <m:sup>
                                <m:r>
                                  <a:rPr lang="de-DE" b="0" i="1" smtClean="0">
                                    <a:latin typeface="Cambria Math"/>
                                  </a:rPr>
                                  <m:t>3</m:t>
                                </m:r>
                              </m:sup>
                            </m:sSup>
                          </m:e>
                        </m:d>
                        <m:r>
                          <a:rPr lang="de-DE" b="0" i="1" smtClean="0">
                            <a:latin typeface="Cambria Math"/>
                          </a:rPr>
                          <m:t>,</m:t>
                        </m:r>
                        <m:d>
                          <m:dPr>
                            <m:begChr m:val="⌈"/>
                            <m:endChr m:val="⌉"/>
                            <m:ctrlPr>
                              <a:rPr lang="de-DE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de-DE" b="0" i="1" smtClean="0">
                                <a:latin typeface="Cambria Math"/>
                              </a:rPr>
                              <m:t>−6</m:t>
                            </m:r>
                            <m:sSup>
                              <m:sSupPr>
                                <m:ctrlPr>
                                  <a:rPr lang="de-DE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de-DE" b="0" i="1" smtClean="0">
                                    <a:latin typeface="Cambria Math"/>
                                  </a:rPr>
                                  <m:t>𝑙𝑛</m:t>
                                </m:r>
                              </m:e>
                              <m:sup>
                                <m:r>
                                  <a:rPr lang="de-DE" b="0" i="1" smtClean="0">
                                    <a:latin typeface="Cambria Math"/>
                                  </a:rPr>
                                  <m:t>3</m:t>
                                </m:r>
                              </m:sup>
                            </m:sSup>
                            <m:d>
                              <m:dPr>
                                <m:ctrlPr>
                                  <a:rPr lang="de-DE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de-DE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de-DE" b="0" i="1" smtClean="0">
                                        <a:latin typeface="Cambria Math"/>
                                        <a:ea typeface="Cambria Math"/>
                                      </a:rPr>
                                      <m:t>𝛿</m:t>
                                    </m:r>
                                  </m:num>
                                  <m:den>
                                    <m:r>
                                      <a:rPr lang="de-DE" b="0" i="1" smtClean="0">
                                        <a:latin typeface="Cambria Math"/>
                                      </a:rPr>
                                      <m:t>6</m:t>
                                    </m:r>
                                    <m:r>
                                      <a:rPr lang="de-DE" b="0" i="1" smtClean="0">
                                        <a:latin typeface="Cambria Math"/>
                                      </a:rPr>
                                      <m:t>𝑁</m:t>
                                    </m:r>
                                    <m:sSup>
                                      <m:sSupPr>
                                        <m:ctrlPr>
                                          <a:rPr lang="de-DE" b="0" i="1" smtClean="0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de-DE" b="0" i="1" smtClean="0">
                                            <a:latin typeface="Cambria Math"/>
                                          </a:rPr>
                                          <m:t>𝑘</m:t>
                                        </m:r>
                                      </m:e>
                                      <m:sup>
                                        <m:r>
                                          <a:rPr lang="de-DE" b="0" i="1" smtClean="0">
                                            <a:latin typeface="Cambria Math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e>
                            </m:d>
                          </m:e>
                        </m:d>
                      </m:e>
                    </m:d>
                  </m:oMath>
                </a14:m>
                <a:r>
                  <a:rPr lang="en-US" dirty="0" smtClean="0"/>
                  <a:t>+1</a:t>
                </a:r>
              </a:p>
              <a:p>
                <a:pPr marL="358775" lvl="2" indent="0">
                  <a:buNone/>
                </a:pPr>
                <a:r>
                  <a:rPr lang="en-US" dirty="0" smtClean="0"/>
                  <a:t>	elements, mark this entry as </a:t>
                </a:r>
                <a14:m>
                  <m:oMath xmlns:m="http://schemas.openxmlformats.org/officeDocument/2006/math">
                    <m:r>
                      <a:rPr lang="de-DE" b="0" i="1" smtClean="0">
                        <a:latin typeface="Cambria Math"/>
                      </a:rPr>
                      <m:t>𝑘𝑛𝑜𝑤𝑛</m:t>
                    </m:r>
                  </m:oMath>
                </a14:m>
                <a:r>
                  <a:rPr lang="en-US" dirty="0" smtClean="0"/>
                  <a:t> and update the transition probabilities for this entry</a:t>
                </a:r>
              </a:p>
            </p:txBody>
          </p:sp>
        </mc:Choice>
        <mc:Fallback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0000" y="1620000"/>
                <a:ext cx="6823569" cy="4977352"/>
              </a:xfrm>
              <a:blipFill rotWithShape="1">
                <a:blip r:embed="rId2"/>
                <a:stretch>
                  <a:fillRect l="-205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060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R-max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Optimal policy has a very useful property with respect to the real model:</a:t>
            </a:r>
          </a:p>
          <a:p>
            <a:pPr marL="701675" lvl="2" indent="-342900">
              <a:buFont typeface="Wingdings" panose="05000000000000000000" pitchFamily="2" charset="2"/>
              <a:buChar char="Ø"/>
            </a:pPr>
            <a:r>
              <a:rPr lang="en-US" dirty="0" smtClean="0"/>
              <a:t>It is always either optimal or it leads to efficient learning.</a:t>
            </a:r>
          </a:p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en-US" dirty="0" smtClean="0"/>
              <a:t>The agent will not know whether it will optimize its behavior or it will learn efficiently, this depends on the adversary.</a:t>
            </a:r>
          </a:p>
          <a:p>
            <a:pPr marL="342900" lvl="1" indent="-342900">
              <a:buFont typeface="Wingdings" panose="05000000000000000000" pitchFamily="2" charset="2"/>
              <a:buChar char="Ø"/>
            </a:pPr>
            <a:r>
              <a:rPr lang="en-US" dirty="0" smtClean="0"/>
              <a:t>Polynomial number of parameters to learn → the agent spends a polynomial number of steps exploring, the rest – exploiting.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85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Implicit exploit or explore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dirty="0" smtClean="0"/>
              <a:t>The </a:t>
            </a:r>
            <a:r>
              <a:rPr lang="en-US" dirty="0" smtClean="0"/>
              <a:t>agent will either attain near-optimal average reward or will update its statistics for one of the unknown slots with sufficiently high probability.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The agent does not know ahead of time whether it is exploring or exploiting – this depends in a large part on the adversary</a:t>
            </a:r>
            <a:r>
              <a:rPr lang="de-DE" dirty="0" smtClean="0"/>
              <a:t>`s </a:t>
            </a:r>
            <a:r>
              <a:rPr lang="en-US" dirty="0" smtClean="0"/>
              <a:t>behavior.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9034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Implicit exploit or explore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Our behavior is biased towards exploration, because of the appealing value of unknown states.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The value of the exploration policy in our fictitious model is very high, a probabilistic maximin.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The adversary cannot prevent us from attaining it.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If the adversary tries to prevent us from learning new information, we remain in known states</a:t>
            </a:r>
            <a:r>
              <a:rPr lang="de-DE" dirty="0" smtClean="0"/>
              <a:t>; </a:t>
            </a:r>
            <a:r>
              <a:rPr lang="en-US" dirty="0" smtClean="0"/>
              <a:t>they are modeled correctly and their value is correct.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 smtClean="0"/>
              <a:t>This value is near-optimal.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062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342900" indent="-342900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de-DE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𝑀𝐴𝑋</m:t>
                        </m:r>
                      </m:sub>
                    </m:sSub>
                  </m:oMath>
                </a14:m>
                <a:r>
                  <a:rPr lang="de-DE" dirty="0" smtClean="0"/>
                  <a:t> </a:t>
                </a:r>
                <a:r>
                  <a:rPr lang="en-US" dirty="0" smtClean="0"/>
                  <a:t>is a very simple model-based reinforcement learning algorithm which can attain near-optimal average reward in polynomial time</a:t>
                </a:r>
                <a:r>
                  <a:rPr lang="de-DE" dirty="0" smtClean="0"/>
                  <a:t>.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It is simpler and more general than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𝐸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de-DE" dirty="0" smtClean="0"/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Build in mechanism for resolving exploration vs exploitation dilemma</a:t>
                </a:r>
              </a:p>
              <a:p>
                <a:pPr marL="342900" indent="-342900">
                  <a:buFont typeface="Wingdings" panose="05000000000000000000" pitchFamily="2" charset="2"/>
                  <a:buChar char="Ø"/>
                </a:pPr>
                <a:r>
                  <a:rPr lang="en-US" dirty="0" smtClean="0"/>
                  <a:t>Can be applied to MDPs</a:t>
                </a:r>
                <a:endParaRPr lang="de-DE" dirty="0"/>
              </a:p>
            </p:txBody>
          </p:sp>
        </mc:Choice>
        <mc:Fallback>
          <p:sp>
            <p:nvSpPr>
              <p:cNvPr id="3" name="Inhaltsplatzhalt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055" r="-187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155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8028424" cy="4479943"/>
          </a:xfrm>
        </p:spPr>
        <p:txBody>
          <a:bodyPr/>
          <a:lstStyle/>
          <a:p>
            <a:pPr algn="ctr"/>
            <a:r>
              <a:rPr lang="en-US" sz="5400" dirty="0" smtClean="0"/>
              <a:t>Thank you for your attention!</a:t>
            </a:r>
            <a:endParaRPr lang="de-DE" sz="5400" dirty="0"/>
          </a:p>
        </p:txBody>
      </p:sp>
    </p:spTree>
    <p:extLst>
      <p:ext uri="{BB962C8B-B14F-4D97-AF65-F5344CB8AC3E}">
        <p14:creationId xmlns:p14="http://schemas.microsoft.com/office/powerpoint/2010/main" val="303239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00" y="1620000"/>
            <a:ext cx="8604488" cy="4479943"/>
          </a:xfrm>
        </p:spPr>
        <p:txBody>
          <a:bodyPr/>
          <a:lstStyle/>
          <a:p>
            <a:pPr algn="ctr"/>
            <a:endParaRPr lang="bg-BG" sz="5400" dirty="0" smtClean="0"/>
          </a:p>
          <a:p>
            <a:pPr algn="ctr"/>
            <a:r>
              <a:rPr lang="en-US" sz="5400" dirty="0" smtClean="0"/>
              <a:t>Questions?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835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äsentationsvorlage_BWL9">
  <a:themeElements>
    <a:clrScheme name="v1_TUD_Präsentation_r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1_TUD_Präsentation_r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1_TUD_Präsentation_r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1_TUD_Präsentation_ro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1_TUD_Präsentation_ro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Präsentationsvorlage_BWL9</Template>
  <TotalTime>0</TotalTime>
  <Words>917</Words>
  <Application>Microsoft Office PowerPoint</Application>
  <PresentationFormat>Bildschirmpräsentation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6" baseType="lpstr">
      <vt:lpstr>Präsentationsvorlage_BWL9</vt:lpstr>
      <vt:lpstr>Seminar aus Künstliche Intelligenz</vt:lpstr>
      <vt:lpstr>Overview</vt:lpstr>
      <vt:lpstr>Exploration vs Exploitation Dilemma</vt:lpstr>
      <vt:lpstr>Stochastic Game</vt:lpstr>
      <vt:lpstr>Stochastic Game</vt:lpstr>
      <vt:lpstr>R-max</vt:lpstr>
      <vt:lpstr>R-max - Input</vt:lpstr>
      <vt:lpstr>R-max - Initialize</vt:lpstr>
      <vt:lpstr>R-max, Repeat</vt:lpstr>
      <vt:lpstr>R-max</vt:lpstr>
      <vt:lpstr>Implicit exploit or explore</vt:lpstr>
      <vt:lpstr>Implicit exploit or explore</vt:lpstr>
      <vt:lpstr>Conclusion</vt:lpstr>
      <vt:lpstr>PowerPoint-Präsentation</vt:lpstr>
      <vt:lpstr>PowerPoint-Präsentation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Moritz Lohse</dc:creator>
  <cp:lastModifiedBy>Dimitrovi</cp:lastModifiedBy>
  <cp:revision>80</cp:revision>
  <dcterms:created xsi:type="dcterms:W3CDTF">2009-12-23T09:42:49Z</dcterms:created>
  <dcterms:modified xsi:type="dcterms:W3CDTF">2015-11-16T22:08:34Z</dcterms:modified>
</cp:coreProperties>
</file>