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295" r:id="rId3"/>
    <p:sldId id="257" r:id="rId4"/>
    <p:sldId id="261" r:id="rId5"/>
    <p:sldId id="262" r:id="rId6"/>
    <p:sldId id="263" r:id="rId7"/>
    <p:sldId id="264" r:id="rId8"/>
    <p:sldId id="268" r:id="rId9"/>
    <p:sldId id="269" r:id="rId10"/>
    <p:sldId id="258" r:id="rId11"/>
    <p:sldId id="265" r:id="rId12"/>
    <p:sldId id="266" r:id="rId13"/>
    <p:sldId id="267" r:id="rId14"/>
    <p:sldId id="270" r:id="rId15"/>
    <p:sldId id="272" r:id="rId16"/>
    <p:sldId id="273" r:id="rId17"/>
    <p:sldId id="296" r:id="rId18"/>
    <p:sldId id="300" r:id="rId19"/>
    <p:sldId id="259" r:id="rId20"/>
    <p:sldId id="274" r:id="rId21"/>
    <p:sldId id="275" r:id="rId22"/>
    <p:sldId id="276" r:id="rId23"/>
    <p:sldId id="285" r:id="rId24"/>
    <p:sldId id="284" r:id="rId25"/>
    <p:sldId id="288" r:id="rId26"/>
    <p:sldId id="287" r:id="rId27"/>
    <p:sldId id="289" r:id="rId28"/>
    <p:sldId id="290" r:id="rId29"/>
    <p:sldId id="291" r:id="rId30"/>
    <p:sldId id="294" r:id="rId31"/>
    <p:sldId id="301" r:id="rId32"/>
    <p:sldId id="292" r:id="rId33"/>
    <p:sldId id="297" r:id="rId34"/>
    <p:sldId id="277" r:id="rId35"/>
    <p:sldId id="279" r:id="rId36"/>
    <p:sldId id="298" r:id="rId37"/>
    <p:sldId id="280" r:id="rId38"/>
    <p:sldId id="260" r:id="rId39"/>
    <p:sldId id="281" r:id="rId40"/>
    <p:sldId id="299" r:id="rId4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00"/>
    <a:srgbClr val="0000FF"/>
    <a:srgbClr val="FF131B"/>
    <a:srgbClr val="F5A300"/>
    <a:srgbClr val="FDCA00"/>
    <a:srgbClr val="9C1C26"/>
    <a:srgbClr val="312C8C"/>
    <a:srgbClr val="000000"/>
    <a:srgbClr val="B5B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6" autoAdjust="0"/>
    <p:restoredTop sz="89789" autoAdjust="0"/>
  </p:normalViewPr>
  <p:slideViewPr>
    <p:cSldViewPr snapToObjects="1">
      <p:cViewPr>
        <p:scale>
          <a:sx n="110" d="100"/>
          <a:sy n="110" d="100"/>
        </p:scale>
        <p:origin x="-1104" y="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90500" y="387350"/>
            <a:ext cx="5403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0" rIns="0" bIns="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 b="1">
                <a:latin typeface="Stafford" pitchFamily="2" charset="0"/>
              </a:defRPr>
            </a:lvl1pPr>
          </a:lstStyle>
          <a:p>
            <a:endParaRPr lang="de-DE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90500" y="8567738"/>
            <a:ext cx="13303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fld id="{A32DC80D-291A-4ABB-A78B-0417274A267C}" type="datetime4">
              <a:rPr lang="de-DE"/>
              <a:pPr/>
              <a:t>November 26, 2013</a:t>
            </a:fld>
            <a:endParaRPr lang="de-DE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520825" y="8567738"/>
            <a:ext cx="44640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999163" y="8567738"/>
            <a:ext cx="6699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7CC2173-B0D1-45F1-9D54-E33B7353DA19}" type="slidenum">
              <a:rPr lang="de-DE"/>
              <a:pPr/>
              <a:t>‹Nr.›</a:t>
            </a:fld>
            <a:endParaRPr lang="de-DE"/>
          </a:p>
        </p:txBody>
      </p:sp>
      <p:pic>
        <p:nvPicPr>
          <p:cNvPr id="50182" name="Picture 6" descr="tud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0400" y="360363"/>
            <a:ext cx="928688" cy="417512"/>
          </a:xfrm>
          <a:prstGeom prst="rect">
            <a:avLst/>
          </a:prstGeom>
          <a:noFill/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190500" y="849630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188913" y="777875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50070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tud_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2463" y="360363"/>
            <a:ext cx="935037" cy="420687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88913" y="8685213"/>
            <a:ext cx="1619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fld id="{065B079B-E513-489A-8A1B-D7C78493EA86}" type="datetime4">
              <a:rPr lang="de-DE"/>
              <a:pPr/>
              <a:t>November 26, 2013</a:t>
            </a:fld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22388" y="923925"/>
            <a:ext cx="4194175" cy="3071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90500" y="4284663"/>
            <a:ext cx="64770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808163" y="8685213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13438" y="8685213"/>
            <a:ext cx="94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36AA9A4-5D0B-4134-89A6-D8B9DAA4F25C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0500" y="387350"/>
            <a:ext cx="54038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000" tIns="0" rIns="0" bIns="0" anchor="ctr"/>
          <a:lstStyle/>
          <a:p>
            <a:pPr>
              <a:lnSpc>
                <a:spcPts val="1300"/>
              </a:lnSpc>
            </a:pPr>
            <a:endParaRPr lang="de-DE" sz="1000" b="1">
              <a:latin typeface="Stafford" pitchFamily="2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190500" y="78105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190500" y="8685213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188913" y="4103688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6787406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1pPr>
    <a:lvl2pPr marL="4572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2pPr>
    <a:lvl3pPr marL="9144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3pPr>
    <a:lvl4pPr marL="13716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4pPr>
    <a:lvl5pPr marL="18288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Other</a:t>
            </a:r>
            <a:r>
              <a:rPr lang="de-DE" baseline="0" dirty="0" smtClean="0"/>
              <a:t> finite </a:t>
            </a:r>
            <a:r>
              <a:rPr lang="de-DE" baseline="0" dirty="0" err="1" smtClean="0"/>
              <a:t>dataset</a:t>
            </a:r>
            <a:r>
              <a:rPr lang="de-DE" baseline="0" dirty="0" smtClean="0"/>
              <a:t>: Small-</a:t>
            </a:r>
            <a:r>
              <a:rPr lang="de-DE" baseline="0" dirty="0" err="1" smtClean="0"/>
              <a:t>ImageNet</a:t>
            </a:r>
            <a:endParaRPr lang="de-DE" baseline="0" dirty="0" smtClean="0"/>
          </a:p>
          <a:p>
            <a:r>
              <a:rPr lang="de-DE" baseline="0" dirty="0" smtClean="0"/>
              <a:t>All </a:t>
            </a:r>
            <a:r>
              <a:rPr lang="de-DE" baseline="0" dirty="0" err="1" smtClean="0"/>
              <a:t>pictures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grey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4203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More </a:t>
            </a:r>
            <a:r>
              <a:rPr lang="de-DE" dirty="0" err="1" smtClean="0"/>
              <a:t>explanation</a:t>
            </a:r>
            <a:r>
              <a:rPr lang="de-DE" dirty="0" smtClean="0"/>
              <a:t> </a:t>
            </a:r>
            <a:r>
              <a:rPr lang="de-DE" dirty="0" err="1" smtClean="0"/>
              <a:t>about</a:t>
            </a:r>
            <a:r>
              <a:rPr lang="de-DE" dirty="0" smtClean="0"/>
              <a:t> </a:t>
            </a:r>
            <a:r>
              <a:rPr lang="de-DE" dirty="0" err="1" smtClean="0"/>
              <a:t>stochastic</a:t>
            </a:r>
            <a:r>
              <a:rPr lang="de-DE" dirty="0" smtClean="0"/>
              <a:t> back-propagation on mini-batches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7636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n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size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previous</a:t>
            </a:r>
            <a:r>
              <a:rPr lang="de-DE" dirty="0" smtClean="0"/>
              <a:t> </a:t>
            </a:r>
            <a:r>
              <a:rPr lang="de-DE" dirty="0" err="1" smtClean="0"/>
              <a:t>layer</a:t>
            </a:r>
            <a:endParaRPr lang="de-DE" dirty="0" smtClean="0"/>
          </a:p>
          <a:p>
            <a:r>
              <a:rPr lang="de-DE" dirty="0" smtClean="0"/>
              <a:t>More </a:t>
            </a:r>
            <a:r>
              <a:rPr lang="de-DE" dirty="0" err="1" smtClean="0"/>
              <a:t>explanation</a:t>
            </a:r>
            <a:r>
              <a:rPr lang="de-DE" dirty="0" smtClean="0"/>
              <a:t> </a:t>
            </a:r>
            <a:r>
              <a:rPr lang="de-DE" dirty="0" err="1" smtClean="0"/>
              <a:t>about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learning</a:t>
            </a:r>
            <a:r>
              <a:rPr lang="de-DE" dirty="0" smtClean="0"/>
              <a:t> rate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depth</a:t>
            </a:r>
            <a:r>
              <a:rPr lang="de-DE" dirty="0" smtClean="0"/>
              <a:t>?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7061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 smtClean="0"/>
              <a:t>Results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Shapeset</a:t>
            </a:r>
            <a:r>
              <a:rPr lang="de-DE" dirty="0" smtClean="0"/>
              <a:t> 3x2</a:t>
            </a:r>
          </a:p>
          <a:p>
            <a:r>
              <a:rPr lang="de-DE" dirty="0" smtClean="0"/>
              <a:t>Best </a:t>
            </a:r>
            <a:r>
              <a:rPr lang="de-DE" dirty="0" err="1" smtClean="0"/>
              <a:t>depth</a:t>
            </a:r>
            <a:r>
              <a:rPr lang="de-DE" dirty="0" smtClean="0"/>
              <a:t> on </a:t>
            </a:r>
            <a:r>
              <a:rPr lang="de-DE" dirty="0" err="1" smtClean="0"/>
              <a:t>sigmoid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4</a:t>
            </a:r>
          </a:p>
          <a:p>
            <a:r>
              <a:rPr lang="de-DE" dirty="0" smtClean="0"/>
              <a:t>Schaubild erklären: </a:t>
            </a:r>
            <a:r>
              <a:rPr lang="de-DE" dirty="0" err="1" smtClean="0"/>
              <a:t>mean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standard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deviations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Schaubild erklären: 98 </a:t>
            </a:r>
            <a:r>
              <a:rPr lang="de-DE" dirty="0" err="1" smtClean="0"/>
              <a:t>perzentil</a:t>
            </a:r>
            <a:r>
              <a:rPr lang="de-DE" baseline="0" dirty="0" smtClean="0"/>
              <a:t> = Q .98 ,d.h. es liegen 98 % der Fälle der Verteilung unterhalb dieses Punktes (nur </a:t>
            </a:r>
            <a:r>
              <a:rPr lang="de-DE" baseline="0" dirty="0" err="1" smtClean="0"/>
              <a:t>markers</a:t>
            </a:r>
            <a:r>
              <a:rPr lang="de-DE" baseline="0" dirty="0" smtClean="0"/>
              <a:t>)</a:t>
            </a:r>
          </a:p>
          <a:p>
            <a:r>
              <a:rPr lang="de-DE" baseline="0" dirty="0" smtClean="0"/>
              <a:t>Standardabweichung (solid </a:t>
            </a:r>
            <a:r>
              <a:rPr lang="de-DE" baseline="0" dirty="0" err="1" smtClean="0"/>
              <a:t>lines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markers</a:t>
            </a:r>
            <a:r>
              <a:rPr lang="de-DE" baseline="0" dirty="0" smtClean="0"/>
              <a:t>) der Aktivierungswerte</a:t>
            </a:r>
          </a:p>
          <a:p>
            <a:r>
              <a:rPr lang="de-DE" baseline="0" dirty="0" err="1" smtClean="0"/>
              <a:t>Mean</a:t>
            </a:r>
            <a:r>
              <a:rPr lang="de-DE" baseline="0" dirty="0" smtClean="0"/>
              <a:t> liegt wohl in 0 ;) wegen Symmetrie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Schaubild erklären: </a:t>
            </a:r>
            <a:r>
              <a:rPr lang="de-DE" dirty="0" err="1" smtClean="0"/>
              <a:t>mean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standard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deviations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Problematik des Schaubilds erklären: Anzahl</a:t>
            </a:r>
            <a:r>
              <a:rPr lang="de-DE" baseline="0" dirty="0" smtClean="0"/>
              <a:t> der Aktivierungswerte wurden gemittelt</a:t>
            </a:r>
          </a:p>
          <a:p>
            <a:r>
              <a:rPr lang="de-DE" baseline="0" dirty="0" smtClean="0"/>
              <a:t>Wo könnte man im Schaubild unten link überall Geraden hineinlegen?</a:t>
            </a:r>
          </a:p>
          <a:p>
            <a:endParaRPr lang="de-DE" baseline="0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Bild soll lediglich Probleme veranschaulichen bei der Suche nach </a:t>
            </a:r>
            <a:r>
              <a:rPr lang="de-DE" dirty="0" err="1" smtClean="0"/>
              <a:t>Minimas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3725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Formel</a:t>
            </a:r>
            <a:r>
              <a:rPr lang="en-US" dirty="0" smtClean="0"/>
              <a:t> </a:t>
            </a:r>
            <a:r>
              <a:rPr lang="en-US" dirty="0" err="1" smtClean="0"/>
              <a:t>erklären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95053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923925"/>
            <a:ext cx="4095750" cy="3071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Shapeset</a:t>
            </a:r>
            <a:r>
              <a:rPr lang="en-US" dirty="0" smtClean="0"/>
              <a:t> 3x2 obtain similar</a:t>
            </a:r>
            <a:r>
              <a:rPr lang="en-US" baseline="0" dirty="0" smtClean="0"/>
              <a:t> results with other datasets</a:t>
            </a:r>
          </a:p>
          <a:p>
            <a:r>
              <a:rPr lang="en-US" baseline="0" dirty="0" smtClean="0"/>
              <a:t>Hyperbolic </a:t>
            </a:r>
            <a:r>
              <a:rPr lang="en-US" baseline="0" dirty="0" err="1" smtClean="0"/>
              <a:t>tangengt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65B079B-E513-489A-8A1B-D7C78493EA86}" type="datetime4">
              <a:rPr lang="de-DE" smtClean="0"/>
              <a:pPr/>
              <a:t>November 26, 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smtClean="0"/>
              <a:t>|  </a:t>
            </a:r>
            <a:fld id="{C36AA9A4-5D0B-4134-89A6-D8B9DAA4F25C}" type="slidenum">
              <a:rPr lang="de-DE" smtClean="0"/>
              <a:pPr/>
              <a:t>34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395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250825" y="368300"/>
            <a:ext cx="8642350" cy="2089150"/>
          </a:xfrm>
          <a:prstGeom prst="rect">
            <a:avLst/>
          </a:prstGeom>
          <a:solidFill>
            <a:srgbClr val="F5A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58775" y="1449388"/>
            <a:ext cx="6642117" cy="944562"/>
          </a:xfrm>
        </p:spPr>
        <p:txBody>
          <a:bodyPr lIns="0" tIns="0" rIns="0" bIns="0"/>
          <a:lstStyle>
            <a:lvl1pPr marL="0" indent="0">
              <a:spcBef>
                <a:spcPct val="0"/>
              </a:spcBef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F5A3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pic>
        <p:nvPicPr>
          <p:cNvPr id="87049" name="Picture 9" descr="tud_logo"/>
          <p:cNvPicPr>
            <a:picLocks noChangeAspect="1" noChangeArrowheads="1"/>
          </p:cNvPicPr>
          <p:nvPr/>
        </p:nvPicPr>
        <p:blipFill>
          <a:blip r:embed="rId2" cstate="print"/>
          <a:srcRect r="5453"/>
          <a:stretch>
            <a:fillRect/>
          </a:stretch>
        </p:blipFill>
        <p:spPr bwMode="auto">
          <a:xfrm>
            <a:off x="7172325" y="657225"/>
            <a:ext cx="1873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55" name="Line 15"/>
          <p:cNvSpPr>
            <a:spLocks noChangeShapeType="1"/>
          </p:cNvSpPr>
          <p:nvPr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87058" name="Rectangle 18"/>
          <p:cNvSpPr>
            <a:spLocks noChangeArrowheads="1"/>
          </p:cNvSpPr>
          <p:nvPr/>
        </p:nvSpPr>
        <p:spPr bwMode="auto">
          <a:xfrm>
            <a:off x="250825" y="36036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87059" name="Rectangle 19"/>
          <p:cNvSpPr>
            <a:spLocks noChangeArrowheads="1"/>
          </p:cNvSpPr>
          <p:nvPr/>
        </p:nvSpPr>
        <p:spPr bwMode="auto">
          <a:xfrm>
            <a:off x="250825" y="2457450"/>
            <a:ext cx="8640763" cy="79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5" name="Fußzeilenplatzhalter 3"/>
          <p:cNvSpPr txBox="1">
            <a:spLocks/>
          </p:cNvSpPr>
          <p:nvPr userDrawn="1"/>
        </p:nvSpPr>
        <p:spPr>
          <a:xfrm>
            <a:off x="252413" y="6489700"/>
            <a:ext cx="7200900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26.11.13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 |  Seminar aus maschinellem Lernen  |  </a:t>
            </a:r>
            <a:fld id="{8E9B2640-8CD7-45FF-9440-54608BC46479}" type="slidenum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  <p:pic>
        <p:nvPicPr>
          <p:cNvPr id="2" name="Bild 1" descr="KE_logo_runde_Ecken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511" y="6410036"/>
            <a:ext cx="457572" cy="4098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6823569" cy="4479943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6421455" cy="1362075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n-GB" noProof="0" dirty="0" err="1" smtClean="0"/>
              <a:t>Titelmasterformat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642145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noProof="0" dirty="0" err="1" smtClean="0"/>
              <a:t>Textmasterformate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err="1" smtClean="0"/>
              <a:t>Titelmasterformat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592263"/>
            <a:ext cx="4135438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err="1" smtClean="0"/>
              <a:t>Textmasterformate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 smtClean="0"/>
          </a:p>
          <a:p>
            <a:pPr lvl="1"/>
            <a:r>
              <a:rPr lang="en-GB" noProof="0" dirty="0" err="1" smtClean="0"/>
              <a:t>Zweite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Dritte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Vierte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Fünfte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86314" y="1592263"/>
            <a:ext cx="4105274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err="1" smtClean="0"/>
              <a:t>Textmasterformate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 smtClean="0"/>
          </a:p>
          <a:p>
            <a:pPr lvl="1"/>
            <a:r>
              <a:rPr lang="en-GB" noProof="0" dirty="0" err="1" smtClean="0"/>
              <a:t>Zweite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Dritte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Vierte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Fünfte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err="1" smtClean="0"/>
              <a:t>Titelmasterformat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57620" y="1620000"/>
            <a:ext cx="5000660" cy="45061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58776" y="1620000"/>
            <a:ext cx="3106738" cy="4506163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58775" y="488950"/>
            <a:ext cx="6840000" cy="8382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1928801"/>
            <a:ext cx="5486400" cy="27987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1.png"/><Relationship Id="rId11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50825" y="368300"/>
            <a:ext cx="86423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488950"/>
            <a:ext cx="664211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dirty="0" err="1" smtClean="0"/>
              <a:t>Titelmasterformat</a:t>
            </a:r>
            <a:r>
              <a:rPr lang="en-AU" noProof="0" dirty="0" smtClean="0"/>
              <a:t> </a:t>
            </a:r>
            <a:r>
              <a:rPr lang="en-AU" noProof="0" dirty="0" err="1" smtClean="0"/>
              <a:t>durch</a:t>
            </a:r>
            <a:r>
              <a:rPr lang="en-AU" noProof="0" dirty="0" smtClean="0"/>
              <a:t> </a:t>
            </a:r>
            <a:r>
              <a:rPr lang="en-AU" noProof="0" dirty="0" err="1" smtClean="0"/>
              <a:t>Klicken</a:t>
            </a:r>
            <a:r>
              <a:rPr lang="en-AU" noProof="0" dirty="0" smtClean="0"/>
              <a:t> </a:t>
            </a:r>
            <a:r>
              <a:rPr lang="en-AU" noProof="0" dirty="0" err="1" smtClean="0"/>
              <a:t>bearbeiten</a:t>
            </a:r>
            <a:endParaRPr lang="en-AU" noProof="0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0000" y="1620000"/>
            <a:ext cx="664089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 err="1" smtClean="0"/>
              <a:t>Textmasterformate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 smtClean="0"/>
          </a:p>
          <a:p>
            <a:pPr lvl="1"/>
            <a:r>
              <a:rPr lang="en-GB" noProof="0" dirty="0" err="1" smtClean="0"/>
              <a:t>Zweite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Dritte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Vierte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Fünfte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F5A3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pic>
        <p:nvPicPr>
          <p:cNvPr id="1033" name="Picture 9" descr="tud_logo"/>
          <p:cNvPicPr>
            <a:picLocks noChangeAspect="1" noChangeArrowheads="1"/>
          </p:cNvPicPr>
          <p:nvPr/>
        </p:nvPicPr>
        <p:blipFill>
          <a:blip r:embed="rId10" cstate="print"/>
          <a:srcRect r="5453"/>
          <a:stretch>
            <a:fillRect/>
          </a:stretch>
        </p:blipFill>
        <p:spPr bwMode="auto">
          <a:xfrm>
            <a:off x="7167563" y="512763"/>
            <a:ext cx="18732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250825" y="1449388"/>
            <a:ext cx="8640763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0825" y="36671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 userDrawn="1"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3" name="Fußzeilenplatzhalter 3"/>
          <p:cNvSpPr txBox="1">
            <a:spLocks/>
          </p:cNvSpPr>
          <p:nvPr userDrawn="1"/>
        </p:nvSpPr>
        <p:spPr>
          <a:xfrm>
            <a:off x="252413" y="6489700"/>
            <a:ext cx="7200900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26.11.13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 |  Seminar aus maschinellem Lernen  | </a:t>
            </a:r>
            <a:fld id="{8E9B2640-8CD7-45FF-9440-54608BC46479}" type="slidenum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e-DE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  <p:pic>
        <p:nvPicPr>
          <p:cNvPr id="12" name="Bild 11" descr="KE_logo_runde_Ecken.eps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511" y="6410036"/>
            <a:ext cx="457572" cy="4098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n-lt"/>
          <a:ea typeface="+mj-ea"/>
          <a:cs typeface="Tahoma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79388" indent="-17938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None/>
        <a:defRPr sz="200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9388" indent="-177800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Tahoma" pitchFamily="34" charset="0"/>
        </a:defRPr>
      </a:lvl2pPr>
      <a:lvl3pPr marL="538163" indent="-187325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cs typeface="Tahoma" pitchFamily="34" charset="0"/>
        </a:defRPr>
      </a:lvl3pPr>
      <a:lvl4pPr marL="717550" indent="-17303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4pPr>
      <a:lvl5pPr marL="908050" indent="-188913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5pPr>
      <a:lvl6pPr marL="13652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18224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22796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27368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emf"/><Relationship Id="rId3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4" Type="http://schemas.openxmlformats.org/officeDocument/2006/relationships/image" Target="../media/image12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4" Type="http://schemas.openxmlformats.org/officeDocument/2006/relationships/image" Target="../media/image16.emf"/><Relationship Id="rId5" Type="http://schemas.openxmlformats.org/officeDocument/2006/relationships/image" Target="../media/image17.emf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emf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4" Type="http://schemas.openxmlformats.org/officeDocument/2006/relationships/image" Target="../media/image27.emf"/><Relationship Id="rId5" Type="http://schemas.openxmlformats.org/officeDocument/2006/relationships/image" Target="../media/image28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4" Type="http://schemas.openxmlformats.org/officeDocument/2006/relationships/image" Target="../media/image31.emf"/><Relationship Id="rId5" Type="http://schemas.openxmlformats.org/officeDocument/2006/relationships/image" Target="../media/image32.emf"/><Relationship Id="rId6" Type="http://schemas.openxmlformats.org/officeDocument/2006/relationships/image" Target="../media/image33.emf"/><Relationship Id="rId7" Type="http://schemas.openxmlformats.org/officeDocument/2006/relationships/image" Target="../media/image34.emf"/><Relationship Id="rId8" Type="http://schemas.openxmlformats.org/officeDocument/2006/relationships/image" Target="../media/image35.emf"/><Relationship Id="rId9" Type="http://schemas.openxmlformats.org/officeDocument/2006/relationships/image" Target="../media/image36.emf"/><Relationship Id="rId10" Type="http://schemas.openxmlformats.org/officeDocument/2006/relationships/image" Target="../media/image37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4" Type="http://schemas.openxmlformats.org/officeDocument/2006/relationships/image" Target="../media/image39.emf"/><Relationship Id="rId5" Type="http://schemas.openxmlformats.org/officeDocument/2006/relationships/image" Target="../media/image40.emf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emf"/><Relationship Id="rId3" Type="http://schemas.openxmlformats.org/officeDocument/2006/relationships/image" Target="../media/image41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4" Type="http://schemas.openxmlformats.org/officeDocument/2006/relationships/image" Target="../media/image43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4" Type="http://schemas.openxmlformats.org/officeDocument/2006/relationships/image" Target="../media/image46.emf"/><Relationship Id="rId5" Type="http://schemas.openxmlformats.org/officeDocument/2006/relationships/image" Target="../media/image47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4" Type="http://schemas.openxmlformats.org/officeDocument/2006/relationships/image" Target="../media/image50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4" Type="http://schemas.openxmlformats.org/officeDocument/2006/relationships/image" Target="../media/image53.emf"/><Relationship Id="rId5" Type="http://schemas.openxmlformats.org/officeDocument/2006/relationships/image" Target="../media/image54.emf"/><Relationship Id="rId6" Type="http://schemas.openxmlformats.org/officeDocument/2006/relationships/image" Target="../media/image48.emf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5.emf"/><Relationship Id="rId3" Type="http://schemas.openxmlformats.org/officeDocument/2006/relationships/image" Target="../media/image43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6.emf"/><Relationship Id="rId3" Type="http://schemas.openxmlformats.org/officeDocument/2006/relationships/image" Target="../media/image42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9.png"/><Relationship Id="rId3" Type="http://schemas.openxmlformats.org/officeDocument/2006/relationships/image" Target="../media/image60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2.png"/><Relationship Id="rId3" Type="http://schemas.openxmlformats.org/officeDocument/2006/relationships/image" Target="../media/image63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Max </a:t>
            </a:r>
            <a:r>
              <a:rPr lang="de-DE" dirty="0" err="1" smtClean="0"/>
              <a:t>Mindt</a:t>
            </a:r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Understanding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difficulty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training</a:t>
            </a:r>
            <a:r>
              <a:rPr lang="de-DE" dirty="0" smtClean="0"/>
              <a:t> </a:t>
            </a:r>
            <a:r>
              <a:rPr lang="de-DE" dirty="0" err="1" smtClean="0"/>
              <a:t>deep</a:t>
            </a:r>
            <a:r>
              <a:rPr lang="de-DE" dirty="0" smtClean="0"/>
              <a:t> </a:t>
            </a:r>
            <a:r>
              <a:rPr lang="de-DE" dirty="0" err="1" smtClean="0"/>
              <a:t>feedforward</a:t>
            </a:r>
            <a:r>
              <a:rPr lang="de-DE" dirty="0" smtClean="0"/>
              <a:t> </a:t>
            </a:r>
            <a:r>
              <a:rPr lang="de-DE" dirty="0" err="1" smtClean="0"/>
              <a:t>neural</a:t>
            </a:r>
            <a:r>
              <a:rPr lang="de-DE" dirty="0" smtClean="0"/>
              <a:t> </a:t>
            </a:r>
            <a:r>
              <a:rPr lang="de-DE" dirty="0" err="1" smtClean="0"/>
              <a:t>networks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5276821" y="5908630"/>
            <a:ext cx="3448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Many slides base on </a:t>
            </a:r>
            <a:r>
              <a:rPr lang="en-US" sz="1400" dirty="0" err="1" smtClean="0"/>
              <a:t>Glorot</a:t>
            </a:r>
            <a:r>
              <a:rPr lang="en-US" sz="1400" dirty="0" smtClean="0"/>
              <a:t> et al. [2010]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 of this paper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2204864"/>
            <a:ext cx="8604488" cy="3600400"/>
          </a:xfrm>
        </p:spPr>
        <p:txBody>
          <a:bodyPr/>
          <a:lstStyle/>
          <a:p>
            <a:r>
              <a:rPr lang="en-US" dirty="0" smtClean="0"/>
              <a:t>Understand better why deep neural networks are trained so poorly with gradient descent and random initialization</a:t>
            </a:r>
          </a:p>
          <a:p>
            <a:endParaRPr lang="en-US" dirty="0"/>
          </a:p>
          <a:p>
            <a:r>
              <a:rPr lang="en-US" dirty="0" smtClean="0"/>
              <a:t>For that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Observe the influence of non-linear activation functions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Analyze how </a:t>
            </a:r>
            <a:r>
              <a:rPr lang="en-US" dirty="0" smtClean="0"/>
              <a:t>activations and gradients vary across layers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Propose a new </a:t>
            </a:r>
            <a:r>
              <a:rPr lang="en-US" dirty="0" smtClean="0"/>
              <a:t>initialization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Analyze the differences to standard initialization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292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Experimental Setting and datasets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246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Shapeset-3x2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half" idx="2"/>
          </p:nvPr>
        </p:nvSpPr>
        <p:spPr>
          <a:xfrm>
            <a:off x="358774" y="2060848"/>
            <a:ext cx="3349129" cy="2304256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GB" dirty="0" smtClean="0"/>
              <a:t>Online Learning on an Infinite Dataset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3 Categories (parallelogram, triangle, ellipse)</a:t>
            </a:r>
          </a:p>
        </p:txBody>
      </p:sp>
      <p:pic>
        <p:nvPicPr>
          <p:cNvPr id="10" name="Bild 9" descr="pic1a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96752"/>
            <a:ext cx="4797621" cy="3390242"/>
          </a:xfrm>
          <a:prstGeom prst="rect">
            <a:avLst/>
          </a:prstGeom>
        </p:spPr>
      </p:pic>
      <p:sp>
        <p:nvSpPr>
          <p:cNvPr id="11" name="Inhaltsplatzhalter 6"/>
          <p:cNvSpPr>
            <a:spLocks noGrp="1"/>
          </p:cNvSpPr>
          <p:nvPr>
            <p:ph sz="half" idx="2"/>
          </p:nvPr>
        </p:nvSpPr>
        <p:spPr>
          <a:xfrm>
            <a:off x="334125" y="4149080"/>
            <a:ext cx="8426399" cy="1872208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GB" dirty="0" smtClean="0"/>
              <a:t>Random Parameters</a:t>
            </a:r>
            <a:r>
              <a:rPr lang="en-GB" dirty="0"/>
              <a:t> </a:t>
            </a:r>
            <a:r>
              <a:rPr lang="en-GB" dirty="0" smtClean="0"/>
              <a:t>(length, rotation, scaling, grey-scale,…)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Images with two objects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Classification task: predict the objects (e.g. triangle + ellipse)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smtClean="0"/>
              <a:t>9 Classes</a:t>
            </a:r>
          </a:p>
        </p:txBody>
      </p:sp>
    </p:spTree>
    <p:extLst>
      <p:ext uri="{BB962C8B-B14F-4D97-AF65-F5344CB8AC3E}">
        <p14:creationId xmlns:p14="http://schemas.microsoft.com/office/powerpoint/2010/main" val="1872296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Finite Datasets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592263"/>
            <a:ext cx="3789985" cy="4551381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GB" dirty="0" smtClean="0"/>
              <a:t>MINIST digits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50000 Images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10 Classes (airplane, automobile, bird, cat, ...)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Classification Task</a:t>
            </a:r>
            <a:endParaRPr lang="en-GB" dirty="0"/>
          </a:p>
        </p:txBody>
      </p:sp>
      <p:pic>
        <p:nvPicPr>
          <p:cNvPr id="5" name="Bild 4" descr="pic1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313" y="1196752"/>
            <a:ext cx="4789321" cy="3384376"/>
          </a:xfrm>
          <a:prstGeom prst="rect">
            <a:avLst/>
          </a:prstGeom>
        </p:spPr>
      </p:pic>
      <p:sp>
        <p:nvSpPr>
          <p:cNvPr id="6" name="Abgerundetes Rechteck 5"/>
          <p:cNvSpPr/>
          <p:nvPr/>
        </p:nvSpPr>
        <p:spPr>
          <a:xfrm>
            <a:off x="1729625" y="4680457"/>
            <a:ext cx="2798577" cy="288032"/>
          </a:xfrm>
          <a:prstGeom prst="round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30000</a:t>
            </a:r>
            <a:endParaRPr lang="en-US" dirty="0"/>
          </a:p>
        </p:txBody>
      </p:sp>
      <p:sp>
        <p:nvSpPr>
          <p:cNvPr id="7" name="Abgerundetes Rechteck 6"/>
          <p:cNvSpPr/>
          <p:nvPr/>
        </p:nvSpPr>
        <p:spPr>
          <a:xfrm>
            <a:off x="5546050" y="4680457"/>
            <a:ext cx="864096" cy="288032"/>
          </a:xfrm>
          <a:prstGeom prst="roundRect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10000</a:t>
            </a:r>
            <a:endParaRPr lang="en-US" dirty="0"/>
          </a:p>
        </p:txBody>
      </p:sp>
      <p:sp>
        <p:nvSpPr>
          <p:cNvPr id="8" name="Abgerundetes Rechteck 7"/>
          <p:cNvSpPr/>
          <p:nvPr/>
        </p:nvSpPr>
        <p:spPr>
          <a:xfrm>
            <a:off x="4609946" y="4680457"/>
            <a:ext cx="864096" cy="288032"/>
          </a:xfrm>
          <a:prstGeom prst="round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10000</a:t>
            </a:r>
            <a:endParaRPr lang="en-US" dirty="0"/>
          </a:p>
        </p:txBody>
      </p:sp>
      <p:sp>
        <p:nvSpPr>
          <p:cNvPr id="10" name="Inhaltsplatzhalter 2"/>
          <p:cNvSpPr>
            <a:spLocks noGrp="1"/>
          </p:cNvSpPr>
          <p:nvPr>
            <p:ph sz="half" idx="1"/>
          </p:nvPr>
        </p:nvSpPr>
        <p:spPr>
          <a:xfrm>
            <a:off x="2509185" y="4176401"/>
            <a:ext cx="1152128" cy="504056"/>
          </a:xfrm>
        </p:spPr>
        <p:txBody>
          <a:bodyPr/>
          <a:lstStyle/>
          <a:p>
            <a:r>
              <a:rPr lang="de-DE" dirty="0" smtClean="0">
                <a:solidFill>
                  <a:srgbClr val="0000FF"/>
                </a:solidFill>
              </a:rPr>
              <a:t>Training</a:t>
            </a:r>
            <a:endParaRPr lang="de-DE" dirty="0">
              <a:solidFill>
                <a:srgbClr val="0000FF"/>
              </a:solidFill>
            </a:endParaRPr>
          </a:p>
        </p:txBody>
      </p:sp>
      <p:sp>
        <p:nvSpPr>
          <p:cNvPr id="12" name="Inhaltsplatzhalter 2"/>
          <p:cNvSpPr>
            <a:spLocks noGrp="1"/>
          </p:cNvSpPr>
          <p:nvPr>
            <p:ph sz="half" idx="1"/>
          </p:nvPr>
        </p:nvSpPr>
        <p:spPr>
          <a:xfrm>
            <a:off x="4436067" y="4176401"/>
            <a:ext cx="1152128" cy="504056"/>
          </a:xfrm>
        </p:spPr>
        <p:txBody>
          <a:bodyPr/>
          <a:lstStyle/>
          <a:p>
            <a:r>
              <a:rPr lang="de-DE" dirty="0" smtClean="0">
                <a:solidFill>
                  <a:srgbClr val="FF0000"/>
                </a:solidFill>
              </a:rPr>
              <a:t>Validation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13" name="Inhaltsplatzhalter 2"/>
          <p:cNvSpPr>
            <a:spLocks noGrp="1"/>
          </p:cNvSpPr>
          <p:nvPr>
            <p:ph sz="half" idx="1"/>
          </p:nvPr>
        </p:nvSpPr>
        <p:spPr>
          <a:xfrm>
            <a:off x="5725465" y="4176402"/>
            <a:ext cx="505265" cy="506950"/>
          </a:xfrm>
        </p:spPr>
        <p:txBody>
          <a:bodyPr/>
          <a:lstStyle/>
          <a:p>
            <a:r>
              <a:rPr lang="de-DE" dirty="0" smtClean="0">
                <a:solidFill>
                  <a:srgbClr val="00FF00"/>
                </a:solidFill>
              </a:rPr>
              <a:t>Test</a:t>
            </a:r>
            <a:endParaRPr lang="de-DE" dirty="0">
              <a:solidFill>
                <a:srgbClr val="00FF00"/>
              </a:solidFill>
            </a:endParaRPr>
          </a:p>
        </p:txBody>
      </p:sp>
      <p:sp>
        <p:nvSpPr>
          <p:cNvPr id="18" name="Inhaltsplatzhalter 2"/>
          <p:cNvSpPr>
            <a:spLocks noGrp="1"/>
          </p:cNvSpPr>
          <p:nvPr>
            <p:ph sz="half" idx="1"/>
          </p:nvPr>
        </p:nvSpPr>
        <p:spPr>
          <a:xfrm>
            <a:off x="680759" y="3861048"/>
            <a:ext cx="3656852" cy="504057"/>
          </a:xfrm>
        </p:spPr>
        <p:txBody>
          <a:bodyPr/>
          <a:lstStyle/>
          <a:p>
            <a:r>
              <a:rPr lang="en-GB" dirty="0" smtClean="0"/>
              <a:t>Dataset was spited into: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20" name="Inhaltsplatzhalter 2"/>
          <p:cNvSpPr>
            <a:spLocks noGrp="1"/>
          </p:cNvSpPr>
          <p:nvPr>
            <p:ph sz="half" idx="1"/>
          </p:nvPr>
        </p:nvSpPr>
        <p:spPr>
          <a:xfrm>
            <a:off x="707749" y="4971721"/>
            <a:ext cx="5017716" cy="1409607"/>
          </a:xfrm>
        </p:spPr>
        <p:txBody>
          <a:bodyPr/>
          <a:lstStyle/>
          <a:p>
            <a:r>
              <a:rPr lang="en-GB" dirty="0" smtClean="0">
                <a:solidFill>
                  <a:srgbClr val="0000FF"/>
                </a:solidFill>
              </a:rPr>
              <a:t>Training</a:t>
            </a:r>
            <a:r>
              <a:rPr lang="en-GB" dirty="0" smtClean="0"/>
              <a:t>: Fit Parameters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Validation</a:t>
            </a:r>
            <a:r>
              <a:rPr lang="en-GB" dirty="0" smtClean="0"/>
              <a:t>: Hyper-Parameter selection</a:t>
            </a:r>
          </a:p>
          <a:p>
            <a:r>
              <a:rPr lang="en-GB" dirty="0" smtClean="0">
                <a:solidFill>
                  <a:srgbClr val="00FF00"/>
                </a:solidFill>
              </a:rPr>
              <a:t>Test</a:t>
            </a:r>
            <a:r>
              <a:rPr lang="en-GB" dirty="0" smtClean="0"/>
              <a:t>: Estimate prediction error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562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Experimental Setting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916832"/>
            <a:ext cx="4933306" cy="3636937"/>
          </a:xfrm>
        </p:spPr>
        <p:txBody>
          <a:bodyPr/>
          <a:lstStyle/>
          <a:p>
            <a:r>
              <a:rPr lang="en-GB" dirty="0" err="1" smtClean="0"/>
              <a:t>Feedforward</a:t>
            </a:r>
            <a:r>
              <a:rPr lang="en-GB" dirty="0" smtClean="0"/>
              <a:t> neural networks with 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smtClean="0"/>
              <a:t>one to five hidden layers (depth is an hyper-parameter)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smtClean="0"/>
              <a:t>one thousand hidden units per layer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err="1"/>
              <a:t>s</a:t>
            </a:r>
            <a:r>
              <a:rPr lang="en-GB" dirty="0" err="1" smtClean="0"/>
              <a:t>oftmax</a:t>
            </a:r>
            <a:r>
              <a:rPr lang="en-GB" dirty="0" smtClean="0"/>
              <a:t> logistic regression for the output layer (multi-class prediction)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smtClean="0"/>
              <a:t>negative log-likelihood as cost function</a:t>
            </a:r>
          </a:p>
          <a:p>
            <a:pPr marL="522288" lvl="1" indent="-342900">
              <a:buFont typeface="Arial"/>
              <a:buChar char="•"/>
            </a:pPr>
            <a:r>
              <a:rPr lang="en-GB" dirty="0" smtClean="0"/>
              <a:t>Optimized with stochastic back-propagation on mini-batches</a:t>
            </a:r>
          </a:p>
          <a:p>
            <a:pPr marL="342900" indent="-342900">
              <a:buFont typeface="Arial"/>
              <a:buChar char="•"/>
            </a:pPr>
            <a:endParaRPr lang="en-GB" dirty="0"/>
          </a:p>
        </p:txBody>
      </p:sp>
      <p:pic>
        <p:nvPicPr>
          <p:cNvPr id="4" name="Bild 3" descr="NNSchemata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1" y="2204864"/>
            <a:ext cx="3057144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98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Experimental Setting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6373465" cy="4551381"/>
          </a:xfrm>
        </p:spPr>
        <p:txBody>
          <a:bodyPr/>
          <a:lstStyle/>
          <a:p>
            <a:r>
              <a:rPr lang="en-AU" dirty="0"/>
              <a:t>Initialization</a:t>
            </a:r>
          </a:p>
          <a:p>
            <a:pPr marL="342900" indent="-342900">
              <a:buFont typeface="Arial"/>
              <a:buChar char="•"/>
            </a:pPr>
            <a:r>
              <a:rPr lang="en-AU" dirty="0"/>
              <a:t>All biases to be 0 and the weights</a:t>
            </a:r>
          </a:p>
          <a:p>
            <a:endParaRPr lang="en-AU" dirty="0"/>
          </a:p>
          <a:p>
            <a:r>
              <a:rPr lang="en-AU" dirty="0"/>
              <a:t>Search for each model</a:t>
            </a:r>
          </a:p>
          <a:p>
            <a:pPr marL="342900" indent="-342900">
              <a:buFont typeface="Arial"/>
              <a:buChar char="•"/>
            </a:pPr>
            <a:r>
              <a:rPr lang="en-AU" dirty="0"/>
              <a:t>the best hyper-parameters: learning rate and depth</a:t>
            </a:r>
          </a:p>
          <a:p>
            <a:endParaRPr lang="en-AU" dirty="0" smtClean="0"/>
          </a:p>
          <a:p>
            <a:r>
              <a:rPr lang="en-AU" dirty="0" smtClean="0"/>
              <a:t>Varied the type of non-linear activation function</a:t>
            </a:r>
          </a:p>
          <a:p>
            <a:pPr marL="342900" indent="-342900">
              <a:buFont typeface="Arial"/>
              <a:buChar char="•"/>
            </a:pPr>
            <a:r>
              <a:rPr lang="en-AU" dirty="0" smtClean="0"/>
              <a:t>Sigmoid</a:t>
            </a:r>
          </a:p>
          <a:p>
            <a:pPr marL="342900" indent="-342900">
              <a:buFont typeface="Arial"/>
              <a:buChar char="•"/>
            </a:pPr>
            <a:r>
              <a:rPr lang="en-AU" dirty="0" smtClean="0"/>
              <a:t>Hyperbolic tangent</a:t>
            </a:r>
          </a:p>
          <a:p>
            <a:pPr marL="342900" indent="-342900">
              <a:buFont typeface="Arial"/>
              <a:buChar char="•"/>
            </a:pPr>
            <a:r>
              <a:rPr lang="en-AU" dirty="0" smtClean="0"/>
              <a:t>Newly proposed activation function: </a:t>
            </a:r>
            <a:r>
              <a:rPr lang="en-AU" dirty="0" err="1" smtClean="0"/>
              <a:t>softsign</a:t>
            </a:r>
            <a:endParaRPr lang="en-AU" dirty="0" smtClean="0"/>
          </a:p>
          <a:p>
            <a:endParaRPr lang="en-AU" dirty="0"/>
          </a:p>
          <a:p>
            <a:pPr marL="342900" indent="-342900">
              <a:buFont typeface="Arial"/>
              <a:buChar char="•"/>
            </a:pPr>
            <a:endParaRPr lang="en-AU" dirty="0"/>
          </a:p>
        </p:txBody>
      </p:sp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92" y="2060848"/>
            <a:ext cx="2349500" cy="62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371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Sigmoid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endParaRPr lang="en-US" dirty="0" smtClean="0"/>
          </a:p>
          <a:p>
            <a:pPr marL="342900" indent="-342900">
              <a:buFont typeface="Arial"/>
              <a:buChar char="•"/>
            </a:pP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Range is 0 to 1</a:t>
            </a:r>
          </a:p>
          <a:p>
            <a:pPr marL="342900" indent="-342900">
              <a:buFont typeface="Arial"/>
              <a:buChar char="•"/>
            </a:pPr>
            <a:r>
              <a:rPr lang="en-US" b="1" dirty="0" smtClean="0"/>
              <a:t>Non zero mean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Tails are exponential</a:t>
            </a:r>
            <a:endParaRPr lang="en-US" dirty="0"/>
          </a:p>
        </p:txBody>
      </p:sp>
      <p:pic>
        <p:nvPicPr>
          <p:cNvPr id="7" name="Bild 6" descr="Sigmoid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209800"/>
            <a:ext cx="4470400" cy="3606800"/>
          </a:xfrm>
          <a:prstGeom prst="rect">
            <a:avLst/>
          </a:prstGeom>
        </p:spPr>
      </p:pic>
      <p:pic>
        <p:nvPicPr>
          <p:cNvPr id="9" name="Bild 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77855"/>
            <a:ext cx="2400300" cy="58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24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Hyperbolic and </a:t>
            </a:r>
            <a:r>
              <a:rPr lang="en-US" dirty="0" err="1" smtClean="0"/>
              <a:t>Softsign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592263"/>
            <a:ext cx="3709169" cy="4551381"/>
          </a:xfrm>
        </p:spPr>
        <p:txBody>
          <a:bodyPr/>
          <a:lstStyle/>
          <a:p>
            <a:r>
              <a:rPr lang="en-US" dirty="0" smtClean="0"/>
              <a:t>Similarities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Range is -1 to 1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Mean of 0</a:t>
            </a:r>
          </a:p>
          <a:p>
            <a:endParaRPr lang="en-US" dirty="0"/>
          </a:p>
          <a:p>
            <a:r>
              <a:rPr lang="en-US" dirty="0" smtClean="0"/>
              <a:t>Differences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Tails of the </a:t>
            </a:r>
            <a:r>
              <a:rPr lang="en-US" dirty="0" err="1" smtClean="0"/>
              <a:t>softsign</a:t>
            </a:r>
            <a:r>
              <a:rPr lang="en-US" dirty="0" smtClean="0"/>
              <a:t> are </a:t>
            </a:r>
            <a:r>
              <a:rPr lang="en-US" b="1" dirty="0" smtClean="0"/>
              <a:t>quadratic polynomial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Tails of the hyperbolic are </a:t>
            </a:r>
            <a:r>
              <a:rPr lang="en-US" b="1" dirty="0" smtClean="0"/>
              <a:t>exponential</a:t>
            </a:r>
          </a:p>
          <a:p>
            <a:endParaRPr lang="en-US" dirty="0" smtClean="0"/>
          </a:p>
        </p:txBody>
      </p:sp>
      <p:pic>
        <p:nvPicPr>
          <p:cNvPr id="4" name="Bild 3" descr="Hyperbolic Softsig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593790"/>
            <a:ext cx="4470400" cy="3644900"/>
          </a:xfrm>
          <a:prstGeom prst="rect">
            <a:avLst/>
          </a:prstGeom>
        </p:spPr>
      </p:pic>
      <p:pic>
        <p:nvPicPr>
          <p:cNvPr id="5" name="Bild 4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517232"/>
            <a:ext cx="2400300" cy="533400"/>
          </a:xfrm>
          <a:prstGeom prst="rect">
            <a:avLst/>
          </a:prstGeom>
        </p:spPr>
      </p:pic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639916"/>
            <a:ext cx="2654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26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 of activation functions and saturation during training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238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 things to avoid</a:t>
            </a:r>
            <a:endParaRPr lang="en-GB" dirty="0"/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>
          <a:xfrm>
            <a:off x="358775" y="1844824"/>
            <a:ext cx="4501258" cy="3636937"/>
          </a:xfrm>
        </p:spPr>
        <p:txBody>
          <a:bodyPr/>
          <a:lstStyle/>
          <a:p>
            <a:r>
              <a:rPr lang="en-GB" dirty="0" smtClean="0"/>
              <a:t>Excessive saturation of activation functions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Gradient is close to zero</a:t>
            </a:r>
          </a:p>
          <a:p>
            <a:pPr marL="342900" indent="-342900">
              <a:buFont typeface="Arial"/>
              <a:buChar char="•"/>
            </a:pPr>
            <a:r>
              <a:rPr lang="en-GB" dirty="0" err="1" smtClean="0"/>
              <a:t>Backprop</a:t>
            </a:r>
            <a:r>
              <a:rPr lang="en-GB" dirty="0" smtClean="0"/>
              <a:t> does not work </a:t>
            </a:r>
            <a:r>
              <a:rPr lang="en-GB" dirty="0" smtClean="0"/>
              <a:t>well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No </a:t>
            </a:r>
            <a:r>
              <a:rPr lang="en-GB" dirty="0" err="1" smtClean="0"/>
              <a:t>learnng</a:t>
            </a:r>
            <a:endParaRPr lang="en-GB" dirty="0" smtClean="0"/>
          </a:p>
          <a:p>
            <a:r>
              <a:rPr lang="en-GB" dirty="0" smtClean="0"/>
              <a:t>Overly linear units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Will not compute something interesting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Can be replaced by a single unit</a:t>
            </a:r>
          </a:p>
          <a:p>
            <a:endParaRPr lang="en-GB" dirty="0"/>
          </a:p>
        </p:txBody>
      </p:sp>
      <p:pic>
        <p:nvPicPr>
          <p:cNvPr id="3" name="Bild 2" descr="f_df_tanh_softsig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58881"/>
            <a:ext cx="4427984" cy="3627389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754424" y="5686270"/>
            <a:ext cx="2060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Thanks to </a:t>
            </a:r>
            <a:r>
              <a:rPr lang="en-US" sz="1400" dirty="0" err="1" smtClean="0"/>
              <a:t>Jinseok</a:t>
            </a:r>
            <a:r>
              <a:rPr lang="en-US" sz="1400" dirty="0" smtClean="0"/>
              <a:t> Nam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985834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Experiments with the Sigmoid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79512" y="1484784"/>
            <a:ext cx="8712968" cy="932394"/>
          </a:xfrm>
        </p:spPr>
        <p:txBody>
          <a:bodyPr/>
          <a:lstStyle/>
          <a:p>
            <a:r>
              <a:rPr lang="en-GB" dirty="0" smtClean="0"/>
              <a:t>Watching of saturation by monitoring activation values</a:t>
            </a:r>
            <a:endParaRPr lang="en-GB" dirty="0"/>
          </a:p>
        </p:txBody>
      </p:sp>
      <p:pic>
        <p:nvPicPr>
          <p:cNvPr id="7" name="Bild 6" descr="pic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941" y="2099428"/>
            <a:ext cx="5231667" cy="1728192"/>
          </a:xfrm>
          <a:prstGeom prst="rect">
            <a:avLst/>
          </a:prstGeom>
        </p:spPr>
      </p:pic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179512" y="4149080"/>
            <a:ext cx="8712968" cy="2448272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GB" dirty="0" smtClean="0"/>
              <a:t>All the sigmoid activation values of layer 4 are close to 0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All other layers have a activation value above 0.5, and decreases from layer 3 to layer 1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Saturation can last very long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For four hidden layers, the saturation regime may be escaped</a:t>
            </a:r>
          </a:p>
        </p:txBody>
      </p:sp>
      <p:sp>
        <p:nvSpPr>
          <p:cNvPr id="4" name="Ring 3"/>
          <p:cNvSpPr/>
          <p:nvPr/>
        </p:nvSpPr>
        <p:spPr>
          <a:xfrm>
            <a:off x="4860032" y="2099428"/>
            <a:ext cx="504056" cy="1473588"/>
          </a:xfrm>
          <a:prstGeom prst="donut">
            <a:avLst>
              <a:gd name="adj" fmla="val 479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5220072" y="1914762"/>
            <a:ext cx="1044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escapes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2267744" y="3827620"/>
            <a:ext cx="37379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Mean and standard deviation during learning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36027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Experiments with the Sigmoid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51520" y="1980316"/>
            <a:ext cx="8712968" cy="3960440"/>
          </a:xfrm>
        </p:spPr>
        <p:txBody>
          <a:bodyPr/>
          <a:lstStyle/>
          <a:p>
            <a:r>
              <a:rPr lang="en-GB" dirty="0" smtClean="0"/>
              <a:t>Why does layer 4 moves in saturation? A hypothesis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Remember: </a:t>
            </a:r>
            <a:r>
              <a:rPr lang="en-GB" dirty="0" err="1" smtClean="0"/>
              <a:t>softmax</a:t>
            </a:r>
            <a:r>
              <a:rPr lang="en-GB" dirty="0" smtClean="0"/>
              <a:t> for the output layer</a:t>
            </a:r>
          </a:p>
          <a:p>
            <a:pPr marL="342900" indent="-342900">
              <a:buFont typeface="Arial"/>
              <a:buChar char="•"/>
            </a:pPr>
            <a:endParaRPr lang="en-GB" dirty="0"/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Rely at the initialization more on its bias (learned quickly)</a:t>
            </a:r>
          </a:p>
          <a:p>
            <a:pPr marL="342900" indent="-342900">
              <a:buFont typeface="Arial"/>
              <a:buChar char="•"/>
            </a:pPr>
            <a:r>
              <a:rPr lang="en-GB" dirty="0"/>
              <a:t> </a:t>
            </a:r>
            <a:r>
              <a:rPr lang="en-GB" dirty="0" smtClean="0"/>
              <a:t>    has at the beginning a high variance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The error gradient tend to push           towards 0 (i.e.      towards 0)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This leads to pushing sigmoid into saturation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(does not happen for hyperbolic and </a:t>
            </a:r>
            <a:r>
              <a:rPr lang="en-GB" dirty="0" err="1" smtClean="0"/>
              <a:t>softsign</a:t>
            </a:r>
            <a:r>
              <a:rPr lang="en-GB" dirty="0" smtClean="0"/>
              <a:t> because these have zero mean)</a:t>
            </a:r>
          </a:p>
        </p:txBody>
      </p:sp>
      <p:pic>
        <p:nvPicPr>
          <p:cNvPr id="4" name="Bild 3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91" y="3022600"/>
            <a:ext cx="2387600" cy="304800"/>
          </a:xfrm>
          <a:prstGeom prst="rect">
            <a:avLst/>
          </a:prstGeom>
        </p:spPr>
      </p:pic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372694"/>
            <a:ext cx="635000" cy="241300"/>
          </a:xfrm>
          <a:prstGeom prst="rect">
            <a:avLst/>
          </a:prstGeom>
        </p:spPr>
      </p:pic>
      <p:pic>
        <p:nvPicPr>
          <p:cNvPr id="7" name="Bild 6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55" y="4358986"/>
            <a:ext cx="228600" cy="241300"/>
          </a:xfrm>
          <a:prstGeom prst="rect">
            <a:avLst/>
          </a:prstGeom>
        </p:spPr>
      </p:pic>
      <p:pic>
        <p:nvPicPr>
          <p:cNvPr id="8" name="Bild 7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77" y="3933056"/>
            <a:ext cx="228600" cy="24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11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Experiments with the Sigmoid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20223" y="2636912"/>
            <a:ext cx="8712968" cy="1952740"/>
          </a:xfrm>
        </p:spPr>
        <p:txBody>
          <a:bodyPr/>
          <a:lstStyle/>
          <a:p>
            <a:r>
              <a:rPr lang="en-GB" dirty="0" smtClean="0"/>
              <a:t>Why does layer 4 moves out of saturation? A hypothesis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The layer 1 – 3 moves toward more useful features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Layer 4 moves out of saturation regime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Poorer quality</a:t>
            </a:r>
          </a:p>
        </p:txBody>
      </p:sp>
    </p:spTree>
    <p:extLst>
      <p:ext uri="{BB962C8B-B14F-4D97-AF65-F5344CB8AC3E}">
        <p14:creationId xmlns:p14="http://schemas.microsoft.com/office/powerpoint/2010/main" val="2218705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Experiments with the Hyperbolic</a:t>
            </a:r>
            <a:endParaRPr lang="en-GB" dirty="0"/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323790" y="4653136"/>
            <a:ext cx="8712968" cy="1512168"/>
          </a:xfrm>
        </p:spPr>
        <p:txBody>
          <a:bodyPr/>
          <a:lstStyle/>
          <a:p>
            <a:r>
              <a:rPr lang="en-GB" dirty="0" smtClean="0"/>
              <a:t>Observation of a sequentially saturation phenomenon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First layer 1 saturates, layer 2 saturates, …</a:t>
            </a:r>
          </a:p>
          <a:p>
            <a:r>
              <a:rPr lang="en-GB" dirty="0" smtClean="0"/>
              <a:t>Why this happening remains to be understood</a:t>
            </a:r>
          </a:p>
        </p:txBody>
      </p:sp>
      <p:pic>
        <p:nvPicPr>
          <p:cNvPr id="10" name="Bild 9" descr="pic3 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132856"/>
            <a:ext cx="5580112" cy="2029581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339597" y="1469298"/>
            <a:ext cx="1968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Layer 1 saturates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4" name="Gerade Verbindung mit Pfeil 13"/>
          <p:cNvCxnSpPr>
            <a:stCxn id="11" idx="2"/>
          </p:cNvCxnSpPr>
          <p:nvPr/>
        </p:nvCxnSpPr>
        <p:spPr>
          <a:xfrm>
            <a:off x="1323701" y="1838630"/>
            <a:ext cx="800027" cy="58225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feld 14"/>
          <p:cNvSpPr txBox="1"/>
          <p:nvPr/>
        </p:nvSpPr>
        <p:spPr>
          <a:xfrm>
            <a:off x="2627784" y="1469298"/>
            <a:ext cx="1968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FF00"/>
                </a:solidFill>
              </a:rPr>
              <a:t>Layer 2 saturates</a:t>
            </a:r>
            <a:endParaRPr lang="en-US" dirty="0">
              <a:solidFill>
                <a:srgbClr val="00FF00"/>
              </a:solidFill>
            </a:endParaRPr>
          </a:p>
        </p:txBody>
      </p:sp>
      <p:cxnSp>
        <p:nvCxnSpPr>
          <p:cNvPr id="18" name="Gerade Verbindung mit Pfeil 17"/>
          <p:cNvCxnSpPr>
            <a:stCxn id="15" idx="2"/>
          </p:cNvCxnSpPr>
          <p:nvPr/>
        </p:nvCxnSpPr>
        <p:spPr>
          <a:xfrm flipH="1">
            <a:off x="2555776" y="1838630"/>
            <a:ext cx="1056112" cy="654266"/>
          </a:xfrm>
          <a:prstGeom prst="straightConnector1">
            <a:avLst/>
          </a:prstGeom>
          <a:ln>
            <a:solidFill>
              <a:srgbClr val="00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feld 18"/>
          <p:cNvSpPr txBox="1"/>
          <p:nvPr/>
        </p:nvSpPr>
        <p:spPr>
          <a:xfrm>
            <a:off x="4860032" y="1462135"/>
            <a:ext cx="1968207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Layer 3 saturates</a:t>
            </a:r>
            <a:endParaRPr lang="en-US" dirty="0">
              <a:solidFill>
                <a:srgbClr val="0000FF"/>
              </a:solidFill>
            </a:endParaRPr>
          </a:p>
        </p:txBody>
      </p:sp>
      <p:cxnSp>
        <p:nvCxnSpPr>
          <p:cNvPr id="21" name="Gerade Verbindung mit Pfeil 20"/>
          <p:cNvCxnSpPr>
            <a:stCxn id="19" idx="2"/>
          </p:cNvCxnSpPr>
          <p:nvPr/>
        </p:nvCxnSpPr>
        <p:spPr>
          <a:xfrm flipH="1">
            <a:off x="3203848" y="1831467"/>
            <a:ext cx="2640288" cy="661429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feld 2"/>
          <p:cNvSpPr txBox="1"/>
          <p:nvPr/>
        </p:nvSpPr>
        <p:spPr>
          <a:xfrm>
            <a:off x="1879079" y="4155758"/>
            <a:ext cx="5433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98 percentiles (markers alone) and standard deviation (solid lines)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23118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Experiments with the </a:t>
            </a:r>
            <a:r>
              <a:rPr lang="en-GB" dirty="0" err="1" smtClean="0"/>
              <a:t>Softsign</a:t>
            </a:r>
            <a:endParaRPr lang="en-GB" dirty="0"/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179512" y="4365104"/>
            <a:ext cx="8712968" cy="1440160"/>
          </a:xfrm>
        </p:spPr>
        <p:txBody>
          <a:bodyPr/>
          <a:lstStyle/>
          <a:p>
            <a:r>
              <a:rPr lang="en-GB" dirty="0" smtClean="0"/>
              <a:t>Behaves differently in terms of saturation (</a:t>
            </a:r>
            <a:r>
              <a:rPr lang="en-GB" b="1" dirty="0" smtClean="0"/>
              <a:t>smoother asymptotes</a:t>
            </a:r>
            <a:r>
              <a:rPr lang="en-GB" dirty="0" smtClean="0"/>
              <a:t>)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Saturation does not occur layer after layer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All layers move together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Faster at the beginning and then slow</a:t>
            </a:r>
          </a:p>
        </p:txBody>
      </p:sp>
      <p:pic>
        <p:nvPicPr>
          <p:cNvPr id="3" name="Bild 2" descr="pic3 b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64407"/>
            <a:ext cx="5580735" cy="1996641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1859838" y="3854369"/>
            <a:ext cx="5433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98 percentiles (markers alone) and standard deviation (solid lines)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114562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Activation values after training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Activation values normalized histogram, i.e. averaged across units of the same layer</a:t>
            </a:r>
          </a:p>
          <a:p>
            <a:pPr marL="342900" indent="-342900">
              <a:buFont typeface="Arial"/>
              <a:buChar char="•"/>
            </a:pPr>
            <a:r>
              <a:rPr lang="en-US" dirty="0" err="1" smtClean="0"/>
              <a:t>Softsign</a:t>
            </a:r>
            <a:r>
              <a:rPr lang="en-US" dirty="0" smtClean="0"/>
              <a:t> has many activation values around (-0.8,-0.6) and (0.6,0.8)</a:t>
            </a:r>
          </a:p>
        </p:txBody>
      </p:sp>
      <p:pic>
        <p:nvPicPr>
          <p:cNvPr id="6" name="Bild 5" descr="pic4 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132856"/>
            <a:ext cx="4399634" cy="1721913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5656144" y="3871785"/>
            <a:ext cx="2689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Activation function is hyperbolic</a:t>
            </a:r>
            <a:endParaRPr lang="en-US" sz="1400" dirty="0"/>
          </a:p>
        </p:txBody>
      </p:sp>
      <p:pic>
        <p:nvPicPr>
          <p:cNvPr id="10" name="Bild 9" descr="pic4 b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179562"/>
            <a:ext cx="4399634" cy="1708525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5656144" y="5946141"/>
            <a:ext cx="2489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Activation function is </a:t>
            </a:r>
            <a:r>
              <a:rPr lang="en-US" sz="1400" dirty="0" err="1" smtClean="0"/>
              <a:t>softsign</a:t>
            </a:r>
            <a:endParaRPr lang="en-US" sz="1400" dirty="0"/>
          </a:p>
        </p:txBody>
      </p:sp>
      <p:sp>
        <p:nvSpPr>
          <p:cNvPr id="12" name="Ring 11"/>
          <p:cNvSpPr/>
          <p:nvPr/>
        </p:nvSpPr>
        <p:spPr>
          <a:xfrm>
            <a:off x="4644008" y="2132856"/>
            <a:ext cx="288032" cy="1473588"/>
          </a:xfrm>
          <a:prstGeom prst="donut">
            <a:avLst>
              <a:gd name="adj" fmla="val 479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ing 12"/>
          <p:cNvSpPr/>
          <p:nvPr/>
        </p:nvSpPr>
        <p:spPr>
          <a:xfrm>
            <a:off x="8755610" y="2130121"/>
            <a:ext cx="288032" cy="1473588"/>
          </a:xfrm>
          <a:prstGeom prst="donut">
            <a:avLst>
              <a:gd name="adj" fmla="val 479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6156176" y="1627186"/>
            <a:ext cx="1134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saturates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5" name="Gerade Verbindung mit Pfeil 14"/>
          <p:cNvCxnSpPr>
            <a:endCxn id="13" idx="0"/>
          </p:cNvCxnSpPr>
          <p:nvPr/>
        </p:nvCxnSpPr>
        <p:spPr>
          <a:xfrm>
            <a:off x="6732240" y="1996518"/>
            <a:ext cx="2167386" cy="13360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/>
          <p:cNvCxnSpPr>
            <a:stCxn id="14" idx="2"/>
            <a:endCxn id="12" idx="0"/>
          </p:cNvCxnSpPr>
          <p:nvPr/>
        </p:nvCxnSpPr>
        <p:spPr>
          <a:xfrm flipH="1">
            <a:off x="4788024" y="1996518"/>
            <a:ext cx="1935225" cy="1363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Bild 19" descr="f_df_tanh_softsign Kopie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90" y="4171674"/>
            <a:ext cx="4139952" cy="1678359"/>
          </a:xfrm>
          <a:prstGeom prst="rect">
            <a:avLst/>
          </a:prstGeom>
        </p:spPr>
      </p:pic>
      <p:sp>
        <p:nvSpPr>
          <p:cNvPr id="21" name="Rechteck 20"/>
          <p:cNvSpPr/>
          <p:nvPr/>
        </p:nvSpPr>
        <p:spPr>
          <a:xfrm>
            <a:off x="2771800" y="4437112"/>
            <a:ext cx="50707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hteck 21"/>
          <p:cNvSpPr/>
          <p:nvPr/>
        </p:nvSpPr>
        <p:spPr>
          <a:xfrm>
            <a:off x="1832674" y="5301208"/>
            <a:ext cx="507078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feld 22"/>
          <p:cNvSpPr txBox="1"/>
          <p:nvPr/>
        </p:nvSpPr>
        <p:spPr>
          <a:xfrm>
            <a:off x="899592" y="5850033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Regions of non-linearity and where the gradients flow well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41781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Short Conclusion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358774" y="2618643"/>
            <a:ext cx="8245673" cy="2052761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Sigmoid is not appropriate because of its non zero-mean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Saturation can escape but moves in poorer quality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Unfortunately the hyperbolic moves also in saturation</a:t>
            </a:r>
          </a:p>
          <a:p>
            <a:pPr marL="342900" indent="-342900">
              <a:buFont typeface="Arial"/>
              <a:buChar char="•"/>
            </a:pPr>
            <a:r>
              <a:rPr lang="en-US" dirty="0" err="1" smtClean="0"/>
              <a:t>Softsign</a:t>
            </a:r>
            <a:r>
              <a:rPr lang="en-US" dirty="0" smtClean="0"/>
              <a:t> works good because of its smoother asymptotes</a:t>
            </a:r>
          </a:p>
          <a:p>
            <a:pPr marL="342900" indent="-342900">
              <a:buFont typeface="Arial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44090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Studying</a:t>
            </a:r>
            <a:r>
              <a:rPr lang="de-DE" dirty="0" smtClean="0"/>
              <a:t> </a:t>
            </a:r>
            <a:r>
              <a:rPr lang="de-DE" dirty="0" err="1" smtClean="0"/>
              <a:t>gradients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their</a:t>
            </a:r>
            <a:r>
              <a:rPr lang="de-DE" dirty="0" smtClean="0"/>
              <a:t> </a:t>
            </a:r>
            <a:r>
              <a:rPr lang="de-DE" dirty="0" err="1" smtClean="0"/>
              <a:t>propagation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817754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Cost Function</a:t>
            </a:r>
            <a:endParaRPr lang="en-GB" dirty="0"/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179512" y="2492896"/>
            <a:ext cx="3388065" cy="2448272"/>
          </a:xfrm>
        </p:spPr>
        <p:txBody>
          <a:bodyPr/>
          <a:lstStyle/>
          <a:p>
            <a:r>
              <a:rPr lang="en-GB" dirty="0" smtClean="0"/>
              <a:t>Many issues …</a:t>
            </a:r>
          </a:p>
          <a:p>
            <a:pPr marL="342900" indent="-342900">
              <a:buFont typeface="Arial"/>
              <a:buChar char="•"/>
            </a:pPr>
            <a:r>
              <a:rPr lang="en-GB" b="1" dirty="0" smtClean="0"/>
              <a:t>Initialization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Step size (= learning rate)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Iterations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Oscillation</a:t>
            </a:r>
          </a:p>
        </p:txBody>
      </p:sp>
      <p:pic>
        <p:nvPicPr>
          <p:cNvPr id="5" name="Bild 4" descr="Quadratic cost functio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577" y="1700808"/>
            <a:ext cx="5292080" cy="412569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4644008" y="5826498"/>
            <a:ext cx="3744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Picture is from a homework assignment in </a:t>
            </a:r>
          </a:p>
          <a:p>
            <a:r>
              <a:rPr lang="en-US" sz="1400" dirty="0" err="1" smtClean="0"/>
              <a:t>Maschinelles</a:t>
            </a:r>
            <a:r>
              <a:rPr lang="en-US" sz="1400" dirty="0" smtClean="0"/>
              <a:t> </a:t>
            </a:r>
            <a:r>
              <a:rPr lang="en-US" sz="1400" dirty="0" err="1" smtClean="0"/>
              <a:t>Lernen</a:t>
            </a:r>
            <a:r>
              <a:rPr lang="en-US" sz="1400" dirty="0" smtClean="0"/>
              <a:t>: </a:t>
            </a:r>
            <a:r>
              <a:rPr lang="en-US" sz="1400" dirty="0" err="1" smtClean="0"/>
              <a:t>Statistische</a:t>
            </a:r>
            <a:r>
              <a:rPr lang="en-US" sz="1400" dirty="0" smtClean="0"/>
              <a:t> </a:t>
            </a:r>
            <a:r>
              <a:rPr lang="en-US" sz="1400" dirty="0" err="1" smtClean="0"/>
              <a:t>Verfahren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66350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Conditional Log-likelihood vs. quadratic cost function</a:t>
            </a:r>
            <a:endParaRPr lang="en-GB" dirty="0"/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179512" y="1772816"/>
            <a:ext cx="7992888" cy="4608512"/>
          </a:xfrm>
        </p:spPr>
        <p:txBody>
          <a:bodyPr/>
          <a:lstStyle/>
          <a:p>
            <a:r>
              <a:rPr lang="en-GB" dirty="0" smtClean="0"/>
              <a:t>Quadratic cost function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Many plateaus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Get stuck in poor local minima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Traditionally used</a:t>
            </a:r>
          </a:p>
          <a:p>
            <a:pPr marL="342900" indent="-342900">
              <a:buFont typeface="Arial"/>
              <a:buChar char="•"/>
            </a:pPr>
            <a:endParaRPr lang="en-GB" dirty="0"/>
          </a:p>
          <a:p>
            <a:r>
              <a:rPr lang="en-GB" dirty="0" smtClean="0"/>
              <a:t>Conditional Log-likelihood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Plateaus are less present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Works much better</a:t>
            </a:r>
          </a:p>
          <a:p>
            <a:endParaRPr lang="en-GB" dirty="0"/>
          </a:p>
          <a:p>
            <a:r>
              <a:rPr lang="en-GB" dirty="0" smtClean="0"/>
              <a:t>However, the cost function with all weights is much more complicated</a:t>
            </a:r>
            <a:endParaRPr lang="en-GB" dirty="0"/>
          </a:p>
        </p:txBody>
      </p:sp>
      <p:pic>
        <p:nvPicPr>
          <p:cNvPr id="3" name="Bild 2" descr="log vs quadrati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060848"/>
            <a:ext cx="5020003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90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Derivation of a new initialization</a:t>
            </a:r>
            <a:endParaRPr lang="en-GB" dirty="0"/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>
          <a:xfrm>
            <a:off x="179512" y="1651934"/>
            <a:ext cx="8784976" cy="4657386"/>
          </a:xfrm>
        </p:spPr>
        <p:txBody>
          <a:bodyPr/>
          <a:lstStyle/>
          <a:p>
            <a:r>
              <a:rPr lang="en-GB" dirty="0" smtClean="0"/>
              <a:t>Problem after initialization:</a:t>
            </a:r>
          </a:p>
          <a:p>
            <a:pPr marL="342900" indent="-342900">
              <a:buFont typeface="Arial"/>
              <a:buChar char="•"/>
            </a:pPr>
            <a:r>
              <a:rPr lang="en-GB" dirty="0"/>
              <a:t>B</a:t>
            </a:r>
            <a:r>
              <a:rPr lang="en-GB" dirty="0" smtClean="0"/>
              <a:t>ack-propagated gradients decreases from output to input layer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Variance gets smaller</a:t>
            </a:r>
          </a:p>
          <a:p>
            <a:r>
              <a:rPr lang="en-GB" dirty="0" smtClean="0"/>
              <a:t>Nice to have: try to keep the information flowing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Forward-propagation: same variances of the input signal for all layers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Back-propagation: same variances of the gradients for all layers</a:t>
            </a:r>
          </a:p>
          <a:p>
            <a:r>
              <a:rPr lang="en-GB" dirty="0" smtClean="0"/>
              <a:t>Need to formalize the variance of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the activation vector at layer </a:t>
            </a:r>
            <a:r>
              <a:rPr lang="en-GB" dirty="0" err="1" smtClean="0"/>
              <a:t>i</a:t>
            </a:r>
            <a:endParaRPr lang="en-GB" dirty="0"/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the gradients on the weight</a:t>
            </a:r>
          </a:p>
          <a:p>
            <a:pPr marL="342900" indent="-342900">
              <a:buFont typeface="Arial"/>
              <a:buChar char="•"/>
            </a:pPr>
            <a:r>
              <a:rPr lang="en-GB" dirty="0" smtClean="0"/>
              <a:t>the back-propagated gradient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93446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14" name="Textfeld 13"/>
          <p:cNvSpPr txBox="1"/>
          <p:nvPr/>
        </p:nvSpPr>
        <p:spPr>
          <a:xfrm>
            <a:off x="2760651" y="5877272"/>
            <a:ext cx="2895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Back-propagated gradient</a:t>
            </a:r>
            <a:endParaRPr lang="en-US" i="1" dirty="0"/>
          </a:p>
        </p:txBody>
      </p:sp>
      <p:pic>
        <p:nvPicPr>
          <p:cNvPr id="3" name="Bild 2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45" y="1988840"/>
            <a:ext cx="3111500" cy="647700"/>
          </a:xfrm>
          <a:prstGeom prst="rect">
            <a:avLst/>
          </a:prstGeom>
        </p:spPr>
      </p:pic>
      <p:pic>
        <p:nvPicPr>
          <p:cNvPr id="8" name="Bild 7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098" y="5157192"/>
            <a:ext cx="3048000" cy="609600"/>
          </a:xfrm>
          <a:prstGeom prst="rect">
            <a:avLst/>
          </a:prstGeom>
        </p:spPr>
      </p:pic>
      <p:pic>
        <p:nvPicPr>
          <p:cNvPr id="4" name="Bild 3" descr="BPG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92" y="2142259"/>
            <a:ext cx="3327400" cy="2527300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6444208" y="5938827"/>
            <a:ext cx="25302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Based on Bishop et al. [2006] </a:t>
            </a:r>
            <a:endParaRPr lang="en-US" sz="1400" dirty="0"/>
          </a:p>
        </p:txBody>
      </p:sp>
      <p:pic>
        <p:nvPicPr>
          <p:cNvPr id="5" name="Bild 4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45" y="2903476"/>
            <a:ext cx="36576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98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pic>
        <p:nvPicPr>
          <p:cNvPr id="8" name="Bild 7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734565"/>
            <a:ext cx="1333500" cy="304800"/>
          </a:xfrm>
          <a:prstGeom prst="rect">
            <a:avLst/>
          </a:prstGeom>
        </p:spPr>
      </p:pic>
      <p:pic>
        <p:nvPicPr>
          <p:cNvPr id="10" name="Bild 9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14" y="3046268"/>
            <a:ext cx="3086100" cy="673100"/>
          </a:xfrm>
          <a:prstGeom prst="rect">
            <a:avLst/>
          </a:prstGeom>
        </p:spPr>
      </p:pic>
      <p:sp>
        <p:nvSpPr>
          <p:cNvPr id="14" name="Textfeld 13"/>
          <p:cNvSpPr txBox="1"/>
          <p:nvPr/>
        </p:nvSpPr>
        <p:spPr>
          <a:xfrm>
            <a:off x="2760651" y="5877272"/>
            <a:ext cx="2561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Gradient </a:t>
            </a:r>
            <a:r>
              <a:rPr lang="en-US" i="1" dirty="0" smtClean="0"/>
              <a:t>on the weight</a:t>
            </a:r>
            <a:endParaRPr lang="en-US" i="1" dirty="0"/>
          </a:p>
        </p:txBody>
      </p:sp>
      <p:sp>
        <p:nvSpPr>
          <p:cNvPr id="3" name="Textfeld 2"/>
          <p:cNvSpPr txBox="1"/>
          <p:nvPr/>
        </p:nvSpPr>
        <p:spPr>
          <a:xfrm>
            <a:off x="1251842" y="2204864"/>
            <a:ext cx="5702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dirty="0" smtClean="0"/>
              <a:t>epends on the weight        only via the summed input </a:t>
            </a:r>
            <a:endParaRPr lang="en-US" dirty="0"/>
          </a:p>
        </p:txBody>
      </p:sp>
      <p:pic>
        <p:nvPicPr>
          <p:cNvPr id="4" name="Bild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71" y="2280222"/>
            <a:ext cx="673100" cy="190500"/>
          </a:xfrm>
          <a:prstGeom prst="rect">
            <a:avLst/>
          </a:prstGeom>
        </p:spPr>
      </p:pic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726" y="2247900"/>
            <a:ext cx="419100" cy="330200"/>
          </a:xfrm>
          <a:prstGeom prst="rect">
            <a:avLst/>
          </a:prstGeom>
        </p:spPr>
      </p:pic>
      <p:pic>
        <p:nvPicPr>
          <p:cNvPr id="7" name="Bild 6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505" y="2237509"/>
            <a:ext cx="215900" cy="304800"/>
          </a:xfrm>
          <a:prstGeom prst="rect">
            <a:avLst/>
          </a:prstGeom>
        </p:spPr>
      </p:pic>
      <p:pic>
        <p:nvPicPr>
          <p:cNvPr id="13" name="Bild 12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14" y="3974689"/>
            <a:ext cx="3594100" cy="673100"/>
          </a:xfrm>
          <a:prstGeom prst="rect">
            <a:avLst/>
          </a:prstGeom>
        </p:spPr>
      </p:pic>
      <p:pic>
        <p:nvPicPr>
          <p:cNvPr id="17" name="Bild 16" descr="latex-image-1.pd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218" y="5114059"/>
            <a:ext cx="1981200" cy="647700"/>
          </a:xfrm>
          <a:prstGeom prst="rect">
            <a:avLst/>
          </a:prstGeom>
        </p:spPr>
      </p:pic>
      <p:pic>
        <p:nvPicPr>
          <p:cNvPr id="5" name="Bild 4" descr="GW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045" y="2785918"/>
            <a:ext cx="3683000" cy="19558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6444208" y="5938827"/>
            <a:ext cx="25302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Based on Bishop et al. [2006] </a:t>
            </a:r>
            <a:endParaRPr lang="en-US" sz="1400" dirty="0"/>
          </a:p>
        </p:txBody>
      </p:sp>
      <p:pic>
        <p:nvPicPr>
          <p:cNvPr id="11" name="Bild 10" descr="latex-image-1.pd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71" y="1748559"/>
            <a:ext cx="1638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93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7" name="Inhaltsplatzhalter 6"/>
          <p:cNvSpPr>
            <a:spLocks noGrp="1"/>
          </p:cNvSpPr>
          <p:nvPr>
            <p:ph sz="half" idx="1"/>
          </p:nvPr>
        </p:nvSpPr>
        <p:spPr>
          <a:xfrm>
            <a:off x="358775" y="1844824"/>
            <a:ext cx="5221338" cy="2783036"/>
          </a:xfrm>
        </p:spPr>
        <p:txBody>
          <a:bodyPr/>
          <a:lstStyle/>
          <a:p>
            <a:r>
              <a:rPr lang="en-US" dirty="0" smtClean="0"/>
              <a:t>Consider following hypothesis at the initialization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Weights are initialized </a:t>
            </a:r>
            <a:r>
              <a:rPr lang="en-US" b="1" dirty="0" smtClean="0"/>
              <a:t>independently</a:t>
            </a:r>
            <a:r>
              <a:rPr lang="en-US" dirty="0" smtClean="0"/>
              <a:t> and have a </a:t>
            </a:r>
            <a:r>
              <a:rPr lang="en-US" b="1" dirty="0" smtClean="0"/>
              <a:t>zero expectation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Variance of the input features are the same</a:t>
            </a:r>
          </a:p>
          <a:p>
            <a:endParaRPr lang="en-US" dirty="0" smtClean="0"/>
          </a:p>
          <a:p>
            <a:r>
              <a:rPr lang="en-US" dirty="0" smtClean="0"/>
              <a:t>Variance of the activation vector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      is the number of units at layer </a:t>
            </a:r>
            <a:r>
              <a:rPr lang="en-US" dirty="0"/>
              <a:t>j</a:t>
            </a:r>
          </a:p>
        </p:txBody>
      </p:sp>
      <p:pic>
        <p:nvPicPr>
          <p:cNvPr id="13" name="Bild 1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979109"/>
            <a:ext cx="3467100" cy="774700"/>
          </a:xfrm>
          <a:prstGeom prst="rect">
            <a:avLst/>
          </a:prstGeom>
        </p:spPr>
      </p:pic>
      <p:pic>
        <p:nvPicPr>
          <p:cNvPr id="17" name="Bild 16" descr="NNSchemata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060848"/>
            <a:ext cx="2806835" cy="3305611"/>
          </a:xfrm>
          <a:prstGeom prst="rect">
            <a:avLst/>
          </a:prstGeom>
        </p:spPr>
      </p:pic>
      <p:pic>
        <p:nvPicPr>
          <p:cNvPr id="3" name="Bild 2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77" y="6052127"/>
            <a:ext cx="241300" cy="2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65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pic>
        <p:nvPicPr>
          <p:cNvPr id="5" name="Bild 4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306" y="2006228"/>
            <a:ext cx="3467100" cy="7747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539552" y="2596262"/>
            <a:ext cx="2314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 possible derivation</a:t>
            </a:r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19847" y="1636896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Variance of the activation vector</a:t>
            </a:r>
          </a:p>
        </p:txBody>
      </p:sp>
      <p:sp>
        <p:nvSpPr>
          <p:cNvPr id="9" name="Rechteck 8"/>
          <p:cNvSpPr/>
          <p:nvPr/>
        </p:nvSpPr>
        <p:spPr>
          <a:xfrm>
            <a:off x="619847" y="5899294"/>
            <a:ext cx="5021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The above formula arises by recursive applying</a:t>
            </a:r>
          </a:p>
        </p:txBody>
      </p:sp>
      <p:pic>
        <p:nvPicPr>
          <p:cNvPr id="3" name="Bild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95682"/>
            <a:ext cx="7429500" cy="294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966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7" name="Inhaltsplatzhalter 6"/>
          <p:cNvSpPr>
            <a:spLocks noGrp="1"/>
          </p:cNvSpPr>
          <p:nvPr>
            <p:ph sz="half" idx="1"/>
          </p:nvPr>
        </p:nvSpPr>
        <p:spPr>
          <a:xfrm>
            <a:off x="358775" y="1844824"/>
            <a:ext cx="5221338" cy="2783036"/>
          </a:xfrm>
        </p:spPr>
        <p:txBody>
          <a:bodyPr/>
          <a:lstStyle/>
          <a:p>
            <a:r>
              <a:rPr lang="en-US" dirty="0" smtClean="0"/>
              <a:t>Variance of the back-propagated gradient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Variance </a:t>
            </a:r>
            <a:r>
              <a:rPr lang="en-US" dirty="0"/>
              <a:t>of the gradient on the weight</a:t>
            </a:r>
          </a:p>
          <a:p>
            <a:endParaRPr lang="en-US" dirty="0"/>
          </a:p>
        </p:txBody>
      </p:sp>
      <p:pic>
        <p:nvPicPr>
          <p:cNvPr id="17" name="Bild 16" descr="NNSchemata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060848"/>
            <a:ext cx="2806835" cy="3305611"/>
          </a:xfrm>
          <a:prstGeom prst="rect">
            <a:avLst/>
          </a:prstGeom>
        </p:spPr>
      </p:pic>
      <p:pic>
        <p:nvPicPr>
          <p:cNvPr id="3" name="Bild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86" y="4214091"/>
            <a:ext cx="5245100" cy="1524000"/>
          </a:xfrm>
          <a:prstGeom prst="rect">
            <a:avLst/>
          </a:prstGeom>
        </p:spPr>
      </p:pic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80" y="2665845"/>
            <a:ext cx="5207000" cy="7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24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6445473" cy="4551381"/>
          </a:xfrm>
        </p:spPr>
        <p:txBody>
          <a:bodyPr/>
          <a:lstStyle/>
          <a:p>
            <a:r>
              <a:rPr lang="en-US" dirty="0" smtClean="0"/>
              <a:t>Nice to have: try to keep the information flowing</a:t>
            </a:r>
          </a:p>
          <a:p>
            <a:endParaRPr lang="en-US" dirty="0"/>
          </a:p>
          <a:p>
            <a:r>
              <a:rPr lang="en-US" dirty="0" smtClean="0"/>
              <a:t>Forward-propagation: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Backward-propagation:</a:t>
            </a:r>
            <a:endParaRPr lang="en-US" dirty="0"/>
          </a:p>
        </p:txBody>
      </p:sp>
      <p:pic>
        <p:nvPicPr>
          <p:cNvPr id="7" name="Bild 6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293096"/>
            <a:ext cx="3759200" cy="533400"/>
          </a:xfrm>
          <a:prstGeom prst="rect">
            <a:avLst/>
          </a:prstGeom>
        </p:spPr>
      </p:pic>
      <p:pic>
        <p:nvPicPr>
          <p:cNvPr id="8" name="Bild 7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564904"/>
            <a:ext cx="2743200" cy="304800"/>
          </a:xfrm>
          <a:prstGeom prst="rect">
            <a:avLst/>
          </a:prstGeom>
        </p:spPr>
      </p:pic>
      <p:pic>
        <p:nvPicPr>
          <p:cNvPr id="4" name="Bild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5" y="3068960"/>
            <a:ext cx="3505200" cy="850900"/>
          </a:xfrm>
          <a:prstGeom prst="rect">
            <a:avLst/>
          </a:prstGeom>
        </p:spPr>
      </p:pic>
      <p:pic>
        <p:nvPicPr>
          <p:cNvPr id="5" name="Bild 4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4" y="5029200"/>
            <a:ext cx="5232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059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7597602" cy="4551381"/>
          </a:xfrm>
        </p:spPr>
        <p:txBody>
          <a:bodyPr/>
          <a:lstStyle/>
          <a:p>
            <a:r>
              <a:rPr lang="en-US" dirty="0" smtClean="0"/>
              <a:t>Two new conditions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Transformed to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The conditions are fulfilled when all layers have the </a:t>
            </a:r>
            <a:r>
              <a:rPr lang="en-US" b="1" dirty="0" smtClean="0"/>
              <a:t>same width</a:t>
            </a:r>
            <a:endParaRPr lang="en-US" b="1" dirty="0"/>
          </a:p>
        </p:txBody>
      </p:sp>
      <p:pic>
        <p:nvPicPr>
          <p:cNvPr id="9" name="Bild 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136" y="3968173"/>
            <a:ext cx="2667000" cy="584200"/>
          </a:xfrm>
          <a:prstGeom prst="rect">
            <a:avLst/>
          </a:prstGeom>
        </p:spPr>
      </p:pic>
      <p:pic>
        <p:nvPicPr>
          <p:cNvPr id="10" name="Bild 9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00" y="2366818"/>
            <a:ext cx="1930400" cy="304800"/>
          </a:xfrm>
          <a:prstGeom prst="rect">
            <a:avLst/>
          </a:prstGeom>
        </p:spPr>
      </p:pic>
      <p:pic>
        <p:nvPicPr>
          <p:cNvPr id="11" name="Bild 10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00" y="2962564"/>
            <a:ext cx="21844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124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Derivation of a new initialization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7597602" cy="4551381"/>
          </a:xfrm>
        </p:spPr>
        <p:txBody>
          <a:bodyPr/>
          <a:lstStyle/>
          <a:p>
            <a:r>
              <a:rPr lang="en-US" dirty="0" smtClean="0"/>
              <a:t>What we have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And we know for a uniform distribution [</a:t>
            </a:r>
            <a:r>
              <a:rPr lang="en-US" dirty="0" err="1" smtClean="0"/>
              <a:t>a,b</a:t>
            </a:r>
            <a:r>
              <a:rPr lang="en-US" dirty="0" smtClean="0"/>
              <a:t>] is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This leads to the so called </a:t>
            </a:r>
            <a:r>
              <a:rPr lang="en-US" b="1" dirty="0" smtClean="0"/>
              <a:t>normalized initialization</a:t>
            </a:r>
          </a:p>
        </p:txBody>
      </p:sp>
      <p:pic>
        <p:nvPicPr>
          <p:cNvPr id="10" name="Bild 9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518" y="5304559"/>
            <a:ext cx="4038600" cy="774700"/>
          </a:xfrm>
          <a:prstGeom prst="rect">
            <a:avLst/>
          </a:prstGeom>
        </p:spPr>
      </p:pic>
      <p:pic>
        <p:nvPicPr>
          <p:cNvPr id="11" name="Bild 10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41" y="3000114"/>
            <a:ext cx="1447800" cy="304800"/>
          </a:xfrm>
          <a:prstGeom prst="rect">
            <a:avLst/>
          </a:prstGeom>
        </p:spPr>
      </p:pic>
      <p:pic>
        <p:nvPicPr>
          <p:cNvPr id="12" name="Bild 11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4" y="4005064"/>
            <a:ext cx="2705100" cy="317500"/>
          </a:xfrm>
          <a:prstGeom prst="rect">
            <a:avLst/>
          </a:prstGeom>
        </p:spPr>
      </p:pic>
      <p:pic>
        <p:nvPicPr>
          <p:cNvPr id="14" name="Bild 13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418" y="4005064"/>
            <a:ext cx="2679700" cy="317500"/>
          </a:xfrm>
          <a:prstGeom prst="rect">
            <a:avLst/>
          </a:prstGeom>
        </p:spPr>
      </p:pic>
      <p:pic>
        <p:nvPicPr>
          <p:cNvPr id="15" name="Bild 14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66" y="2167082"/>
            <a:ext cx="2667000" cy="58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2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the variances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8533706" cy="4551381"/>
          </a:xfrm>
        </p:spPr>
        <p:txBody>
          <a:bodyPr/>
          <a:lstStyle/>
          <a:p>
            <a:r>
              <a:rPr lang="en-US" dirty="0" smtClean="0"/>
              <a:t>If all layers have the </a:t>
            </a:r>
            <a:r>
              <a:rPr lang="en-US" b="1" dirty="0" smtClean="0"/>
              <a:t>same width</a:t>
            </a:r>
            <a:r>
              <a:rPr lang="en-US" dirty="0" smtClean="0"/>
              <a:t> we can rewrite the variance of the back</a:t>
            </a:r>
            <a:r>
              <a:rPr lang="en-US" dirty="0"/>
              <a:t>-propagated </a:t>
            </a:r>
            <a:r>
              <a:rPr lang="en-US" dirty="0" smtClean="0"/>
              <a:t>gradient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Still </a:t>
            </a:r>
            <a:r>
              <a:rPr lang="en-US" b="1" dirty="0" smtClean="0"/>
              <a:t>vanish</a:t>
            </a:r>
            <a:r>
              <a:rPr lang="en-US" dirty="0" smtClean="0"/>
              <a:t> or </a:t>
            </a:r>
            <a:r>
              <a:rPr lang="en-US" b="1" dirty="0" smtClean="0"/>
              <a:t>explode</a:t>
            </a:r>
            <a:r>
              <a:rPr lang="en-US" dirty="0" smtClean="0"/>
              <a:t>.</a:t>
            </a:r>
          </a:p>
          <a:p>
            <a:endParaRPr lang="en-US" dirty="0" smtClean="0"/>
          </a:p>
        </p:txBody>
      </p:sp>
      <p:pic>
        <p:nvPicPr>
          <p:cNvPr id="9" name="Bild 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10" y="4149080"/>
            <a:ext cx="5295900" cy="622300"/>
          </a:xfrm>
          <a:prstGeom prst="rect">
            <a:avLst/>
          </a:prstGeom>
        </p:spPr>
      </p:pic>
      <p:pic>
        <p:nvPicPr>
          <p:cNvPr id="7" name="Bild 6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10" y="2924944"/>
            <a:ext cx="5207000" cy="7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77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the variances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8533706" cy="4551381"/>
          </a:xfrm>
        </p:spPr>
        <p:txBody>
          <a:bodyPr/>
          <a:lstStyle/>
          <a:p>
            <a:r>
              <a:rPr lang="en-US" dirty="0" smtClean="0"/>
              <a:t>Also a </a:t>
            </a:r>
            <a:r>
              <a:rPr lang="en-US" dirty="0" smtClean="0"/>
              <a:t>new formulation for the variance of </a:t>
            </a:r>
            <a:r>
              <a:rPr lang="en-US" dirty="0"/>
              <a:t>the </a:t>
            </a:r>
            <a:r>
              <a:rPr lang="en-US" dirty="0" smtClean="0"/>
              <a:t>gradient </a:t>
            </a:r>
            <a:r>
              <a:rPr lang="en-US" dirty="0"/>
              <a:t>on the weights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Which </a:t>
            </a:r>
            <a:r>
              <a:rPr lang="en-US" dirty="0"/>
              <a:t>is the </a:t>
            </a:r>
            <a:r>
              <a:rPr lang="en-US" b="1" dirty="0"/>
              <a:t>same</a:t>
            </a:r>
            <a:r>
              <a:rPr lang="en-US" dirty="0"/>
              <a:t> for all layers.</a:t>
            </a:r>
          </a:p>
          <a:p>
            <a:endParaRPr lang="en-US" dirty="0" smtClean="0"/>
          </a:p>
        </p:txBody>
      </p:sp>
      <p:pic>
        <p:nvPicPr>
          <p:cNvPr id="5" name="Bild 4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88" y="4293096"/>
            <a:ext cx="5816600" cy="622300"/>
          </a:xfrm>
          <a:prstGeom prst="rect">
            <a:avLst/>
          </a:prstGeom>
        </p:spPr>
      </p:pic>
      <p:pic>
        <p:nvPicPr>
          <p:cNvPr id="6" name="Bild 5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88" y="2348880"/>
            <a:ext cx="52451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124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Propagation Study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2132856"/>
            <a:ext cx="8317682" cy="3348905"/>
          </a:xfrm>
        </p:spPr>
        <p:txBody>
          <a:bodyPr/>
          <a:lstStyle/>
          <a:p>
            <a:r>
              <a:rPr lang="en-US" dirty="0" smtClean="0"/>
              <a:t>Let’s try out how good is the normalized initialization against the standard initialization</a:t>
            </a:r>
          </a:p>
          <a:p>
            <a:endParaRPr lang="en-US" dirty="0"/>
          </a:p>
          <a:p>
            <a:r>
              <a:rPr lang="en-US" dirty="0" smtClean="0"/>
              <a:t>For that we observe </a:t>
            </a:r>
            <a:r>
              <a:rPr lang="en-US" b="1" dirty="0" smtClean="0"/>
              <a:t>at the initialization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Activation values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Back-propagated gradients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Weight </a:t>
            </a:r>
            <a:r>
              <a:rPr lang="en-US" dirty="0" smtClean="0"/>
              <a:t>gradients (also during learning)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3464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Propagation Study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7237562" cy="828625"/>
          </a:xfrm>
        </p:spPr>
        <p:txBody>
          <a:bodyPr/>
          <a:lstStyle/>
          <a:p>
            <a:r>
              <a:rPr lang="en-US" dirty="0" smtClean="0"/>
              <a:t>How does the normalized initialization improve neural networks?</a:t>
            </a:r>
          </a:p>
          <a:p>
            <a:endParaRPr lang="en-US" dirty="0"/>
          </a:p>
        </p:txBody>
      </p:sp>
      <p:pic>
        <p:nvPicPr>
          <p:cNvPr id="5" name="Bild 4" descr="Activation Valu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88840"/>
            <a:ext cx="4716016" cy="3724969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335970" y="2228108"/>
            <a:ext cx="3659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Forward-propagation:</a:t>
            </a:r>
          </a:p>
          <a:p>
            <a:r>
              <a:rPr lang="en-US" sz="2000" i="1" dirty="0" smtClean="0"/>
              <a:t>“Try </a:t>
            </a:r>
            <a:r>
              <a:rPr lang="en-US" sz="2000" i="1" dirty="0"/>
              <a:t>to keep the information </a:t>
            </a:r>
            <a:r>
              <a:rPr lang="en-US" sz="2000" i="1" dirty="0" smtClean="0"/>
              <a:t>flowing”</a:t>
            </a:r>
          </a:p>
          <a:p>
            <a:endParaRPr lang="en-US" sz="2000" dirty="0"/>
          </a:p>
          <a:p>
            <a:r>
              <a:rPr lang="en-US" sz="2000" dirty="0" smtClean="0"/>
              <a:t>Activation values: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 smtClean="0"/>
              <a:t>Top 0-peak </a:t>
            </a:r>
            <a:r>
              <a:rPr lang="en-US" sz="2000" b="1" dirty="0" smtClean="0"/>
              <a:t>increases</a:t>
            </a:r>
            <a:r>
              <a:rPr lang="en-US" sz="2000" dirty="0" smtClean="0"/>
              <a:t> for higher layers with standard initialization</a:t>
            </a:r>
          </a:p>
          <a:p>
            <a:endParaRPr lang="en-US" sz="2000" dirty="0" smtClean="0"/>
          </a:p>
          <a:p>
            <a:pPr marL="457200" indent="-457200">
              <a:buFont typeface="Arial"/>
              <a:buChar char="•"/>
            </a:pPr>
            <a:r>
              <a:rPr lang="en-US" sz="2000" b="1" dirty="0" smtClean="0"/>
              <a:t>Same activation values</a:t>
            </a:r>
            <a:r>
              <a:rPr lang="en-US" sz="2000" dirty="0" smtClean="0"/>
              <a:t> for all layers with normalized initialization</a:t>
            </a:r>
            <a:endParaRPr lang="en-US" sz="2000" dirty="0"/>
          </a:p>
        </p:txBody>
      </p:sp>
      <p:sp>
        <p:nvSpPr>
          <p:cNvPr id="4" name="Textfeld 3"/>
          <p:cNvSpPr txBox="1"/>
          <p:nvPr/>
        </p:nvSpPr>
        <p:spPr>
          <a:xfrm>
            <a:off x="4283968" y="5758708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Standard initialization (top) vs. normalized initialization (bottom) with hyperbolic tangent activation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03232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Propagation Study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484784"/>
            <a:ext cx="7237562" cy="828625"/>
          </a:xfrm>
        </p:spPr>
        <p:txBody>
          <a:bodyPr/>
          <a:lstStyle/>
          <a:p>
            <a:r>
              <a:rPr lang="en-US" dirty="0" smtClean="0"/>
              <a:t>How does the normalized initialization improve neural networks?</a:t>
            </a:r>
          </a:p>
          <a:p>
            <a:endParaRPr lang="en-US" dirty="0"/>
          </a:p>
        </p:txBody>
      </p:sp>
      <p:sp>
        <p:nvSpPr>
          <p:cNvPr id="6" name="Rechteck 5"/>
          <p:cNvSpPr/>
          <p:nvPr/>
        </p:nvSpPr>
        <p:spPr>
          <a:xfrm>
            <a:off x="335970" y="1988840"/>
            <a:ext cx="380398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Back-propagation:</a:t>
            </a:r>
          </a:p>
          <a:p>
            <a:r>
              <a:rPr lang="en-US" sz="2000" i="1" dirty="0" smtClean="0"/>
              <a:t>“Try </a:t>
            </a:r>
            <a:r>
              <a:rPr lang="en-US" sz="2000" i="1" dirty="0"/>
              <a:t>to keep the information </a:t>
            </a:r>
            <a:r>
              <a:rPr lang="en-US" sz="2000" i="1" dirty="0" smtClean="0"/>
              <a:t>flowing”</a:t>
            </a:r>
          </a:p>
          <a:p>
            <a:endParaRPr lang="en-US" sz="2000" i="1" dirty="0"/>
          </a:p>
          <a:p>
            <a:r>
              <a:rPr lang="en-US" sz="2000" dirty="0" smtClean="0"/>
              <a:t>Back-propagated gradients: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/>
              <a:t>Top 0-peak </a:t>
            </a:r>
            <a:r>
              <a:rPr lang="en-US" sz="2000" b="1" dirty="0" smtClean="0"/>
              <a:t>decreases</a:t>
            </a:r>
            <a:r>
              <a:rPr lang="en-US" sz="2000" dirty="0" smtClean="0"/>
              <a:t> for higher layers with standard initialization</a:t>
            </a:r>
          </a:p>
          <a:p>
            <a:pPr marL="342900" indent="-342900">
              <a:buFont typeface="Arial"/>
              <a:buChar char="•"/>
            </a:pPr>
            <a:endParaRPr lang="en-US" sz="2000" dirty="0"/>
          </a:p>
          <a:p>
            <a:pPr marL="342900" indent="-342900">
              <a:buFont typeface="Arial"/>
              <a:buChar char="•"/>
            </a:pPr>
            <a:r>
              <a:rPr lang="en-US" sz="2000" dirty="0" smtClean="0"/>
              <a:t>Variance of the back-propagated gradient is for all layers </a:t>
            </a:r>
            <a:r>
              <a:rPr lang="en-US" sz="2000" b="1" dirty="0" smtClean="0"/>
              <a:t>equals</a:t>
            </a:r>
            <a:r>
              <a:rPr lang="en-US" sz="2000" dirty="0" smtClean="0"/>
              <a:t> with normalized initialization</a:t>
            </a:r>
            <a:endParaRPr lang="en-US" sz="2000" dirty="0"/>
          </a:p>
        </p:txBody>
      </p:sp>
      <p:pic>
        <p:nvPicPr>
          <p:cNvPr id="4" name="Bild 3" descr="Backprop Gradien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772" y="1982765"/>
            <a:ext cx="4846712" cy="3721172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283968" y="5758708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Standard initialization (top) vs. normalized initialization (bottom) with hyperbolic tangent activation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72323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Propagation Study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7237562" cy="828625"/>
          </a:xfrm>
        </p:spPr>
        <p:txBody>
          <a:bodyPr/>
          <a:lstStyle/>
          <a:p>
            <a:r>
              <a:rPr lang="en-US" dirty="0" smtClean="0"/>
              <a:t>How does the normalized initialization improve neural networks?</a:t>
            </a:r>
          </a:p>
          <a:p>
            <a:endParaRPr lang="en-US" dirty="0"/>
          </a:p>
        </p:txBody>
      </p:sp>
      <p:sp>
        <p:nvSpPr>
          <p:cNvPr id="6" name="Rechteck 5"/>
          <p:cNvSpPr/>
          <p:nvPr/>
        </p:nvSpPr>
        <p:spPr>
          <a:xfrm>
            <a:off x="335970" y="2420888"/>
            <a:ext cx="3875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Variance of the weight gradients is </a:t>
            </a:r>
            <a:r>
              <a:rPr lang="en-US" sz="2000" b="1" dirty="0" smtClean="0"/>
              <a:t>constant</a:t>
            </a:r>
          </a:p>
          <a:p>
            <a:endParaRPr lang="en-US" sz="2000" dirty="0"/>
          </a:p>
          <a:p>
            <a:r>
              <a:rPr lang="en-US" sz="2000" dirty="0" smtClean="0"/>
              <a:t>Was explained by</a:t>
            </a:r>
            <a:endParaRPr lang="en-US" sz="2000" dirty="0"/>
          </a:p>
        </p:txBody>
      </p:sp>
      <p:pic>
        <p:nvPicPr>
          <p:cNvPr id="4" name="Bild 3" descr="pic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759" y="1995281"/>
            <a:ext cx="4529012" cy="3917595"/>
          </a:xfrm>
          <a:prstGeom prst="rect">
            <a:avLst/>
          </a:prstGeom>
        </p:spPr>
      </p:pic>
      <p:pic>
        <p:nvPicPr>
          <p:cNvPr id="10" name="Bild 9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23" y="4066886"/>
            <a:ext cx="3670300" cy="13335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283968" y="5794545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Standard initialization (top) vs. normalized initialization (bottom) with hyperbolic tangent activation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774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Propagation Study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7237562" cy="828625"/>
          </a:xfrm>
        </p:spPr>
        <p:txBody>
          <a:bodyPr/>
          <a:lstStyle/>
          <a:p>
            <a:r>
              <a:rPr lang="en-US" dirty="0" smtClean="0"/>
              <a:t>How does the normalized initialization improve neural networks?</a:t>
            </a:r>
          </a:p>
          <a:p>
            <a:endParaRPr lang="en-US" dirty="0"/>
          </a:p>
        </p:txBody>
      </p:sp>
      <p:sp>
        <p:nvSpPr>
          <p:cNvPr id="6" name="Rechteck 5"/>
          <p:cNvSpPr/>
          <p:nvPr/>
        </p:nvSpPr>
        <p:spPr>
          <a:xfrm>
            <a:off x="335970" y="2132856"/>
            <a:ext cx="353630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During learning:</a:t>
            </a:r>
          </a:p>
          <a:p>
            <a:endParaRPr lang="en-US" sz="2000" dirty="0"/>
          </a:p>
          <a:p>
            <a:r>
              <a:rPr lang="en-US" sz="2000" dirty="0" smtClean="0"/>
              <a:t>Gradients </a:t>
            </a:r>
            <a:r>
              <a:rPr lang="en-US" sz="2000" b="1" dirty="0" smtClean="0"/>
              <a:t>diverge</a:t>
            </a:r>
            <a:r>
              <a:rPr lang="en-US" sz="2000" dirty="0" smtClean="0"/>
              <a:t> from each other with standard initialization</a:t>
            </a:r>
          </a:p>
          <a:p>
            <a:endParaRPr lang="en-US" sz="2000" dirty="0"/>
          </a:p>
          <a:p>
            <a:r>
              <a:rPr lang="en-US" sz="2000" dirty="0" smtClean="0"/>
              <a:t>Normalization initialization has the </a:t>
            </a:r>
            <a:r>
              <a:rPr lang="en-US" sz="2000" b="1" dirty="0" smtClean="0"/>
              <a:t>same</a:t>
            </a:r>
            <a:r>
              <a:rPr lang="en-US" sz="2000" dirty="0" smtClean="0"/>
              <a:t> variance of the weight gradients</a:t>
            </a:r>
          </a:p>
          <a:p>
            <a:endParaRPr lang="en-US" sz="2000" dirty="0"/>
          </a:p>
          <a:p>
            <a:r>
              <a:rPr lang="en-US" sz="2000" dirty="0" smtClean="0"/>
              <a:t>One more advantage of normalization initialization</a:t>
            </a:r>
          </a:p>
          <a:p>
            <a:endParaRPr lang="en-US" sz="2000" dirty="0"/>
          </a:p>
        </p:txBody>
      </p:sp>
      <p:pic>
        <p:nvPicPr>
          <p:cNvPr id="5" name="Bild 4" descr="During Learni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276" y="2110687"/>
            <a:ext cx="5004048" cy="364667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283968" y="5794545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Standard initialization (top) vs. normalized initialization (bottom) with hyperbolic tangent activation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22148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Error </a:t>
            </a:r>
            <a:r>
              <a:rPr lang="de-DE" dirty="0" err="1" smtClean="0"/>
              <a:t>curves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conclusion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19997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 Curves and Conclusion</a:t>
            </a:r>
            <a:endParaRPr lang="en-US" dirty="0"/>
          </a:p>
        </p:txBody>
      </p:sp>
      <p:pic>
        <p:nvPicPr>
          <p:cNvPr id="4" name="Bild 3" descr="error curv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56792"/>
            <a:ext cx="4553978" cy="3288419"/>
          </a:xfrm>
          <a:prstGeom prst="rect">
            <a:avLst/>
          </a:prstGeom>
        </p:spPr>
      </p:pic>
      <p:pic>
        <p:nvPicPr>
          <p:cNvPr id="3" name="Bild 2" descr="Ta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66806"/>
            <a:ext cx="4176464" cy="1359133"/>
          </a:xfrm>
          <a:prstGeom prst="rect">
            <a:avLst/>
          </a:prstGeom>
        </p:spPr>
      </p:pic>
      <p:sp>
        <p:nvSpPr>
          <p:cNvPr id="5" name="Inhaltsplatzhalter 2"/>
          <p:cNvSpPr>
            <a:spLocks noGrp="1"/>
          </p:cNvSpPr>
          <p:nvPr>
            <p:ph sz="half" idx="1"/>
          </p:nvPr>
        </p:nvSpPr>
        <p:spPr>
          <a:xfrm>
            <a:off x="197135" y="1401403"/>
            <a:ext cx="4158841" cy="4824536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Classical neural networks are poorly, converging slowly and get stuck in poor local minima.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The </a:t>
            </a:r>
            <a:r>
              <a:rPr lang="en-US" dirty="0" err="1" smtClean="0"/>
              <a:t>softsign</a:t>
            </a:r>
            <a:r>
              <a:rPr lang="en-US" dirty="0" smtClean="0"/>
              <a:t> networks seem to be more robust to initialization procedure (gentler non-linearity)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For hyperbolic networks is the normalized initialization quite helpful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Monitoring activations and gradients during learning is a powerful tool</a:t>
            </a:r>
          </a:p>
          <a:p>
            <a:pPr marL="342900" indent="-3429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607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4" y="1592263"/>
            <a:ext cx="8677721" cy="4551381"/>
          </a:xfrm>
        </p:spPr>
        <p:txBody>
          <a:bodyPr/>
          <a:lstStyle/>
          <a:p>
            <a:r>
              <a:rPr lang="en-US" dirty="0" err="1" smtClean="0"/>
              <a:t>Glorot</a:t>
            </a:r>
            <a:r>
              <a:rPr lang="en-US" dirty="0" smtClean="0"/>
              <a:t>, X., &amp; </a:t>
            </a:r>
            <a:r>
              <a:rPr lang="en-US" dirty="0" err="1" smtClean="0"/>
              <a:t>Bengio</a:t>
            </a:r>
            <a:r>
              <a:rPr lang="en-US" dirty="0" smtClean="0"/>
              <a:t>, Y. (2010). Understanding the difficulty of training deep </a:t>
            </a:r>
            <a:r>
              <a:rPr lang="en-US" dirty="0" err="1" smtClean="0"/>
              <a:t>feedforward</a:t>
            </a:r>
            <a:r>
              <a:rPr lang="en-US" dirty="0" smtClean="0"/>
              <a:t> neural networks. </a:t>
            </a:r>
            <a:r>
              <a:rPr lang="en-US" i="1" dirty="0"/>
              <a:t>International Conference on Artificial Intelligence and </a:t>
            </a:r>
            <a:r>
              <a:rPr lang="en-US" i="1" dirty="0" smtClean="0"/>
              <a:t>Statistics. </a:t>
            </a:r>
            <a:r>
              <a:rPr lang="en-US" dirty="0" smtClean="0"/>
              <a:t>249 – 256</a:t>
            </a:r>
            <a:r>
              <a:rPr lang="en-US" i="1" dirty="0" smtClean="0"/>
              <a:t>.</a:t>
            </a:r>
          </a:p>
          <a:p>
            <a:r>
              <a:rPr lang="en-US" dirty="0" smtClean="0"/>
              <a:t>Bishop, C.M., &amp; </a:t>
            </a:r>
            <a:r>
              <a:rPr lang="en-US" dirty="0" err="1" smtClean="0"/>
              <a:t>Nasrabadi</a:t>
            </a:r>
            <a:r>
              <a:rPr lang="en-US" dirty="0" smtClean="0"/>
              <a:t>, N.M. (2006). Pattern recognition and machine learning. </a:t>
            </a:r>
            <a:r>
              <a:rPr lang="en-US" i="1" dirty="0" smtClean="0"/>
              <a:t>Springer New York,</a:t>
            </a:r>
            <a:r>
              <a:rPr lang="en-US" dirty="0" smtClean="0"/>
              <a:t> 1, 241 – 245.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57160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äsentationsvorlage_BWL9">
  <a:themeElements>
    <a:clrScheme name="v1_TUD_Präsentation_r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1_TUD_Präsentation_r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1_TUD_Präsentation_r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Präsentationsvorlage_BWL9</Template>
  <TotalTime>0</TotalTime>
  <Words>1729</Words>
  <Application>Microsoft Macintosh PowerPoint</Application>
  <PresentationFormat>Bildschirmpräsentation (4:3)</PresentationFormat>
  <Paragraphs>343</Paragraphs>
  <Slides>40</Slides>
  <Notes>15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40</vt:i4>
      </vt:variant>
    </vt:vector>
  </HeadingPairs>
  <TitlesOfParts>
    <vt:vector size="41" baseType="lpstr">
      <vt:lpstr>Präsentationsvorlage_BWL9</vt:lpstr>
      <vt:lpstr>Understanding the difficulty of training deep feedforward neural networks</vt:lpstr>
      <vt:lpstr>Aim of this paper</vt:lpstr>
      <vt:lpstr>Experimental Setting and datasets</vt:lpstr>
      <vt:lpstr>Shapeset-3x2</vt:lpstr>
      <vt:lpstr>Finite Datasets</vt:lpstr>
      <vt:lpstr>Experimental Setting</vt:lpstr>
      <vt:lpstr>Experimental Setting</vt:lpstr>
      <vt:lpstr>Sigmoid</vt:lpstr>
      <vt:lpstr>Hyperbolic and Softsign</vt:lpstr>
      <vt:lpstr>Effect of activation functions and saturation during training</vt:lpstr>
      <vt:lpstr>Two things to avoid</vt:lpstr>
      <vt:lpstr>Experiments with the Sigmoid</vt:lpstr>
      <vt:lpstr>Experiments with the Sigmoid</vt:lpstr>
      <vt:lpstr>Experiments with the Sigmoid</vt:lpstr>
      <vt:lpstr>Experiments with the Hyperbolic</vt:lpstr>
      <vt:lpstr>Experiments with the Softsign</vt:lpstr>
      <vt:lpstr>Activation values after training</vt:lpstr>
      <vt:lpstr>Short Conclusion</vt:lpstr>
      <vt:lpstr>Studying gradients and their propagation</vt:lpstr>
      <vt:lpstr>Cost Function</vt:lpstr>
      <vt:lpstr>Conditional Log-likelihood vs. quadratic cost function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Derivation of a new initialization</vt:lpstr>
      <vt:lpstr>Properties of the variances</vt:lpstr>
      <vt:lpstr>Properties of the variances</vt:lpstr>
      <vt:lpstr>Gradient Propagation Study</vt:lpstr>
      <vt:lpstr>Gradient Propagation Study</vt:lpstr>
      <vt:lpstr>Gradient Propagation Study</vt:lpstr>
      <vt:lpstr>Gradient Propagation Study</vt:lpstr>
      <vt:lpstr>Gradient Propagation Study</vt:lpstr>
      <vt:lpstr>Error curves and conclusion</vt:lpstr>
      <vt:lpstr>Error Curves and Conclusion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Moritz Lohse</dc:creator>
  <cp:lastModifiedBy>Max</cp:lastModifiedBy>
  <cp:revision>138</cp:revision>
  <dcterms:created xsi:type="dcterms:W3CDTF">2009-12-23T09:42:49Z</dcterms:created>
  <dcterms:modified xsi:type="dcterms:W3CDTF">2013-11-26T14:08:51Z</dcterms:modified>
</cp:coreProperties>
</file>