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63" r:id="rId3"/>
    <p:sldId id="266" r:id="rId4"/>
    <p:sldId id="267" r:id="rId5"/>
    <p:sldId id="292" r:id="rId6"/>
    <p:sldId id="269" r:id="rId7"/>
    <p:sldId id="270" r:id="rId8"/>
    <p:sldId id="271" r:id="rId9"/>
    <p:sldId id="293" r:id="rId10"/>
    <p:sldId id="272" r:id="rId11"/>
    <p:sldId id="274" r:id="rId12"/>
    <p:sldId id="294" r:id="rId13"/>
    <p:sldId id="275" r:id="rId14"/>
    <p:sldId id="277" r:id="rId15"/>
    <p:sldId id="276" r:id="rId16"/>
    <p:sldId id="296" r:id="rId17"/>
    <p:sldId id="278" r:id="rId18"/>
    <p:sldId id="295" r:id="rId19"/>
    <p:sldId id="280" r:id="rId20"/>
    <p:sldId id="279" r:id="rId21"/>
    <p:sldId id="297" r:id="rId22"/>
    <p:sldId id="281" r:id="rId23"/>
    <p:sldId id="299" r:id="rId24"/>
    <p:sldId id="282" r:id="rId25"/>
    <p:sldId id="283" r:id="rId26"/>
    <p:sldId id="284" r:id="rId27"/>
    <p:sldId id="285" r:id="rId28"/>
    <p:sldId id="286" r:id="rId29"/>
    <p:sldId id="300" r:id="rId30"/>
    <p:sldId id="301" r:id="rId31"/>
    <p:sldId id="287" r:id="rId32"/>
    <p:sldId id="302" r:id="rId33"/>
    <p:sldId id="303" r:id="rId34"/>
    <p:sldId id="289" r:id="rId35"/>
    <p:sldId id="304" r:id="rId36"/>
    <p:sldId id="290" r:id="rId37"/>
    <p:sldId id="288" r:id="rId38"/>
    <p:sldId id="298" r:id="rId39"/>
    <p:sldId id="291" r:id="rId40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0F22"/>
    <a:srgbClr val="000000"/>
    <a:srgbClr val="F5A300"/>
    <a:srgbClr val="B5B5B5"/>
    <a:srgbClr val="E9503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741" autoAdjust="0"/>
    <p:restoredTop sz="98566" autoAdjust="0"/>
  </p:normalViewPr>
  <p:slideViewPr>
    <p:cSldViewPr snapToObjects="1">
      <p:cViewPr varScale="1">
        <p:scale>
          <a:sx n="115" d="100"/>
          <a:sy n="115" d="100"/>
        </p:scale>
        <p:origin x="-1878" y="-102"/>
      </p:cViewPr>
      <p:guideLst>
        <p:guide orient="horz" pos="1071"/>
        <p:guide orient="horz" pos="3974"/>
        <p:guide orient="horz" pos="3929"/>
        <p:guide orient="horz" pos="4020"/>
        <p:guide pos="2880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90500" y="387350"/>
            <a:ext cx="540385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000" tIns="0" rIns="0" bIns="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 b="1">
                <a:latin typeface="Stafford" pitchFamily="2" charset="0"/>
              </a:defRPr>
            </a:lvl1pPr>
          </a:lstStyle>
          <a:p>
            <a:endParaRPr lang="de-DE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90500" y="8567738"/>
            <a:ext cx="133032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fld id="{03446A03-C697-4453-B539-1F767A4F9D7E}" type="datetime4">
              <a:rPr lang="de-DE"/>
              <a:pPr/>
              <a:t>12. Dezember 2013</a:t>
            </a:fld>
            <a:endParaRPr lang="de-DE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520825" y="8567738"/>
            <a:ext cx="446405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999163" y="8567738"/>
            <a:ext cx="66992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9FB87C15-83BF-4682-8059-5698106A594F}" type="slidenum">
              <a:rPr lang="de-DE"/>
              <a:pPr/>
              <a:t>‹#›</a:t>
            </a:fld>
            <a:endParaRPr lang="de-DE"/>
          </a:p>
        </p:txBody>
      </p:sp>
      <p:pic>
        <p:nvPicPr>
          <p:cNvPr id="50182" name="Picture 6" descr="tud_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400" y="360363"/>
            <a:ext cx="928688" cy="417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190500" y="849630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188913" y="777875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639141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tud_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463" y="360363"/>
            <a:ext cx="935037" cy="4206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88913" y="8685213"/>
            <a:ext cx="1619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fld id="{B577749A-5585-47F5-A146-E37C4F78365A}" type="datetime4">
              <a:rPr lang="de-DE"/>
              <a:pPr/>
              <a:t>12. Dezember 2013</a:t>
            </a:fld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22388" y="923925"/>
            <a:ext cx="4194175" cy="3071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90500" y="4284663"/>
            <a:ext cx="6477000" cy="428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808163" y="8685213"/>
            <a:ext cx="4105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13438" y="8685213"/>
            <a:ext cx="942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DE49A6A7-F3F7-43EE-8659-03F40EFD0171}" type="slidenum">
              <a:rPr lang="de-DE"/>
              <a:pPr/>
              <a:t>‹#›</a:t>
            </a:fld>
            <a:endParaRPr lang="de-DE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0500" y="387350"/>
            <a:ext cx="540385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000" tIns="0" rIns="0" bIns="0" anchor="ctr"/>
          <a:lstStyle/>
          <a:p>
            <a:pPr>
              <a:lnSpc>
                <a:spcPts val="1300"/>
              </a:lnSpc>
            </a:pPr>
            <a:endParaRPr lang="de-DE" sz="1000" b="1">
              <a:latin typeface="Stafford" pitchFamily="2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190500" y="78105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190500" y="8685213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188913" y="4103688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899027108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charset="0"/>
        <a:ea typeface="+mn-ea"/>
        <a:cs typeface="+mn-cs"/>
      </a:defRPr>
    </a:lvl1pPr>
    <a:lvl2pPr marL="4572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charset="0"/>
        <a:ea typeface="+mn-ea"/>
        <a:cs typeface="+mn-cs"/>
      </a:defRPr>
    </a:lvl2pPr>
    <a:lvl3pPr marL="9144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charset="0"/>
        <a:ea typeface="+mn-ea"/>
        <a:cs typeface="+mn-cs"/>
      </a:defRPr>
    </a:lvl3pPr>
    <a:lvl4pPr marL="13716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charset="0"/>
        <a:ea typeface="+mn-ea"/>
        <a:cs typeface="+mn-cs"/>
      </a:defRPr>
    </a:lvl4pPr>
    <a:lvl5pPr marL="18288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68E2DD89-94D8-4856-BC04-CC20E9B5364B}" type="datetime4">
              <a:rPr lang="de-DE"/>
              <a:pPr/>
              <a:t>12. Dezember 2013</a:t>
            </a:fld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de-DE"/>
              <a:t>|  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de-DE"/>
              <a:t>|  </a:t>
            </a:r>
            <a:fld id="{C8DEA38B-8F47-4B66-A20A-9C5515978200}" type="slidenum">
              <a:rPr lang="de-DE"/>
              <a:pPr/>
              <a:t>1</a:t>
            </a:fld>
            <a:endParaRPr lang="de-DE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923925"/>
            <a:ext cx="4095750" cy="3071813"/>
          </a:xfrm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250825" y="368300"/>
            <a:ext cx="8642350" cy="2089150"/>
          </a:xfrm>
          <a:prstGeom prst="rect">
            <a:avLst/>
          </a:prstGeom>
          <a:solidFill>
            <a:srgbClr val="F5A3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58775" y="692150"/>
            <a:ext cx="6734175" cy="577850"/>
          </a:xfrm>
        </p:spPr>
        <p:txBody>
          <a:bodyPr anchor="t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 dirty="0" smtClean="0"/>
              <a:t>HCS Hausübung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58775" y="1449388"/>
            <a:ext cx="6734175" cy="944562"/>
          </a:xfrm>
        </p:spPr>
        <p:txBody>
          <a:bodyPr lIns="0" tIns="0" rIns="0" bIns="0"/>
          <a:lstStyle>
            <a:lvl1pPr marL="0" indent="0">
              <a:spcBef>
                <a:spcPct val="0"/>
              </a:spcBef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de-DE" noProof="0" smtClean="0"/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F5A3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3175">
                <a:solidFill>
                  <a:srgbClr val="B5B5B5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87049" name="Picture 9" descr="tud_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453"/>
          <a:stretch>
            <a:fillRect/>
          </a:stretch>
        </p:blipFill>
        <p:spPr bwMode="auto">
          <a:xfrm>
            <a:off x="7172325" y="657225"/>
            <a:ext cx="18732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55" name="Line 15"/>
          <p:cNvSpPr>
            <a:spLocks noChangeShapeType="1"/>
          </p:cNvSpPr>
          <p:nvPr/>
        </p:nvSpPr>
        <p:spPr bwMode="auto">
          <a:xfrm>
            <a:off x="252413" y="623728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7058" name="Rectangle 18"/>
          <p:cNvSpPr>
            <a:spLocks noChangeArrowheads="1"/>
          </p:cNvSpPr>
          <p:nvPr/>
        </p:nvSpPr>
        <p:spPr bwMode="auto">
          <a:xfrm>
            <a:off x="250825" y="360363"/>
            <a:ext cx="8640763" cy="14287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87059" name="Rectangle 19"/>
          <p:cNvSpPr>
            <a:spLocks noChangeArrowheads="1"/>
          </p:cNvSpPr>
          <p:nvPr/>
        </p:nvSpPr>
        <p:spPr bwMode="auto">
          <a:xfrm>
            <a:off x="250825" y="2457450"/>
            <a:ext cx="8640763" cy="79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87060" name="Line 20"/>
          <p:cNvSpPr>
            <a:spLocks noChangeShapeType="1"/>
          </p:cNvSpPr>
          <p:nvPr userDrawn="1"/>
        </p:nvSpPr>
        <p:spPr bwMode="auto">
          <a:xfrm>
            <a:off x="252413" y="2457450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529668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912950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592263"/>
            <a:ext cx="4243388" cy="4500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592263"/>
            <a:ext cx="4244975" cy="4500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147708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670308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2254080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52964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755475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4173784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1181594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2588" y="488950"/>
            <a:ext cx="2159000" cy="5603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488950"/>
            <a:ext cx="6329363" cy="5603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554946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488950"/>
            <a:ext cx="687705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592263"/>
            <a:ext cx="4243388" cy="4500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592263"/>
            <a:ext cx="4244975" cy="21732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17950"/>
            <a:ext cx="4244975" cy="2174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377236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50825" y="368300"/>
            <a:ext cx="8642350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E9503E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488950"/>
            <a:ext cx="68770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592263"/>
            <a:ext cx="8640763" cy="450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F5A3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3175">
                <a:solidFill>
                  <a:srgbClr val="B5B5B5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3" name="Picture 9" descr="tud_log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453"/>
          <a:stretch>
            <a:fillRect/>
          </a:stretch>
        </p:blipFill>
        <p:spPr bwMode="auto">
          <a:xfrm>
            <a:off x="7167563" y="512763"/>
            <a:ext cx="187325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250825" y="1449388"/>
            <a:ext cx="8640763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252413" y="623728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0825" y="366713"/>
            <a:ext cx="8640763" cy="14287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9pPr>
    </p:titleStyle>
    <p:bodyStyle>
      <a:lvl1pPr marL="179388" indent="-179388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349250" indent="-168275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</a:defRPr>
      </a:lvl2pPr>
      <a:lvl3pPr marL="538163" indent="-187325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</a:defRPr>
      </a:lvl3pPr>
      <a:lvl4pPr marL="717550" indent="-173038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4pPr>
      <a:lvl5pPr marL="9080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5pPr>
      <a:lvl6pPr marL="13652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18224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22796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27368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nyu.edu/~wanli/dropc" TargetMode="Externa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>
            <a:spLocks noGrp="1" noChangeArrowheads="1"/>
          </p:cNvSpPr>
          <p:nvPr>
            <p:ph type="ftr" sz="quarter" idx="4294967295"/>
          </p:nvPr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/>
              <a:t>1</a:t>
            </a:fld>
            <a:endParaRPr lang="de-DE" sz="1400" dirty="0" smtClean="0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571480"/>
            <a:ext cx="6734175" cy="1571636"/>
          </a:xfrm>
        </p:spPr>
        <p:txBody>
          <a:bodyPr/>
          <a:lstStyle/>
          <a:p>
            <a:r>
              <a:rPr lang="en-US" sz="2800" b="0" dirty="0" err="1" smtClean="0"/>
              <a:t>Regularisierung</a:t>
            </a:r>
            <a:r>
              <a:rPr lang="en-US" sz="2800" b="0" dirty="0" smtClean="0"/>
              <a:t> von </a:t>
            </a:r>
            <a:r>
              <a:rPr lang="en-US" sz="2800" b="0" dirty="0" err="1" smtClean="0"/>
              <a:t>neuralen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Netwerken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unter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Verwendung</a:t>
            </a:r>
            <a:r>
              <a:rPr lang="en-US" sz="2800" b="0" dirty="0" smtClean="0"/>
              <a:t> von </a:t>
            </a:r>
            <a:r>
              <a:rPr lang="en-US" sz="2800" b="0" dirty="0" err="1" smtClean="0"/>
              <a:t>DropConnect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0" dirty="0" err="1" smtClean="0"/>
              <a:t>Vortrag</a:t>
            </a:r>
            <a:r>
              <a:rPr lang="en-US" sz="2000" b="0" dirty="0" smtClean="0"/>
              <a:t> von Minh </a:t>
            </a:r>
            <a:r>
              <a:rPr lang="en-US" sz="2000" b="0" dirty="0" err="1" smtClean="0"/>
              <a:t>Duc</a:t>
            </a:r>
            <a:r>
              <a:rPr lang="en-US" sz="2000" b="0" dirty="0" smtClean="0"/>
              <a:t> Hoang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de-DE" sz="3200" dirty="0" smtClean="0"/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/>
            </a:r>
            <a:br>
              <a:rPr lang="en-US" sz="3200" dirty="0" smtClean="0">
                <a:solidFill>
                  <a:srgbClr val="FF0000"/>
                </a:solidFill>
              </a:rPr>
            </a:br>
            <a:r>
              <a:rPr lang="en-US" sz="3200" dirty="0" smtClean="0">
                <a:solidFill>
                  <a:srgbClr val="FF0000"/>
                </a:solidFill>
              </a:rPr>
              <a:t/>
            </a:r>
            <a:br>
              <a:rPr lang="en-US" sz="3200" dirty="0" smtClean="0">
                <a:solidFill>
                  <a:srgbClr val="FF0000"/>
                </a:solidFill>
              </a:rPr>
            </a:br>
            <a:r>
              <a:rPr lang="en-US" sz="3200" dirty="0" smtClean="0">
                <a:solidFill>
                  <a:srgbClr val="FF0000"/>
                </a:solidFill>
              </a:rPr>
              <a:t/>
            </a:r>
            <a:br>
              <a:rPr lang="en-US" sz="3200" dirty="0" smtClean="0">
                <a:solidFill>
                  <a:srgbClr val="FF0000"/>
                </a:solidFill>
              </a:rPr>
            </a:br>
            <a:endParaRPr lang="de-DE" sz="3200" dirty="0"/>
          </a:p>
        </p:txBody>
      </p:sp>
      <p:pic>
        <p:nvPicPr>
          <p:cNvPr id="7" name="Picture 6" descr="Neuronales-Netzwerk-a256493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500306"/>
            <a:ext cx="4929188" cy="3696891"/>
          </a:xfrm>
          <a:prstGeom prst="rect">
            <a:avLst/>
          </a:prstGeom>
        </p:spPr>
      </p:pic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Einleitung</a:t>
            </a:r>
            <a:endParaRPr lang="de-DE" sz="1800" b="1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1.Einleitung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49238" y="1592263"/>
            <a:ext cx="8642350" cy="2122489"/>
          </a:xfrm>
        </p:spPr>
        <p:txBody>
          <a:bodyPr/>
          <a:lstStyle/>
          <a:p>
            <a:r>
              <a:rPr lang="de-DE" dirty="0" smtClean="0"/>
              <a:t>Neuronale Netze sind gut klassifizierte, groß markierte Datensätze.</a:t>
            </a:r>
          </a:p>
          <a:p>
            <a:r>
              <a:rPr lang="de-DE" dirty="0" smtClean="0"/>
              <a:t>Große Kapazität ist wesentlich -&gt; mehr Schichten („layers“) und mehr Einheiten („units“)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9238" y="3391035"/>
            <a:ext cx="4244975" cy="2173287"/>
          </a:xfrm>
        </p:spPr>
        <p:txBody>
          <a:bodyPr/>
          <a:lstStyle/>
          <a:p>
            <a:r>
              <a:rPr lang="de-DE" b="1" dirty="0" smtClean="0"/>
              <a:t>Problem</a:t>
            </a:r>
            <a:r>
              <a:rPr lang="de-DE" dirty="0" smtClean="0"/>
              <a:t>: Überanpassung</a:t>
            </a:r>
          </a:p>
          <a:p>
            <a:pPr>
              <a:buNone/>
            </a:pPr>
            <a:r>
              <a:rPr lang="de-DE" dirty="0" smtClean="0"/>
              <a:t>(Overfitting):</a:t>
            </a:r>
          </a:p>
          <a:p>
            <a:pPr>
              <a:buNone/>
            </a:pPr>
            <a:endParaRPr lang="de-DE" dirty="0" smtClean="0"/>
          </a:p>
          <a:p>
            <a:pPr>
              <a:buFont typeface="Wingdings" pitchFamily="2" charset="2"/>
              <a:buChar char="Ø"/>
            </a:pPr>
            <a:r>
              <a:rPr lang="de-DE" dirty="0" smtClean="0"/>
              <a:t>Modell mit Millionen oder Milliarden von Parametern können leicht überangepasst werden</a:t>
            </a:r>
            <a:endParaRPr lang="de-DE" dirty="0"/>
          </a:p>
        </p:txBody>
      </p:sp>
      <p:pic>
        <p:nvPicPr>
          <p:cNvPr id="6" name="Content Placeholder 5" descr="800px-Overfitting_svg.svg.png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4494213" y="2714620"/>
            <a:ext cx="3864001" cy="2849702"/>
          </a:xfrm>
        </p:spPr>
      </p:pic>
      <p:sp>
        <p:nvSpPr>
          <p:cNvPr id="7" name="TextBox 6"/>
          <p:cNvSpPr txBox="1"/>
          <p:nvPr/>
        </p:nvSpPr>
        <p:spPr>
          <a:xfrm>
            <a:off x="4494213" y="5564322"/>
            <a:ext cx="42114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blau: Fehler bzgl. Trainingsdatensätzen</a:t>
            </a:r>
            <a:br>
              <a:rPr lang="de-DE" dirty="0" smtClean="0"/>
            </a:br>
            <a:r>
              <a:rPr lang="de-DE" dirty="0" smtClean="0"/>
              <a:t>rot: Fehler bzgl. Testdatensätzen</a:t>
            </a:r>
            <a:endParaRPr lang="de-DE" dirty="0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1.Einleitung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607456" cy="3765563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Lösung für „ Overfitting“ </a:t>
            </a:r>
            <a:r>
              <a:rPr lang="de-DE" dirty="0" smtClean="0"/>
              <a:t>:</a:t>
            </a:r>
          </a:p>
          <a:p>
            <a:pPr>
              <a:buNone/>
            </a:pPr>
            <a:endParaRPr lang="de-DE" dirty="0" smtClean="0"/>
          </a:p>
          <a:p>
            <a:pPr>
              <a:buFont typeface="Wingdings" pitchFamily="2" charset="2"/>
              <a:buChar char="Ø"/>
            </a:pPr>
            <a:r>
              <a:rPr lang="de-DE" dirty="0" smtClean="0"/>
              <a:t> Regularisierungsmethoden</a:t>
            </a:r>
          </a:p>
          <a:p>
            <a:pPr>
              <a:buNone/>
            </a:pPr>
            <a:endParaRPr lang="de-DE" dirty="0" smtClean="0"/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l1 or l2 penalty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Bayesian methods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Early stopping of training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err="1" smtClean="0"/>
              <a:t>DropOut</a:t>
            </a:r>
            <a:r>
              <a:rPr lang="en-US" dirty="0" smtClean="0"/>
              <a:t> network [Hinton et al. 2012]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err="1" smtClean="0">
                <a:solidFill>
                  <a:srgbClr val="FF0000"/>
                </a:solidFill>
              </a:rPr>
              <a:t>DropConnect</a:t>
            </a:r>
            <a:r>
              <a:rPr lang="en-US" dirty="0" smtClean="0">
                <a:solidFill>
                  <a:srgbClr val="FF0000"/>
                </a:solidFill>
              </a:rPr>
              <a:t> network (das </a:t>
            </a:r>
            <a:r>
              <a:rPr lang="en-US" dirty="0" err="1" smtClean="0">
                <a:solidFill>
                  <a:srgbClr val="FF0000"/>
                </a:solidFill>
              </a:rPr>
              <a:t>beobachten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wir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heute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...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>
              <a:buFont typeface="Courier New" pitchFamily="49" charset="0"/>
              <a:buChar char="o"/>
            </a:pPr>
            <a:endParaRPr lang="de-DE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4</a:t>
            </a:fld>
            <a:endParaRPr lang="de-DE" sz="1400" dirty="0" smtClean="0"/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2. Motivation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8775" y="1571613"/>
            <a:ext cx="8536018" cy="1785950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Was ist DropConnect ?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eine Generalisierung der Dropout zur Regularisierung großer, voll angeschlossener Schichten innerhalb neuronaler Netze.</a:t>
            </a:r>
          </a:p>
          <a:p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58775" y="3000372"/>
            <a:ext cx="6142051" cy="3101981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Voll angeschlossene Schichten (Ohne „Drop“):</a:t>
            </a:r>
          </a:p>
          <a:p>
            <a:pPr algn="ctr">
              <a:buNone/>
            </a:pPr>
            <a:r>
              <a:rPr lang="de-DE" b="1" dirty="0" smtClean="0"/>
              <a:t>r = a(u) = a(W v) (1)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Die </a:t>
            </a:r>
            <a:r>
              <a:rPr lang="fr-FR" dirty="0" err="1" smtClean="0"/>
              <a:t>Eingabe</a:t>
            </a:r>
            <a:r>
              <a:rPr lang="fr-FR" dirty="0" smtClean="0"/>
              <a:t> </a:t>
            </a:r>
            <a:r>
              <a:rPr lang="fr-FR" b="1" dirty="0" smtClean="0"/>
              <a:t>v</a:t>
            </a:r>
            <a:r>
              <a:rPr lang="fr-FR" dirty="0" smtClean="0"/>
              <a:t> (</a:t>
            </a:r>
            <a:r>
              <a:rPr lang="fr-FR" dirty="0" err="1" smtClean="0"/>
              <a:t>Vektor</a:t>
            </a:r>
            <a:r>
              <a:rPr lang="fr-FR" dirty="0" smtClean="0"/>
              <a:t> mit n </a:t>
            </a:r>
            <a:r>
              <a:rPr lang="fr-FR" dirty="0" err="1" smtClean="0"/>
              <a:t>Komponenten</a:t>
            </a:r>
            <a:r>
              <a:rPr lang="fr-FR" dirty="0" smtClean="0"/>
              <a:t>).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Gewichtungsparameters</a:t>
            </a:r>
            <a:r>
              <a:rPr lang="en-US" dirty="0" smtClean="0"/>
              <a:t> </a:t>
            </a:r>
            <a:r>
              <a:rPr lang="en-US" b="1" dirty="0" smtClean="0"/>
              <a:t>W</a:t>
            </a:r>
            <a:r>
              <a:rPr lang="en-US" dirty="0" smtClean="0"/>
              <a:t> (Matrix </a:t>
            </a:r>
            <a:r>
              <a:rPr lang="en-US" dirty="0" err="1" smtClean="0"/>
              <a:t>der</a:t>
            </a:r>
            <a:r>
              <a:rPr lang="en-US" dirty="0" smtClean="0"/>
              <a:t> </a:t>
            </a:r>
            <a:r>
              <a:rPr lang="en-US" dirty="0" err="1" smtClean="0"/>
              <a:t>Größe</a:t>
            </a:r>
            <a:r>
              <a:rPr lang="en-US" dirty="0" smtClean="0"/>
              <a:t> </a:t>
            </a:r>
            <a:r>
              <a:rPr lang="en-US" dirty="0" err="1" smtClean="0"/>
              <a:t>d</a:t>
            </a:r>
            <a:r>
              <a:rPr lang="en-US" sz="1400" dirty="0" err="1" smtClean="0"/>
              <a:t>x</a:t>
            </a:r>
            <a:r>
              <a:rPr lang="en-US" dirty="0" err="1" smtClean="0"/>
              <a:t>n</a:t>
            </a:r>
            <a:r>
              <a:rPr lang="en-US" dirty="0" smtClean="0"/>
              <a:t>).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Die nichtlineare Aktivierungsfunktion </a:t>
            </a:r>
            <a:r>
              <a:rPr lang="de-DE" b="1" dirty="0" smtClean="0"/>
              <a:t>a() </a:t>
            </a:r>
            <a:r>
              <a:rPr lang="de-DE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de-DE" dirty="0" smtClean="0"/>
              <a:t>Der Ausgang dieser Schicht </a:t>
            </a:r>
            <a:r>
              <a:rPr lang="de-DE" b="1" dirty="0" smtClean="0"/>
              <a:t>r </a:t>
            </a:r>
            <a:r>
              <a:rPr lang="fr-FR" dirty="0" smtClean="0"/>
              <a:t>(</a:t>
            </a:r>
            <a:r>
              <a:rPr lang="fr-FR" dirty="0" err="1" smtClean="0"/>
              <a:t>Vektor</a:t>
            </a:r>
            <a:r>
              <a:rPr lang="fr-FR" dirty="0" smtClean="0"/>
              <a:t> mit d </a:t>
            </a:r>
            <a:r>
              <a:rPr lang="fr-FR" dirty="0" err="1" smtClean="0"/>
              <a:t>Komponenten</a:t>
            </a:r>
            <a:r>
              <a:rPr lang="fr-FR" dirty="0" smtClean="0"/>
              <a:t>).</a:t>
            </a:r>
            <a:endParaRPr lang="de-DE" dirty="0" smtClean="0"/>
          </a:p>
        </p:txBody>
      </p:sp>
      <p:pic>
        <p:nvPicPr>
          <p:cNvPr id="6" name="Content Placeholder 5" descr="nodrop.jpg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6500826" y="3357563"/>
            <a:ext cx="2143140" cy="1997662"/>
          </a:xfrm>
        </p:spPr>
      </p:pic>
      <p:sp>
        <p:nvSpPr>
          <p:cNvPr id="7" name="TextBox 6"/>
          <p:cNvSpPr txBox="1"/>
          <p:nvPr/>
        </p:nvSpPr>
        <p:spPr>
          <a:xfrm>
            <a:off x="6676761" y="5539891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No-Drop Network</a:t>
            </a:r>
            <a:endParaRPr lang="de-DE" dirty="0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6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2.1 Rückblick auf Dropout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58775" y="1561301"/>
            <a:ext cx="8532813" cy="1581947"/>
          </a:xfrm>
        </p:spPr>
        <p:txBody>
          <a:bodyPr/>
          <a:lstStyle/>
          <a:p>
            <a:r>
              <a:rPr lang="de-DE" dirty="0" smtClean="0"/>
              <a:t>Wurde von [Hinton et al. 2012] vorgeschlagen.</a:t>
            </a:r>
          </a:p>
          <a:p>
            <a:r>
              <a:rPr lang="de-DE" dirty="0" smtClean="0"/>
              <a:t>Stochastischer Abwurf der Ausgangsknoten : Jedes Element der Ausgang einer Schicht wird mit Wahrscheinlichkeit p gehalten, sonst auf 0 mit Wahrscheinlichkeit (1-p) gesetzt</a:t>
            </a:r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30200" y="2928934"/>
            <a:ext cx="5170494" cy="3071834"/>
          </a:xfrm>
        </p:spPr>
        <p:txBody>
          <a:bodyPr/>
          <a:lstStyle/>
          <a:p>
            <a:r>
              <a:rPr lang="de-DE" dirty="0" smtClean="0"/>
              <a:t>Der </a:t>
            </a:r>
            <a:r>
              <a:rPr lang="de-DE" b="1" dirty="0" smtClean="0"/>
              <a:t>Ausgang</a:t>
            </a:r>
            <a:r>
              <a:rPr lang="de-DE" dirty="0" smtClean="0"/>
              <a:t> als </a:t>
            </a:r>
          </a:p>
          <a:p>
            <a:pPr algn="ctr">
              <a:buNone/>
            </a:pPr>
            <a:r>
              <a:rPr lang="de-DE" b="1" dirty="0" smtClean="0"/>
              <a:t>r = m ⋆ a(W v)   (2)</a:t>
            </a:r>
            <a:endParaRPr lang="de-DE" dirty="0" smtClean="0"/>
          </a:p>
          <a:p>
            <a:r>
              <a:rPr lang="de-DE" dirty="0" smtClean="0"/>
              <a:t>Annahme: neuronale Aktivierungsfunktion mit einer (0) = 0, wie tanh und relu (⋆ ist elementweise Multiplikation</a:t>
            </a:r>
          </a:p>
          <a:p>
            <a:r>
              <a:rPr lang="de-DE" dirty="0" smtClean="0"/>
              <a:t>M ist eine binäre Maske der Größe d und                          mit jedem Element j :</a:t>
            </a:r>
          </a:p>
        </p:txBody>
      </p:sp>
      <p:pic>
        <p:nvPicPr>
          <p:cNvPr id="6" name="Content Placeholder 5" descr="dropout.jpg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5500694" y="3143248"/>
            <a:ext cx="3259227" cy="2148647"/>
          </a:xfrm>
        </p:spPr>
      </p:pic>
      <p:sp>
        <p:nvSpPr>
          <p:cNvPr id="7" name="TextBox 6"/>
          <p:cNvSpPr txBox="1"/>
          <p:nvPr/>
        </p:nvSpPr>
        <p:spPr>
          <a:xfrm>
            <a:off x="6252222" y="5417122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DropOut Network</a:t>
            </a:r>
            <a:endParaRPr lang="de-DE" dirty="0"/>
          </a:p>
        </p:txBody>
      </p:sp>
      <p:pic>
        <p:nvPicPr>
          <p:cNvPr id="9" name="Picture 8" descr="Unbenan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5291895"/>
            <a:ext cx="2124372" cy="295316"/>
          </a:xfrm>
          <a:prstGeom prst="rect">
            <a:avLst/>
          </a:prstGeom>
        </p:spPr>
      </p:pic>
      <p:sp>
        <p:nvSpPr>
          <p:cNvPr id="10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7</a:t>
            </a:fld>
            <a:endParaRPr lang="de-DE" sz="1400" dirty="0" smtClean="0"/>
          </a:p>
        </p:txBody>
      </p:sp>
      <p:pic>
        <p:nvPicPr>
          <p:cNvPr id="11" name="Picture 10" descr="keic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2.2 DropConnect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640763" cy="2193927"/>
          </a:xfrm>
        </p:spPr>
        <p:txBody>
          <a:bodyPr/>
          <a:lstStyle/>
          <a:p>
            <a:r>
              <a:rPr lang="de-DE" dirty="0" smtClean="0"/>
              <a:t>Eine zufällig ausgewählte Untergruppe der Gewichte im Netzwerk wird auf null gesetzt (Drop Connection).Jede Verbindung kann mit Wahrscheinlichkeit 1-p fallen gelassen werden</a:t>
            </a:r>
          </a:p>
          <a:p>
            <a:r>
              <a:rPr lang="de-DE" dirty="0" smtClean="0"/>
              <a:t>Generalisierung aus Dropout : </a:t>
            </a:r>
            <a:r>
              <a:rPr lang="de-DE" b="1" dirty="0" smtClean="0"/>
              <a:t>r=a((M⋆W)v) (3)</a:t>
            </a:r>
            <a:endParaRPr lang="de-DE" dirty="0" smtClean="0"/>
          </a:p>
          <a:p>
            <a:r>
              <a:rPr lang="de-DE" dirty="0" smtClean="0"/>
              <a:t>M ist Gewicht Maske, W vollständig verbundene Schichtgewichte und v vollständig verbundene Schicht-Eingänge.</a:t>
            </a:r>
          </a:p>
          <a:p>
            <a:endParaRPr lang="de-DE" dirty="0" smtClean="0"/>
          </a:p>
          <a:p>
            <a:endParaRPr lang="de-DE" dirty="0"/>
          </a:p>
        </p:txBody>
      </p:sp>
      <p:pic>
        <p:nvPicPr>
          <p:cNvPr id="6" name="Content Placeholder 5" descr="dropout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1571604" y="4034231"/>
            <a:ext cx="2602992" cy="1716024"/>
          </a:xfrm>
        </p:spPr>
      </p:pic>
      <p:pic>
        <p:nvPicPr>
          <p:cNvPr id="7" name="Content Placeholder 6" descr="dropconnect.jpg"/>
          <p:cNvPicPr>
            <a:picLocks noGrp="1" noChangeAspect="1"/>
          </p:cNvPicPr>
          <p:nvPr>
            <p:ph sz="quarter" idx="3"/>
          </p:nvPr>
        </p:nvPicPr>
        <p:blipFill>
          <a:blip r:embed="rId3"/>
          <a:stretch>
            <a:fillRect/>
          </a:stretch>
        </p:blipFill>
        <p:spPr>
          <a:xfrm>
            <a:off x="5857884" y="3929066"/>
            <a:ext cx="2245480" cy="1821189"/>
          </a:xfrm>
        </p:spPr>
      </p:pic>
      <p:sp>
        <p:nvSpPr>
          <p:cNvPr id="8" name="TextBox 7"/>
          <p:cNvSpPr txBox="1"/>
          <p:nvPr/>
        </p:nvSpPr>
        <p:spPr>
          <a:xfrm>
            <a:off x="1928794" y="5750255"/>
            <a:ext cx="15680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DropOut Network</a:t>
            </a:r>
            <a:endParaRPr lang="de-DE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008566" y="5796422"/>
            <a:ext cx="194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/>
              <a:t>DropConnect Network</a:t>
            </a:r>
          </a:p>
          <a:p>
            <a:endParaRPr lang="de-DE" sz="1400" dirty="0"/>
          </a:p>
        </p:txBody>
      </p:sp>
      <p:sp>
        <p:nvSpPr>
          <p:cNvPr id="11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8</a:t>
            </a:fld>
            <a:endParaRPr lang="de-DE" sz="1400" dirty="0" smtClean="0"/>
          </a:p>
        </p:txBody>
      </p:sp>
      <p:pic>
        <p:nvPicPr>
          <p:cNvPr id="10" name="Picture 9" descr="keic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3 Modellbeschreibung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71472" y="4171201"/>
            <a:ext cx="8356629" cy="2043881"/>
          </a:xfrm>
        </p:spPr>
        <p:txBody>
          <a:bodyPr/>
          <a:lstStyle/>
          <a:p>
            <a:pPr>
              <a:buNone/>
            </a:pPr>
            <a:r>
              <a:rPr lang="de-DE" dirty="0" smtClean="0"/>
              <a:t>Vier </a:t>
            </a:r>
            <a:r>
              <a:rPr lang="de-DE" b="1" dirty="0" smtClean="0"/>
              <a:t>Basiskomponente</a:t>
            </a:r>
            <a:r>
              <a:rPr lang="de-DE" dirty="0" smtClean="0"/>
              <a:t> :</a:t>
            </a:r>
          </a:p>
          <a:p>
            <a:pPr lvl="1"/>
            <a:r>
              <a:rPr lang="de-DE" dirty="0" smtClean="0"/>
              <a:t>Merkmal-Extraktor (Feature-Extractor) </a:t>
            </a:r>
          </a:p>
          <a:p>
            <a:pPr lvl="1"/>
            <a:r>
              <a:rPr lang="de-DE" dirty="0" smtClean="0"/>
              <a:t>DropConnect Schicht</a:t>
            </a:r>
          </a:p>
          <a:p>
            <a:pPr lvl="1"/>
            <a:r>
              <a:rPr lang="de-DE" dirty="0" smtClean="0"/>
              <a:t>Softmax Klassifizierungsschicht</a:t>
            </a:r>
          </a:p>
          <a:p>
            <a:pPr lvl="1"/>
            <a:r>
              <a:rPr lang="de-DE" dirty="0" smtClean="0"/>
              <a:t>„Cross Entropy Loss“</a:t>
            </a:r>
            <a:endParaRPr lang="de-DE" dirty="0"/>
          </a:p>
        </p:txBody>
      </p:sp>
      <p:pic>
        <p:nvPicPr>
          <p:cNvPr id="6" name="Content Placeholder 5" descr="modell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092156" y="1500174"/>
            <a:ext cx="6551677" cy="2671027"/>
          </a:xfrm>
        </p:spPr>
      </p:pic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10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4" y="488949"/>
            <a:ext cx="6999307" cy="838200"/>
          </a:xfrm>
        </p:spPr>
        <p:txBody>
          <a:bodyPr/>
          <a:lstStyle/>
          <a:p>
            <a:r>
              <a:rPr lang="de-DE" dirty="0" smtClean="0"/>
              <a:t>3 Modellbeschreibung : </a:t>
            </a:r>
            <a:r>
              <a:rPr lang="de-DE" sz="2000" b="0" dirty="0" smtClean="0"/>
              <a:t>Mischung-Modell von        Netzwerk (Modell Mittel Interpretation)</a:t>
            </a:r>
            <a:endParaRPr lang="de-DE" sz="2000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71472" y="4171201"/>
            <a:ext cx="8356629" cy="2043881"/>
          </a:xfrm>
        </p:spPr>
        <p:txBody>
          <a:bodyPr/>
          <a:lstStyle/>
          <a:p>
            <a:r>
              <a:rPr lang="de-DE" dirty="0" smtClean="0"/>
              <a:t>Das </a:t>
            </a:r>
            <a:r>
              <a:rPr lang="de-DE" b="1" dirty="0" smtClean="0"/>
              <a:t>Gesamtmodel</a:t>
            </a:r>
            <a:r>
              <a:rPr lang="de-DE" dirty="0" smtClean="0"/>
              <a:t> ist              ,damit                       .</a:t>
            </a:r>
          </a:p>
          <a:p>
            <a:r>
              <a:rPr lang="de-DE" dirty="0" smtClean="0"/>
              <a:t>Der richtige Wert von o wird durch die Summe über alle möglichen Masken M erhalten</a:t>
            </a:r>
          </a:p>
          <a:p>
            <a:endParaRPr lang="de-DE" dirty="0"/>
          </a:p>
        </p:txBody>
      </p:sp>
      <p:pic>
        <p:nvPicPr>
          <p:cNvPr id="6" name="Content Placeholder 5" descr="modell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092156" y="1500174"/>
            <a:ext cx="6551677" cy="2671027"/>
          </a:xfrm>
        </p:spPr>
      </p:pic>
      <p:pic>
        <p:nvPicPr>
          <p:cNvPr id="5" name="Picture 4" descr="model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171201"/>
            <a:ext cx="1247949" cy="409632"/>
          </a:xfrm>
          <a:prstGeom prst="rect">
            <a:avLst/>
          </a:prstGeom>
        </p:spPr>
      </p:pic>
      <p:pic>
        <p:nvPicPr>
          <p:cNvPr id="7" name="Picture 6" descr="model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4228359"/>
            <a:ext cx="1952898" cy="352474"/>
          </a:xfrm>
          <a:prstGeom prst="rect">
            <a:avLst/>
          </a:prstGeom>
        </p:spPr>
      </p:pic>
      <p:pic>
        <p:nvPicPr>
          <p:cNvPr id="8" name="Picture 7" descr="model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655" y="1012780"/>
            <a:ext cx="543001" cy="314369"/>
          </a:xfrm>
          <a:prstGeom prst="rect">
            <a:avLst/>
          </a:prstGeom>
        </p:spPr>
      </p:pic>
      <p:pic>
        <p:nvPicPr>
          <p:cNvPr id="9" name="Picture 8" descr="model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0553" y="5286388"/>
            <a:ext cx="5525272" cy="771633"/>
          </a:xfrm>
          <a:prstGeom prst="rect">
            <a:avLst/>
          </a:prstGeom>
        </p:spPr>
      </p:pic>
      <p:sp>
        <p:nvSpPr>
          <p:cNvPr id="11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/>
              <a:t>11</a:t>
            </a:fld>
            <a:endParaRPr lang="de-DE" sz="14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0" name="Picture 9" descr="keico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4 Training and Inference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4515399" cy="4500562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Training:</a:t>
            </a:r>
          </a:p>
          <a:p>
            <a:r>
              <a:rPr lang="de-DE" dirty="0" smtClean="0"/>
              <a:t>Für jedes Training (beispielsweise bei jeder Epoche) gibt es eine andere binäre Maske Matrix M</a:t>
            </a:r>
          </a:p>
          <a:p>
            <a:r>
              <a:rPr lang="de-DE" dirty="0" smtClean="0"/>
              <a:t>Rückwärts-Prop-Gradienten verwendet die gleiche Matrix „M“ als Vorwärts-Prop für jedes Beispiel</a:t>
            </a:r>
          </a:p>
          <a:p>
            <a:r>
              <a:rPr lang="de-DE" dirty="0" smtClean="0"/>
              <a:t>Verwendet SGD(Stochastic gradient descent) mit „mini-batch“</a:t>
            </a:r>
          </a:p>
          <a:p>
            <a:r>
              <a:rPr lang="de-DE" dirty="0" smtClean="0"/>
              <a:t>Effiziente Umsetzung erfordert Sorgfalt</a:t>
            </a:r>
          </a:p>
          <a:p>
            <a:endParaRPr lang="de-DE" dirty="0" smtClean="0"/>
          </a:p>
          <a:p>
            <a:pPr>
              <a:buNone/>
            </a:pPr>
            <a:endParaRPr lang="de-DE" b="1" dirty="0"/>
          </a:p>
        </p:txBody>
      </p:sp>
      <p:pic>
        <p:nvPicPr>
          <p:cNvPr id="7" name="Content Placeholder 6" descr="1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766223" y="2000240"/>
            <a:ext cx="4163494" cy="31226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13</a:t>
            </a:fld>
            <a:endParaRPr lang="de-DE" sz="1400" dirty="0" smtClean="0"/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4 Trainning and Inference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607455" cy="4051315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Inference</a:t>
            </a:r>
          </a:p>
          <a:p>
            <a:r>
              <a:rPr lang="de-DE" dirty="0" smtClean="0"/>
              <a:t>DropOut Netzwerk Inference (Mittel-Inferenz): Näherung durch Änderung der Reihenfolge der Erwartung und der Neuronenaktivierung :</a:t>
            </a:r>
            <a:endParaRPr lang="de-DE" dirty="0"/>
          </a:p>
        </p:txBody>
      </p:sp>
      <p:pic>
        <p:nvPicPr>
          <p:cNvPr id="8" name="Picture 7" descr="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38" y="3143248"/>
            <a:ext cx="5543587" cy="428628"/>
          </a:xfrm>
          <a:prstGeom prst="rect">
            <a:avLst/>
          </a:prstGeom>
        </p:spPr>
      </p:pic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14</a:t>
            </a:fld>
            <a:endParaRPr lang="de-DE" sz="1400" dirty="0" smtClean="0"/>
          </a:p>
        </p:txBody>
      </p:sp>
      <p:pic>
        <p:nvPicPr>
          <p:cNvPr id="7" name="Picture 6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4 Trainning and Inference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4678365" cy="4500562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Inference</a:t>
            </a:r>
          </a:p>
          <a:p>
            <a:r>
              <a:rPr lang="de-DE" dirty="0" smtClean="0"/>
              <a:t>DropOut Netzwerk Inference       (Sampling):</a:t>
            </a:r>
          </a:p>
          <a:p>
            <a:endParaRPr lang="de-DE" dirty="0" smtClean="0"/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Neuron-Aktivierung wird von einer Gauß-Verteilung über „moment matching“ angenähert:</a:t>
            </a:r>
            <a:endParaRPr lang="de-DE" dirty="0"/>
          </a:p>
        </p:txBody>
      </p:sp>
      <p:pic>
        <p:nvPicPr>
          <p:cNvPr id="6" name="Content Placeholder 5" descr="1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929189" y="2000240"/>
            <a:ext cx="3974508" cy="2769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Content Placeholder 6" descr="1.png"/>
          <p:cNvPicPr>
            <a:picLocks noGrp="1" noChangeAspect="1"/>
          </p:cNvPicPr>
          <p:nvPr>
            <p:ph sz="quarter" idx="3"/>
          </p:nvPr>
        </p:nvPicPr>
        <p:blipFill>
          <a:blip r:embed="rId3"/>
          <a:stretch>
            <a:fillRect/>
          </a:stretch>
        </p:blipFill>
        <p:spPr>
          <a:xfrm>
            <a:off x="1142976" y="2786058"/>
            <a:ext cx="2897206" cy="357190"/>
          </a:xfrm>
        </p:spPr>
      </p:pic>
      <p:pic>
        <p:nvPicPr>
          <p:cNvPr id="8" name="Picture 7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4412078"/>
            <a:ext cx="4157696" cy="357190"/>
          </a:xfrm>
          <a:prstGeom prst="rect">
            <a:avLst/>
          </a:prstGeom>
        </p:spPr>
      </p:pic>
      <p:sp>
        <p:nvSpPr>
          <p:cNvPr id="10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15</a:t>
            </a:fld>
            <a:endParaRPr lang="de-DE" sz="1400" dirty="0" smtClean="0"/>
          </a:p>
        </p:txBody>
      </p:sp>
      <p:pic>
        <p:nvPicPr>
          <p:cNvPr id="9" name="Picture 8" descr="keico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  <a:endParaRPr lang="de-DE" sz="1800" b="1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5 Modell Generalisierung Bound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592263"/>
            <a:ext cx="8464580" cy="2193927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de-DE" b="1" dirty="0" smtClean="0"/>
              <a:t>Rademacher Complexity of Model</a:t>
            </a:r>
          </a:p>
          <a:p>
            <a:pPr lvl="1"/>
            <a:r>
              <a:rPr lang="de-DE" dirty="0" smtClean="0"/>
              <a:t>                            k </a:t>
            </a:r>
            <a:r>
              <a:rPr lang="de-DE" sz="1600" dirty="0" smtClean="0"/>
              <a:t>ist die Anzahl der Klassen,       die Rademacher-Komplexität der Merkmal-Extraktor, n und d die Dimensionen des Eingangs und Ausgangs der DropConnect-Schicht jeweils:</a:t>
            </a:r>
          </a:p>
          <a:p>
            <a:pPr lvl="1">
              <a:buNone/>
            </a:pPr>
            <a:r>
              <a:rPr lang="de-DE" sz="1600" dirty="0" smtClean="0"/>
              <a:t>	</a:t>
            </a:r>
          </a:p>
          <a:p>
            <a:pPr lvl="1"/>
            <a:endParaRPr lang="de-DE" sz="1600" dirty="0" smtClean="0"/>
          </a:p>
          <a:p>
            <a:pPr>
              <a:buNone/>
            </a:pPr>
            <a:r>
              <a:rPr lang="de-DE" dirty="0" smtClean="0"/>
              <a:t>	</a:t>
            </a:r>
            <a:endParaRPr lang="de-DE" dirty="0"/>
          </a:p>
        </p:txBody>
      </p:sp>
      <p:pic>
        <p:nvPicPr>
          <p:cNvPr id="6" name="Picture 5" descr="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2047834"/>
            <a:ext cx="2191056" cy="238158"/>
          </a:xfrm>
          <a:prstGeom prst="rect">
            <a:avLst/>
          </a:prstGeom>
        </p:spPr>
      </p:pic>
      <p:pic>
        <p:nvPicPr>
          <p:cNvPr id="7" name="Picture 6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965" y="2019255"/>
            <a:ext cx="466790" cy="266737"/>
          </a:xfrm>
          <a:prstGeom prst="rect">
            <a:avLst/>
          </a:prstGeom>
        </p:spPr>
      </p:pic>
      <p:pic>
        <p:nvPicPr>
          <p:cNvPr id="8" name="Picture 7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928933"/>
            <a:ext cx="4071966" cy="60271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0825" y="3929066"/>
            <a:ext cx="87868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b="1" dirty="0" smtClean="0">
                <a:latin typeface="+mn-lt"/>
              </a:rPr>
              <a:t> Spezialfälle von p</a:t>
            </a:r>
            <a:r>
              <a:rPr lang="de-DE" dirty="0" smtClean="0">
                <a:latin typeface="+mn-lt"/>
              </a:rPr>
              <a:t>:</a:t>
            </a:r>
          </a:p>
          <a:p>
            <a:endParaRPr lang="de-DE" dirty="0" smtClean="0">
              <a:latin typeface="+mn-lt"/>
            </a:endParaRPr>
          </a:p>
          <a:p>
            <a:pPr lvl="1">
              <a:buFont typeface="Wingdings" pitchFamily="2" charset="2"/>
              <a:buChar char="§"/>
            </a:pPr>
            <a:r>
              <a:rPr lang="de-DE" dirty="0" smtClean="0">
                <a:latin typeface="+mn-lt"/>
              </a:rPr>
              <a:t>p = 0: Die Komplexität des Modells ist Null, da der Eingang keinen Einfluss auf die Ausgabe hat.</a:t>
            </a:r>
          </a:p>
          <a:p>
            <a:pPr lvl="1">
              <a:buFont typeface="Wingdings" pitchFamily="2" charset="2"/>
              <a:buChar char="§"/>
            </a:pPr>
            <a:r>
              <a:rPr lang="de-DE" dirty="0" smtClean="0">
                <a:latin typeface="+mn-lt"/>
              </a:rPr>
              <a:t>p = 1: </a:t>
            </a:r>
            <a:r>
              <a:rPr lang="de-DE" dirty="0" smtClean="0"/>
              <a:t>liefert</a:t>
            </a:r>
            <a:r>
              <a:rPr lang="de-DE" dirty="0" smtClean="0">
                <a:latin typeface="+mn-lt"/>
              </a:rPr>
              <a:t> die Komplexität des Standardmodells.</a:t>
            </a:r>
          </a:p>
          <a:p>
            <a:pPr lvl="1">
              <a:buFont typeface="Wingdings" pitchFamily="2" charset="2"/>
              <a:buChar char="§"/>
            </a:pPr>
            <a:r>
              <a:rPr lang="de-DE" dirty="0" smtClean="0">
                <a:latin typeface="+mn-lt"/>
              </a:rPr>
              <a:t>p = 1/2: alle Sub-Modelle haben die gleichen </a:t>
            </a:r>
            <a:r>
              <a:rPr lang="de-DE" dirty="0" smtClean="0"/>
              <a:t>Priorität</a:t>
            </a:r>
            <a:r>
              <a:rPr lang="de-DE" dirty="0" smtClean="0">
                <a:latin typeface="+mn-lt"/>
              </a:rPr>
              <a:t>.</a:t>
            </a:r>
          </a:p>
          <a:p>
            <a:endParaRPr lang="de-DE" dirty="0">
              <a:latin typeface="+mn-lt"/>
            </a:endParaRPr>
          </a:p>
        </p:txBody>
      </p:sp>
      <p:sp>
        <p:nvSpPr>
          <p:cNvPr id="11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17</a:t>
            </a:fld>
            <a:endParaRPr lang="de-DE" sz="1400" dirty="0" smtClean="0"/>
          </a:p>
        </p:txBody>
      </p:sp>
      <p:pic>
        <p:nvPicPr>
          <p:cNvPr id="10" name="Picture 9" descr="keico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6 Implementierungsdetails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2"/>
            <a:ext cx="8640763" cy="3408374"/>
          </a:xfrm>
        </p:spPr>
        <p:txBody>
          <a:bodyPr/>
          <a:lstStyle/>
          <a:p>
            <a:r>
              <a:rPr lang="de-DE" dirty="0" smtClean="0"/>
              <a:t>Dieses System besteht aus die drei auf GPU implementierten Komponenten</a:t>
            </a:r>
          </a:p>
          <a:p>
            <a:pPr lvl="1"/>
            <a:r>
              <a:rPr lang="de-DE" dirty="0" smtClean="0"/>
              <a:t>Merkmal-Extraktor (Feature-Extractor) </a:t>
            </a:r>
            <a:r>
              <a:rPr lang="de-DE" dirty="0" smtClean="0">
                <a:solidFill>
                  <a:srgbClr val="00B0F0"/>
                </a:solidFill>
              </a:rPr>
              <a:t>-&gt;nutzen Cuda-convnet Paket</a:t>
            </a:r>
          </a:p>
          <a:p>
            <a:pPr lvl="1"/>
            <a:r>
              <a:rPr lang="de-DE" dirty="0" smtClean="0"/>
              <a:t>DropConnect Schicht </a:t>
            </a:r>
            <a:r>
              <a:rPr lang="de-DE" dirty="0" smtClean="0">
                <a:solidFill>
                  <a:srgbClr val="00B0F0"/>
                </a:solidFill>
              </a:rPr>
              <a:t>-&gt; nutzen eigeine GPU-Kernel</a:t>
            </a:r>
          </a:p>
          <a:p>
            <a:pPr lvl="1"/>
            <a:r>
              <a:rPr lang="de-DE" dirty="0" smtClean="0"/>
              <a:t>Softmax Klassifizierungsschicht </a:t>
            </a:r>
            <a:r>
              <a:rPr lang="de-DE" dirty="0" smtClean="0">
                <a:solidFill>
                  <a:srgbClr val="00B0F0"/>
                </a:solidFill>
              </a:rPr>
              <a:t>-&gt;nutzen Cuda-convnet </a:t>
            </a:r>
            <a:endParaRPr lang="de-DE" dirty="0" smtClean="0"/>
          </a:p>
          <a:p>
            <a:r>
              <a:rPr lang="de-DE" dirty="0" smtClean="0"/>
              <a:t>CUDA-Code in </a:t>
            </a:r>
            <a:r>
              <a:rPr lang="de-DE" dirty="0" smtClean="0">
                <a:hlinkClick r:id="rId2"/>
              </a:rPr>
              <a:t>http:///cs.nyu.edu/~wanli/dropc</a:t>
            </a:r>
            <a:r>
              <a:rPr lang="de-DE" dirty="0" smtClean="0"/>
              <a:t>.</a:t>
            </a:r>
          </a:p>
          <a:p>
            <a:r>
              <a:rPr lang="de-DE" dirty="0" smtClean="0"/>
              <a:t>Tricks</a:t>
            </a:r>
          </a:p>
          <a:p>
            <a:pPr lvl="1"/>
            <a:r>
              <a:rPr lang="de-DE" dirty="0" smtClean="0"/>
              <a:t>kodieren Verbindungsinformationen in Bits</a:t>
            </a:r>
          </a:p>
          <a:p>
            <a:pPr lvl="1"/>
            <a:r>
              <a:rPr lang="de-DE" dirty="0" smtClean="0"/>
              <a:t>Binden die Maske von Gewichtsmatrix zu 2D-Textur-Speicher</a:t>
            </a:r>
          </a:p>
          <a:p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 lvl="1">
              <a:buNone/>
            </a:pPr>
            <a:endParaRPr lang="de-DE" dirty="0" smtClean="0">
              <a:solidFill>
                <a:srgbClr val="00B0F0"/>
              </a:solidFill>
            </a:endParaRPr>
          </a:p>
          <a:p>
            <a:pPr lvl="1"/>
            <a:endParaRPr lang="de-DE" dirty="0" smtClean="0">
              <a:solidFill>
                <a:srgbClr val="00B0F0"/>
              </a:solidFill>
            </a:endParaRPr>
          </a:p>
        </p:txBody>
      </p:sp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19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6 Implementierungsdetails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5129218"/>
            <a:ext cx="8607450" cy="928694"/>
          </a:xfrm>
        </p:spPr>
        <p:txBody>
          <a:bodyPr/>
          <a:lstStyle/>
          <a:p>
            <a:r>
              <a:rPr lang="de-DE" sz="1600" dirty="0" smtClean="0"/>
              <a:t>Performance-Vergleich zwischen unterschiedlichen Umsetzung der DropConnect Schicht auf NVidia GTX 580 GPU, bezogen auf 2.67GHz Intel Xeon (kompiliert mit-O3-Flag). Eingangs-und Ausgangs Dimension 1024 und Mini-Batch-Größe ist 128</a:t>
            </a:r>
            <a:endParaRPr lang="de-DE" sz="1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2"/>
          </p:nvPr>
        </p:nvGraphicFramePr>
        <p:xfrm>
          <a:off x="250825" y="1500174"/>
          <a:ext cx="8607450" cy="36290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20845"/>
                <a:gridCol w="1785950"/>
                <a:gridCol w="728875"/>
                <a:gridCol w="1186059"/>
                <a:gridCol w="1228338"/>
                <a:gridCol w="785818"/>
                <a:gridCol w="1071565"/>
              </a:tblGrid>
              <a:tr h="663621">
                <a:tc rowSpan="2"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Implementation</a:t>
                      </a:r>
                      <a:endParaRPr lang="de-DE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Mask Weight</a:t>
                      </a:r>
                      <a:endParaRPr lang="de-DE" sz="14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Time(ms)</a:t>
                      </a:r>
                      <a:endParaRPr lang="de-DE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Speedup</a:t>
                      </a:r>
                      <a:endParaRPr lang="de-DE" sz="1400" dirty="0"/>
                    </a:p>
                  </a:txBody>
                  <a:tcPr/>
                </a:tc>
              </a:tr>
              <a:tr h="276832">
                <a:tc v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fprop</a:t>
                      </a:r>
                      <a:endParaRPr lang="de-DE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bprop acts</a:t>
                      </a:r>
                      <a:endParaRPr lang="de-DE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bprop weight</a:t>
                      </a:r>
                      <a:endParaRPr lang="de-DE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total</a:t>
                      </a:r>
                      <a:endParaRPr lang="de-DE" sz="1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 sz="1200" dirty="0"/>
                    </a:p>
                  </a:txBody>
                  <a:tcPr/>
                </a:tc>
              </a:tr>
              <a:tr h="276832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CPU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float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smtClean="0"/>
                        <a:t>480.2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1228.6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1692.8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3401.6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1.0 x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73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dirty="0" smtClean="0"/>
                        <a:t>CPU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bit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392.3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679.1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759.7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1831.1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1.9 x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dirty="0" smtClean="0"/>
                        <a:t>CPU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float(global memory)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21.6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6.2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7.2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35.0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97.2</a:t>
                      </a:r>
                      <a:r>
                        <a:rPr lang="de-DE" sz="1200" baseline="0" dirty="0" smtClean="0"/>
                        <a:t> x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14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dirty="0" smtClean="0"/>
                        <a:t>CPU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float(tex1D memory)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15.1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6.1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6.0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27.2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126.0 x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79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dirty="0" smtClean="0"/>
                        <a:t>CPU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bit(tex2D aligned memory) 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2.4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2.7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3.1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8.2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414.8 x</a:t>
                      </a:r>
                      <a:endParaRPr lang="de-DE" sz="12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179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smtClean="0"/>
                        <a:t>CPU(Lower Bound)</a:t>
                      </a:r>
                      <a:endParaRPr lang="de-DE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cuBlas + read mask weight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0.3 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0.3 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0.2 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smtClean="0"/>
                        <a:t>0.8</a:t>
                      </a:r>
                    </a:p>
                    <a:p>
                      <a:pPr algn="ctr"/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20</a:t>
            </a:fld>
            <a:endParaRPr lang="de-DE" sz="1400" dirty="0" smtClean="0"/>
          </a:p>
        </p:txBody>
      </p:sp>
      <p:pic>
        <p:nvPicPr>
          <p:cNvPr id="7" name="Picture 6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 Experiment Ergebnisse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536017" cy="4500562"/>
          </a:xfrm>
        </p:spPr>
        <p:txBody>
          <a:bodyPr/>
          <a:lstStyle/>
          <a:p>
            <a:r>
              <a:rPr lang="de-DE" dirty="0" smtClean="0"/>
              <a:t>Datenmenge : </a:t>
            </a:r>
          </a:p>
          <a:p>
            <a:pPr lvl="1"/>
            <a:r>
              <a:rPr lang="de-DE" dirty="0" smtClean="0"/>
              <a:t>MNIST </a:t>
            </a:r>
          </a:p>
          <a:p>
            <a:pPr lvl="1"/>
            <a:r>
              <a:rPr lang="de-DE" dirty="0" smtClean="0"/>
              <a:t>CIFAR-10 </a:t>
            </a:r>
          </a:p>
          <a:p>
            <a:pPr lvl="1"/>
            <a:r>
              <a:rPr lang="de-DE" dirty="0" smtClean="0"/>
              <a:t>SVHN </a:t>
            </a:r>
          </a:p>
          <a:p>
            <a:pPr lvl="1"/>
            <a:r>
              <a:rPr lang="de-DE" dirty="0" smtClean="0"/>
              <a:t>NORB</a:t>
            </a:r>
          </a:p>
          <a:p>
            <a:pPr lvl="1"/>
            <a:endParaRPr lang="de-DE" dirty="0"/>
          </a:p>
        </p:txBody>
      </p:sp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22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de-DE" dirty="0" smtClean="0"/>
              <a:t>MNIST </a:t>
            </a:r>
            <a:endParaRPr lang="de-DE" dirty="0"/>
          </a:p>
        </p:txBody>
      </p:sp>
      <p:pic>
        <p:nvPicPr>
          <p:cNvPr id="6" name="Content Placeholder 5" descr="mnist_test4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786050" y="1928802"/>
            <a:ext cx="3308559" cy="3415286"/>
          </a:xfrm>
        </p:spPr>
      </p:pic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23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7.1 </a:t>
            </a:r>
            <a:r>
              <a:rPr lang="en-US" dirty="0" smtClean="0"/>
              <a:t>(a) </a:t>
            </a:r>
            <a:r>
              <a:rPr lang="en-US" dirty="0" err="1" smtClean="0"/>
              <a:t>Overfitting</a:t>
            </a:r>
            <a:r>
              <a:rPr lang="en-US" dirty="0" smtClean="0"/>
              <a:t> </a:t>
            </a:r>
            <a:r>
              <a:rPr lang="en-US" dirty="0" err="1" smtClean="0"/>
              <a:t>verhindern</a:t>
            </a:r>
            <a:r>
              <a:rPr lang="de-DE" sz="2000" dirty="0" smtClean="0"/>
              <a:t/>
            </a:r>
            <a:br>
              <a:rPr lang="de-DE" sz="2000" dirty="0" smtClean="0"/>
            </a:br>
            <a:endParaRPr lang="de-DE" sz="2000" dirty="0"/>
          </a:p>
        </p:txBody>
      </p:sp>
      <p:pic>
        <p:nvPicPr>
          <p:cNvPr id="6" name="Content Placeholder 5" descr="modelSize.jpe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285984" y="1899154"/>
            <a:ext cx="4429156" cy="3456278"/>
          </a:xfrm>
        </p:spPr>
      </p:pic>
      <p:sp>
        <p:nvSpPr>
          <p:cNvPr id="9" name="TextBox 8"/>
          <p:cNvSpPr txBox="1"/>
          <p:nvPr/>
        </p:nvSpPr>
        <p:spPr>
          <a:xfrm>
            <a:off x="1071538" y="1529822"/>
            <a:ext cx="7146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MNIST Testfehler mit zwei versteckten Schicht-Netzwerken (p = 0.5)</a:t>
            </a:r>
            <a:endParaRPr lang="de-DE" dirty="0"/>
          </a:p>
        </p:txBody>
      </p:sp>
      <p:sp>
        <p:nvSpPr>
          <p:cNvPr id="12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24</a:t>
            </a:fld>
            <a:endParaRPr lang="de-DE" sz="1400" dirty="0" smtClean="0"/>
          </a:p>
        </p:txBody>
      </p:sp>
      <p:pic>
        <p:nvPicPr>
          <p:cNvPr id="7" name="Picture 6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7.1 (b) Das Variieren der Drop-Rate</a:t>
            </a:r>
            <a:endParaRPr lang="de-DE" dirty="0"/>
          </a:p>
        </p:txBody>
      </p:sp>
      <p:pic>
        <p:nvPicPr>
          <p:cNvPr id="6" name="Picture 5" descr="dropRate400_4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857364"/>
            <a:ext cx="4643470" cy="36367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10" y="1488032"/>
            <a:ext cx="8358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MNIST Testfehler mit zwei versteckten Schicht-Netzwerken mit je 400 Neuronen</a:t>
            </a:r>
            <a:endParaRPr lang="de-DE" dirty="0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25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7.1 </a:t>
            </a:r>
            <a:r>
              <a:rPr lang="de-DE" dirty="0" smtClean="0">
                <a:sym typeface="Wingdings" pitchFamily="2" charset="2"/>
              </a:rPr>
              <a:t>(c)</a:t>
            </a:r>
            <a:r>
              <a:rPr lang="de-DE" dirty="0" smtClean="0"/>
              <a:t>Konvergenz Vergleich</a:t>
            </a:r>
            <a:endParaRPr lang="de-DE" dirty="0"/>
          </a:p>
        </p:txBody>
      </p:sp>
      <p:pic>
        <p:nvPicPr>
          <p:cNvPr id="6" name="Picture 5" descr="convergenceCost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071678"/>
            <a:ext cx="4429156" cy="34775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1505538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MNIST </a:t>
            </a:r>
            <a:r>
              <a:rPr lang="en-US" dirty="0" err="1" smtClean="0"/>
              <a:t>Testfehler</a:t>
            </a:r>
            <a:r>
              <a:rPr lang="en-US" dirty="0" smtClean="0"/>
              <a:t> </a:t>
            </a:r>
            <a:r>
              <a:rPr lang="en-US" dirty="0" err="1" smtClean="0"/>
              <a:t>mit</a:t>
            </a:r>
            <a:r>
              <a:rPr lang="en-US" dirty="0" smtClean="0"/>
              <a:t> </a:t>
            </a:r>
            <a:r>
              <a:rPr lang="en-US" dirty="0" err="1" smtClean="0"/>
              <a:t>zwei</a:t>
            </a:r>
            <a:r>
              <a:rPr lang="en-US" dirty="0" smtClean="0"/>
              <a:t> </a:t>
            </a:r>
            <a:r>
              <a:rPr lang="en-US" dirty="0" err="1" smtClean="0"/>
              <a:t>versteckten</a:t>
            </a:r>
            <a:r>
              <a:rPr lang="en-US" dirty="0" smtClean="0"/>
              <a:t> </a:t>
            </a:r>
            <a:r>
              <a:rPr lang="en-US" dirty="0" err="1" smtClean="0"/>
              <a:t>Schicht-Netzwerken</a:t>
            </a:r>
            <a:r>
              <a:rPr lang="en-US" dirty="0" smtClean="0"/>
              <a:t> </a:t>
            </a:r>
            <a:r>
              <a:rPr lang="en-US" dirty="0" err="1" smtClean="0"/>
              <a:t>mit</a:t>
            </a:r>
            <a:r>
              <a:rPr lang="en-US" dirty="0" smtClean="0"/>
              <a:t> je 400 </a:t>
            </a:r>
            <a:r>
              <a:rPr lang="en-US" dirty="0" err="1" smtClean="0"/>
              <a:t>Neuronen</a:t>
            </a:r>
            <a:endParaRPr lang="en-US" dirty="0" smtClean="0"/>
          </a:p>
          <a:p>
            <a:pPr algn="ctr"/>
            <a:endParaRPr lang="de-DE" dirty="0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26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7.2 MNIST: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821770" cy="836605"/>
          </a:xfrm>
        </p:spPr>
        <p:txBody>
          <a:bodyPr/>
          <a:lstStyle/>
          <a:p>
            <a:r>
              <a:rPr lang="de-DE" dirty="0" smtClean="0"/>
              <a:t>MNIST 784-800-800-10 Netzwerk Einstufung Fehlerrate ohne Datenvergrößerung:</a:t>
            </a:r>
            <a:endParaRPr lang="de-DE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2"/>
          </p:nvPr>
        </p:nvGraphicFramePr>
        <p:xfrm>
          <a:off x="358775" y="2428868"/>
          <a:ext cx="8532811" cy="33212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97539"/>
                <a:gridCol w="1726884"/>
                <a:gridCol w="2945860"/>
                <a:gridCol w="216252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Neuron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Modell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  <a:p>
                      <a:pPr algn="ctr"/>
                      <a:r>
                        <a:rPr lang="de-DE" sz="1600" dirty="0" smtClean="0"/>
                        <a:t>5 network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voting</a:t>
                      </a:r>
                    </a:p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  <a:p>
                      <a:pPr algn="ctr"/>
                      <a:endParaRPr lang="de-DE" sz="1600" dirty="0"/>
                    </a:p>
                  </a:txBody>
                  <a:tcPr/>
                </a:tc>
              </a:tr>
              <a:tr h="852383">
                <a:tc>
                  <a:txBody>
                    <a:bodyPr/>
                    <a:lstStyle/>
                    <a:p>
                      <a:pPr algn="ctr"/>
                      <a:r>
                        <a:rPr lang="de-DE" sz="1600" smtClean="0"/>
                        <a:t>relu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No-Drop</a:t>
                      </a:r>
                    </a:p>
                    <a:p>
                      <a:pPr algn="ctr"/>
                      <a:r>
                        <a:rPr lang="de-DE" sz="1600" dirty="0" smtClean="0"/>
                        <a:t>Dropout</a:t>
                      </a:r>
                    </a:p>
                    <a:p>
                      <a:pPr algn="ctr"/>
                      <a:r>
                        <a:rPr lang="de-DE" sz="1600" dirty="0" smtClean="0"/>
                        <a:t>DropConnect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1.62 ± 0.037 </a:t>
                      </a:r>
                    </a:p>
                    <a:p>
                      <a:pPr algn="ctr"/>
                      <a:r>
                        <a:rPr lang="de-DE" sz="1600" dirty="0" smtClean="0"/>
                        <a:t>1.28 ± 0.040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1.20 </a:t>
                      </a:r>
                      <a:r>
                        <a:rPr lang="de-DE" sz="1600" dirty="0" smtClean="0"/>
                        <a:t>± 0.034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1.40</a:t>
                      </a:r>
                    </a:p>
                    <a:p>
                      <a:pPr algn="ctr"/>
                      <a:r>
                        <a:rPr lang="de-DE" sz="1600" dirty="0" smtClean="0"/>
                        <a:t>1.20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1.12</a:t>
                      </a:r>
                      <a:endParaRPr lang="de-DE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52397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sigmoid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No-Drop</a:t>
                      </a:r>
                    </a:p>
                    <a:p>
                      <a:pPr algn="ctr"/>
                      <a:r>
                        <a:rPr lang="de-DE" sz="1600" dirty="0" smtClean="0"/>
                        <a:t>Dropout</a:t>
                      </a:r>
                    </a:p>
                    <a:p>
                      <a:pPr algn="ctr"/>
                      <a:r>
                        <a:rPr lang="de-DE" sz="1600" dirty="0" smtClean="0"/>
                        <a:t>DropConnect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1.78 ± 0.037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1.38 </a:t>
                      </a:r>
                      <a:r>
                        <a:rPr lang="de-DE" sz="1600" dirty="0" smtClean="0"/>
                        <a:t>± 0.039</a:t>
                      </a:r>
                    </a:p>
                    <a:p>
                      <a:pPr algn="ctr"/>
                      <a:r>
                        <a:rPr lang="de-DE" sz="1600" dirty="0" smtClean="0"/>
                        <a:t>1.55 ± 0.046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1.74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1.36</a:t>
                      </a:r>
                    </a:p>
                    <a:p>
                      <a:pPr algn="ctr"/>
                      <a:r>
                        <a:rPr lang="de-DE" sz="1600" dirty="0" smtClean="0"/>
                        <a:t>1.48</a:t>
                      </a:r>
                      <a:endParaRPr lang="de-DE" sz="1600" dirty="0"/>
                    </a:p>
                  </a:txBody>
                  <a:tcPr/>
                </a:tc>
              </a:tr>
              <a:tr h="352397">
                <a:tc>
                  <a:txBody>
                    <a:bodyPr/>
                    <a:lstStyle/>
                    <a:p>
                      <a:pPr algn="ctr"/>
                      <a:r>
                        <a:rPr lang="de-DE" sz="1600" smtClean="0"/>
                        <a:t>tanh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No-Drop</a:t>
                      </a:r>
                    </a:p>
                    <a:p>
                      <a:pPr algn="ctr"/>
                      <a:r>
                        <a:rPr lang="de-DE" sz="1600" dirty="0" smtClean="0"/>
                        <a:t>Dropout</a:t>
                      </a:r>
                    </a:p>
                    <a:p>
                      <a:pPr algn="ctr"/>
                      <a:r>
                        <a:rPr lang="de-DE" sz="1600" dirty="0" smtClean="0"/>
                        <a:t>DropConnect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1.65 ± 0.026</a:t>
                      </a:r>
                    </a:p>
                    <a:p>
                      <a:pPr algn="ctr"/>
                      <a:r>
                        <a:rPr lang="de-DE" sz="1600" dirty="0" smtClean="0"/>
                        <a:t>1.58 ± 0.053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1.36 </a:t>
                      </a:r>
                      <a:r>
                        <a:rPr lang="de-DE" sz="1600" dirty="0" smtClean="0"/>
                        <a:t>± 0.054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1.49</a:t>
                      </a:r>
                    </a:p>
                    <a:p>
                      <a:pPr algn="ctr"/>
                      <a:r>
                        <a:rPr lang="de-DE" sz="1600" dirty="0" smtClean="0"/>
                        <a:t>1.55</a:t>
                      </a:r>
                    </a:p>
                    <a:p>
                      <a:pPr algn="ctr"/>
                      <a:r>
                        <a:rPr lang="de-DE" sz="1600" dirty="0" smtClean="0">
                          <a:solidFill>
                            <a:srgbClr val="FF0000"/>
                          </a:solidFill>
                        </a:rPr>
                        <a:t>1.35</a:t>
                      </a:r>
                      <a:endParaRPr lang="de-DE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27</a:t>
            </a:fld>
            <a:endParaRPr lang="de-DE" sz="1400" dirty="0" smtClean="0"/>
          </a:p>
        </p:txBody>
      </p:sp>
      <p:pic>
        <p:nvPicPr>
          <p:cNvPr id="7" name="Picture 6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7.2 MNIST: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459712"/>
            <a:ext cx="8620143" cy="265101"/>
          </a:xfrm>
        </p:spPr>
        <p:txBody>
          <a:bodyPr/>
          <a:lstStyle/>
          <a:p>
            <a:r>
              <a:rPr lang="de-DE" dirty="0" smtClean="0"/>
              <a:t>Klassifikationsfehler</a:t>
            </a:r>
            <a:endParaRPr lang="de-DE" dirty="0"/>
          </a:p>
        </p:txBody>
      </p:sp>
      <p:graphicFrame>
        <p:nvGraphicFramePr>
          <p:cNvPr id="6" name="Content Placeholder 5"/>
          <p:cNvGraphicFramePr>
            <a:graphicFrameLocks/>
          </p:cNvGraphicFramePr>
          <p:nvPr/>
        </p:nvGraphicFramePr>
        <p:xfrm>
          <a:off x="358775" y="1928802"/>
          <a:ext cx="8512193" cy="30718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7735"/>
                <a:gridCol w="1285884"/>
                <a:gridCol w="2286016"/>
                <a:gridCol w="2143140"/>
                <a:gridCol w="1749418"/>
              </a:tblGrid>
              <a:tr h="767958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crop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rotation</a:t>
                      </a:r>
                      <a:r>
                        <a:rPr lang="de-DE" sz="1400" baseline="0" dirty="0" smtClean="0"/>
                        <a:t> scaling</a:t>
                      </a:r>
                      <a:endParaRPr lang="de-DE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Modell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error(%)</a:t>
                      </a:r>
                    </a:p>
                    <a:p>
                      <a:r>
                        <a:rPr lang="de-DE" sz="1400" dirty="0" smtClean="0"/>
                        <a:t>5 network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voting</a:t>
                      </a:r>
                    </a:p>
                    <a:p>
                      <a:r>
                        <a:rPr lang="de-DE" sz="1400" dirty="0" smtClean="0"/>
                        <a:t>error(%)</a:t>
                      </a:r>
                    </a:p>
                    <a:p>
                      <a:endParaRPr lang="de-DE" sz="1400" dirty="0"/>
                    </a:p>
                  </a:txBody>
                  <a:tcPr/>
                </a:tc>
              </a:tr>
              <a:tr h="767958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No-Drop</a:t>
                      </a:r>
                    </a:p>
                    <a:p>
                      <a:r>
                        <a:rPr lang="de-DE" sz="1400" dirty="0" smtClean="0"/>
                        <a:t>Dropout</a:t>
                      </a:r>
                    </a:p>
                    <a:p>
                      <a:r>
                        <a:rPr lang="de-DE" sz="1400" dirty="0" smtClean="0"/>
                        <a:t>DropConnect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0.77 ± 0.051 </a:t>
                      </a:r>
                    </a:p>
                    <a:p>
                      <a:r>
                        <a:rPr lang="de-DE" sz="1400" dirty="0" smtClean="0"/>
                        <a:t>0.59 ± 0.039</a:t>
                      </a:r>
                    </a:p>
                    <a:p>
                      <a:r>
                        <a:rPr lang="de-DE" sz="1400" dirty="0" smtClean="0"/>
                        <a:t>0.63 ± 0.035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0.67</a:t>
                      </a:r>
                    </a:p>
                    <a:p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0.52</a:t>
                      </a:r>
                    </a:p>
                    <a:p>
                      <a:r>
                        <a:rPr lang="de-DE" sz="1400" dirty="0" smtClean="0"/>
                        <a:t>0.57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67958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yes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No-Drop</a:t>
                      </a:r>
                    </a:p>
                    <a:p>
                      <a:r>
                        <a:rPr lang="de-DE" sz="1400" dirty="0" smtClean="0"/>
                        <a:t>Dropout</a:t>
                      </a:r>
                    </a:p>
                    <a:p>
                      <a:r>
                        <a:rPr lang="de-DE" sz="1400" dirty="0" smtClean="0"/>
                        <a:t>DropConnect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0.50 ± 0.098</a:t>
                      </a:r>
                    </a:p>
                    <a:p>
                      <a:r>
                        <a:rPr lang="de-DE" sz="1400" dirty="0" smtClean="0"/>
                        <a:t>0.39 ± 0.039</a:t>
                      </a:r>
                    </a:p>
                    <a:p>
                      <a:r>
                        <a:rPr lang="de-DE" sz="1400" dirty="0" smtClean="0"/>
                        <a:t>0.39 ± 0.047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0.38</a:t>
                      </a:r>
                    </a:p>
                    <a:p>
                      <a:r>
                        <a:rPr lang="de-DE" sz="1400" dirty="0" smtClean="0"/>
                        <a:t>0.35</a:t>
                      </a:r>
                    </a:p>
                    <a:p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0.32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67958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yes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yes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No-Drop</a:t>
                      </a:r>
                    </a:p>
                    <a:p>
                      <a:r>
                        <a:rPr lang="de-DE" sz="1400" dirty="0" smtClean="0"/>
                        <a:t>Dropout</a:t>
                      </a:r>
                    </a:p>
                    <a:p>
                      <a:r>
                        <a:rPr lang="de-DE" sz="1400" dirty="0" smtClean="0"/>
                        <a:t>DropConnect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0.30 ± 0.035</a:t>
                      </a:r>
                    </a:p>
                    <a:p>
                      <a:r>
                        <a:rPr lang="de-DE" sz="1400" dirty="0" smtClean="0"/>
                        <a:t>0.28 ± 0.016</a:t>
                      </a:r>
                    </a:p>
                    <a:p>
                      <a:r>
                        <a:rPr lang="de-DE" sz="1400" dirty="0" smtClean="0"/>
                        <a:t>0.28 ± 0.032</a:t>
                      </a:r>
                      <a:endParaRPr lang="de-D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0.21</a:t>
                      </a:r>
                    </a:p>
                    <a:p>
                      <a:r>
                        <a:rPr lang="de-DE" sz="1400" dirty="0" smtClean="0"/>
                        <a:t>0.27</a:t>
                      </a:r>
                    </a:p>
                    <a:p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0.21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0824" y="5072074"/>
            <a:ext cx="8750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de-DE" dirty="0" smtClean="0"/>
              <a:t>Vorherige state-of-the-art ist:</a:t>
            </a:r>
          </a:p>
          <a:p>
            <a:pPr lvl="1">
              <a:buFont typeface="Arial" pitchFamily="34" charset="0"/>
              <a:buChar char="•"/>
            </a:pPr>
            <a:r>
              <a:rPr lang="de-DE" dirty="0" smtClean="0"/>
              <a:t>0.23% mit elastischen Verzerrungen und Abstimmung [Ciresan et al. 2012]</a:t>
            </a:r>
            <a:endParaRPr lang="de-DE" dirty="0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28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7.2 MNIST:</a:t>
            </a:r>
            <a:endParaRPr lang="de-DE" dirty="0"/>
          </a:p>
        </p:txBody>
      </p:sp>
      <p:pic>
        <p:nvPicPr>
          <p:cNvPr id="6" name="Content Placeholder 5" descr="Unbenannt.png"/>
          <p:cNvPicPr>
            <a:picLocks noGrp="1" noChangeAspect="1"/>
          </p:cNvPicPr>
          <p:nvPr>
            <p:ph sz="quarter" idx="3"/>
          </p:nvPr>
        </p:nvPicPr>
        <p:blipFill>
          <a:blip r:embed="rId2"/>
          <a:stretch>
            <a:fillRect/>
          </a:stretch>
        </p:blipFill>
        <p:spPr>
          <a:xfrm>
            <a:off x="2285985" y="1500174"/>
            <a:ext cx="4586500" cy="4716543"/>
          </a:xfrm>
        </p:spPr>
      </p:pic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29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7.3 CIFAR-10 </a:t>
            </a:r>
            <a:endParaRPr lang="de-DE" dirty="0"/>
          </a:p>
        </p:txBody>
      </p:sp>
      <p:pic>
        <p:nvPicPr>
          <p:cNvPr id="6" name="Content Placeholder 5" descr="cifar_10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357422" y="1592263"/>
            <a:ext cx="4500594" cy="4500594"/>
          </a:xfrm>
        </p:spPr>
      </p:pic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30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de-DE" dirty="0" smtClean="0"/>
              <a:t>7.3 CIFAR-10 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592263"/>
            <a:ext cx="4535489" cy="1550985"/>
          </a:xfrm>
        </p:spPr>
        <p:txBody>
          <a:bodyPr/>
          <a:lstStyle/>
          <a:p>
            <a:r>
              <a:rPr lang="de-DE" dirty="0" smtClean="0"/>
              <a:t>Vorherige state-of-the-art ist:</a:t>
            </a:r>
          </a:p>
          <a:p>
            <a:pPr lvl="1"/>
            <a:r>
              <a:rPr lang="nb-NO" dirty="0" smtClean="0"/>
              <a:t>9.5% [Snoek et al. 2012]</a:t>
            </a:r>
          </a:p>
          <a:p>
            <a:pPr lvl="1"/>
            <a:endParaRPr lang="de-DE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3"/>
          </p:nvPr>
        </p:nvGraphicFramePr>
        <p:xfrm>
          <a:off x="857224" y="3143248"/>
          <a:ext cx="6929487" cy="1859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9829"/>
                <a:gridCol w="2309829"/>
                <a:gridCol w="2309829"/>
              </a:tblGrid>
              <a:tr h="670404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Modell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  <a:p>
                      <a:pPr algn="ctr"/>
                      <a:r>
                        <a:rPr lang="de-DE" sz="1600" dirty="0" smtClean="0"/>
                        <a:t>5 network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voting</a:t>
                      </a:r>
                    </a:p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</a:txBody>
                  <a:tcPr/>
                </a:tc>
              </a:tr>
              <a:tr h="1115546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No-Drop</a:t>
                      </a:r>
                    </a:p>
                    <a:p>
                      <a:r>
                        <a:rPr lang="de-DE" sz="1800" dirty="0" smtClean="0"/>
                        <a:t>Dropout</a:t>
                      </a:r>
                    </a:p>
                    <a:p>
                      <a:r>
                        <a:rPr lang="de-DE" sz="1800" dirty="0" smtClean="0"/>
                        <a:t>DropConnect</a:t>
                      </a:r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11.18 </a:t>
                      </a:r>
                      <a:r>
                        <a:rPr lang="de-DE" sz="1800" dirty="0" smtClean="0"/>
                        <a:t>± 0.13</a:t>
                      </a:r>
                    </a:p>
                    <a:p>
                      <a:r>
                        <a:rPr lang="de-DE" sz="1800" dirty="0" smtClean="0"/>
                        <a:t>11.52 ± 0.18</a:t>
                      </a:r>
                    </a:p>
                    <a:p>
                      <a:r>
                        <a:rPr lang="de-DE" sz="1800" dirty="0" smtClean="0">
                          <a:solidFill>
                            <a:srgbClr val="FF0000"/>
                          </a:solidFill>
                        </a:rPr>
                        <a:t>11.10</a:t>
                      </a:r>
                      <a:r>
                        <a:rPr lang="de-DE" sz="1800" dirty="0" smtClean="0"/>
                        <a:t> ± 0.13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10.22</a:t>
                      </a:r>
                    </a:p>
                    <a:p>
                      <a:r>
                        <a:rPr lang="de-DE" dirty="0" smtClean="0"/>
                        <a:t>9.83</a:t>
                      </a:r>
                    </a:p>
                    <a:p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9.41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2910" y="52863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Abstimmung mit 12 DropConnect Netzwerk gibt den neuen state-of-the-art von </a:t>
            </a:r>
            <a:r>
              <a:rPr lang="de-DE" dirty="0" smtClean="0">
                <a:solidFill>
                  <a:srgbClr val="FF0000"/>
                </a:solidFill>
              </a:rPr>
              <a:t>9.32%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31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7.3 CIFAR-10 </a:t>
            </a:r>
            <a:endParaRPr lang="de-DE" dirty="0"/>
          </a:p>
        </p:txBody>
      </p:sp>
      <p:pic>
        <p:nvPicPr>
          <p:cNvPr id="6" name="Content Placeholder 5" descr="Unbenannt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071669" y="1571612"/>
            <a:ext cx="4994627" cy="4500594"/>
          </a:xfrm>
        </p:spPr>
      </p:pic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32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7.4 SVHN </a:t>
            </a:r>
            <a:endParaRPr lang="de-DE" dirty="0"/>
          </a:p>
        </p:txBody>
      </p:sp>
      <p:pic>
        <p:nvPicPr>
          <p:cNvPr id="7" name="Content Placeholder 6" descr="32x32eg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428859" y="1592262"/>
            <a:ext cx="4408505" cy="4408505"/>
          </a:xfrm>
        </p:spPr>
      </p:pic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33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de-DE" dirty="0" smtClean="0"/>
              <a:t>7.4 SVHN 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592263"/>
            <a:ext cx="8035951" cy="1265233"/>
          </a:xfrm>
        </p:spPr>
        <p:txBody>
          <a:bodyPr/>
          <a:lstStyle/>
          <a:p>
            <a:r>
              <a:rPr lang="de-DE" dirty="0" smtClean="0"/>
              <a:t>Vorherige state-of-the-art ist:</a:t>
            </a:r>
          </a:p>
          <a:p>
            <a:pPr lvl="1"/>
            <a:r>
              <a:rPr lang="nb-NO" dirty="0" smtClean="0"/>
              <a:t>2.8% Stochastische Zusammenlegung[Zeiler and Fergus et al. 2013]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3"/>
          </p:nvPr>
        </p:nvGraphicFramePr>
        <p:xfrm>
          <a:off x="857224" y="3143248"/>
          <a:ext cx="6929487" cy="1859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9829"/>
                <a:gridCol w="2309829"/>
                <a:gridCol w="2309829"/>
              </a:tblGrid>
              <a:tr h="670404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Modell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  <a:p>
                      <a:pPr algn="ctr"/>
                      <a:r>
                        <a:rPr lang="de-DE" sz="1600" dirty="0" smtClean="0"/>
                        <a:t>5 network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voting</a:t>
                      </a:r>
                    </a:p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</a:txBody>
                  <a:tcPr/>
                </a:tc>
              </a:tr>
              <a:tr h="1115546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No-Drop</a:t>
                      </a:r>
                    </a:p>
                    <a:p>
                      <a:r>
                        <a:rPr lang="de-DE" sz="1800" dirty="0" smtClean="0"/>
                        <a:t>Dropout</a:t>
                      </a:r>
                    </a:p>
                    <a:p>
                      <a:r>
                        <a:rPr lang="de-DE" sz="1800" dirty="0" smtClean="0"/>
                        <a:t>DropConnect</a:t>
                      </a:r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2.26 </a:t>
                      </a:r>
                      <a:r>
                        <a:rPr lang="de-DE" sz="1800" dirty="0" smtClean="0"/>
                        <a:t>± 0.072</a:t>
                      </a:r>
                    </a:p>
                    <a:p>
                      <a:r>
                        <a:rPr lang="de-DE" sz="1800" dirty="0" smtClean="0"/>
                        <a:t>2.25 ± 0.034</a:t>
                      </a:r>
                    </a:p>
                    <a:p>
                      <a:r>
                        <a:rPr lang="de-DE" sz="1800" dirty="0" smtClean="0">
                          <a:solidFill>
                            <a:srgbClr val="FF0000"/>
                          </a:solidFill>
                        </a:rPr>
                        <a:t>2.23</a:t>
                      </a:r>
                      <a:r>
                        <a:rPr lang="de-DE" sz="1800" dirty="0" smtClean="0"/>
                        <a:t> ± 0.039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1.94</a:t>
                      </a:r>
                    </a:p>
                    <a:p>
                      <a:r>
                        <a:rPr lang="de-DE" dirty="0" smtClean="0"/>
                        <a:t>1.96</a:t>
                      </a:r>
                    </a:p>
                    <a:p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1.94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34</a:t>
            </a:fld>
            <a:endParaRPr lang="de-DE" sz="1400" dirty="0" smtClean="0"/>
          </a:p>
        </p:txBody>
      </p:sp>
      <p:pic>
        <p:nvPicPr>
          <p:cNvPr id="7" name="Picture 6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7.4 SVHN </a:t>
            </a:r>
            <a:endParaRPr lang="de-DE" dirty="0"/>
          </a:p>
        </p:txBody>
      </p:sp>
      <p:pic>
        <p:nvPicPr>
          <p:cNvPr id="7" name="Content Placeholder 6" descr="Unbenannt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857356" y="1592263"/>
            <a:ext cx="5875618" cy="4585058"/>
          </a:xfrm>
        </p:spPr>
      </p:pic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35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de-DE" dirty="0" smtClean="0"/>
              <a:t>7.5 NORB 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592263"/>
            <a:ext cx="8035951" cy="1265233"/>
          </a:xfrm>
        </p:spPr>
        <p:txBody>
          <a:bodyPr/>
          <a:lstStyle/>
          <a:p>
            <a:r>
              <a:rPr lang="de-DE" dirty="0" smtClean="0"/>
              <a:t>Vorherige state-of-the-art ist:</a:t>
            </a:r>
          </a:p>
          <a:p>
            <a:pPr lvl="1"/>
            <a:r>
              <a:rPr lang="nb-NO" dirty="0" smtClean="0"/>
              <a:t>3.57% [Ciresan et al., 2012].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3"/>
          </p:nvPr>
        </p:nvGraphicFramePr>
        <p:xfrm>
          <a:off x="857224" y="2643182"/>
          <a:ext cx="6929487" cy="1859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9829"/>
                <a:gridCol w="2309829"/>
                <a:gridCol w="2309829"/>
              </a:tblGrid>
              <a:tr h="670404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Modell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  <a:p>
                      <a:pPr algn="ctr"/>
                      <a:r>
                        <a:rPr lang="de-DE" sz="1600" dirty="0" smtClean="0"/>
                        <a:t>5 network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smtClean="0"/>
                        <a:t>voting</a:t>
                      </a:r>
                    </a:p>
                    <a:p>
                      <a:pPr algn="ctr"/>
                      <a:r>
                        <a:rPr lang="de-DE" sz="1600" dirty="0" smtClean="0"/>
                        <a:t>error(%)</a:t>
                      </a:r>
                    </a:p>
                  </a:txBody>
                  <a:tcPr/>
                </a:tc>
              </a:tr>
              <a:tr h="1115546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No-Drop</a:t>
                      </a:r>
                    </a:p>
                    <a:p>
                      <a:r>
                        <a:rPr lang="de-DE" sz="1800" dirty="0" smtClean="0"/>
                        <a:t>Dropout</a:t>
                      </a:r>
                    </a:p>
                    <a:p>
                      <a:r>
                        <a:rPr lang="de-DE" sz="1800" dirty="0" smtClean="0"/>
                        <a:t>DropConnect</a:t>
                      </a:r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4.48 </a:t>
                      </a:r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± 0.78</a:t>
                      </a:r>
                    </a:p>
                    <a:p>
                      <a:r>
                        <a:rPr lang="de-DE" sz="1800" dirty="0" smtClean="0">
                          <a:solidFill>
                            <a:srgbClr val="FF0000"/>
                          </a:solidFill>
                        </a:rPr>
                        <a:t>3.96</a:t>
                      </a:r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 ± 0.16</a:t>
                      </a:r>
                    </a:p>
                    <a:p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4.14 ± 0.06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3.36</a:t>
                      </a:r>
                    </a:p>
                    <a:p>
                      <a:r>
                        <a:rPr lang="de-DE" dirty="0" smtClean="0">
                          <a:solidFill>
                            <a:srgbClr val="FF0000"/>
                          </a:solidFill>
                        </a:rPr>
                        <a:t>3.03</a:t>
                      </a:r>
                    </a:p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3.23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36</a:t>
            </a:fld>
            <a:endParaRPr lang="de-DE" sz="1400" dirty="0" smtClean="0"/>
          </a:p>
        </p:txBody>
      </p:sp>
      <p:pic>
        <p:nvPicPr>
          <p:cNvPr id="8" name="Picture 7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7.6 Ergebnisse </a:t>
            </a:r>
            <a:endParaRPr lang="de-DE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2"/>
          </p:nvPr>
        </p:nvGraphicFramePr>
        <p:xfrm>
          <a:off x="428597" y="1785938"/>
          <a:ext cx="8072492" cy="3425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18123"/>
                <a:gridCol w="2018123"/>
                <a:gridCol w="2018123"/>
                <a:gridCol w="2018123"/>
              </a:tblGrid>
              <a:tr h="671515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DataSet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DropConnect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Dropout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Previous best </a:t>
                      </a:r>
                      <a:r>
                        <a:rPr lang="de-DE" dirty="0" smtClean="0"/>
                        <a:t>result</a:t>
                      </a:r>
                      <a:endParaRPr lang="de-DE" dirty="0"/>
                    </a:p>
                  </a:txBody>
                  <a:tcPr marL="95250" marR="95250" marT="95250" marB="95250" anchor="ctr"/>
                </a:tc>
              </a:tr>
              <a:tr h="671515">
                <a:tc>
                  <a:txBody>
                    <a:bodyPr/>
                    <a:lstStyle/>
                    <a:p>
                      <a:pPr algn="ctr"/>
                      <a:r>
                        <a:rPr lang="de-DE" u="none" dirty="0" smtClean="0"/>
                        <a:t>MNIST</a:t>
                      </a:r>
                      <a:endParaRPr lang="de-DE" u="none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rgbClr val="FF0000"/>
                          </a:solidFill>
                        </a:rPr>
                        <a:t>0.21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0.27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0.23</a:t>
                      </a:r>
                    </a:p>
                  </a:txBody>
                  <a:tcPr marL="95250" marR="95250" marT="95250" marB="95250" anchor="ctr"/>
                </a:tc>
              </a:tr>
              <a:tr h="671515">
                <a:tc>
                  <a:txBody>
                    <a:bodyPr/>
                    <a:lstStyle/>
                    <a:p>
                      <a:pPr algn="ctr"/>
                      <a:r>
                        <a:rPr lang="de-DE" u="none" dirty="0"/>
                        <a:t>CIFAR-10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rgbClr val="FF0000"/>
                          </a:solidFill>
                        </a:rPr>
                        <a:t>9.32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9.83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9.5</a:t>
                      </a:r>
                      <a:endParaRPr lang="de-DE" dirty="0"/>
                    </a:p>
                  </a:txBody>
                  <a:tcPr marL="95250" marR="95250" marT="95250" marB="95250" anchor="ctr"/>
                </a:tc>
              </a:tr>
              <a:tr h="671515">
                <a:tc>
                  <a:txBody>
                    <a:bodyPr/>
                    <a:lstStyle/>
                    <a:p>
                      <a:pPr algn="ctr"/>
                      <a:r>
                        <a:rPr lang="de-DE" u="none" dirty="0"/>
                        <a:t>SVHN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rgbClr val="FF0000"/>
                          </a:solidFill>
                        </a:rPr>
                        <a:t>1.94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1.96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2.80</a:t>
                      </a:r>
                    </a:p>
                  </a:txBody>
                  <a:tcPr marL="95250" marR="95250" marT="95250" marB="95250" anchor="ctr"/>
                </a:tc>
              </a:tr>
              <a:tr h="671515">
                <a:tc>
                  <a:txBody>
                    <a:bodyPr/>
                    <a:lstStyle/>
                    <a:p>
                      <a:pPr algn="ctr"/>
                      <a:r>
                        <a:rPr lang="de-DE" u="none" dirty="0"/>
                        <a:t>NORB-full-2fold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/>
                        <a:t>3.23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rgbClr val="FF0000"/>
                          </a:solidFill>
                        </a:rPr>
                        <a:t>3.03</a:t>
                      </a:r>
                      <a:endParaRPr lang="de-DE" dirty="0">
                        <a:solidFill>
                          <a:srgbClr val="FF0000"/>
                        </a:solidFill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3.57</a:t>
                      </a:r>
                      <a:endParaRPr lang="de-DE" dirty="0"/>
                    </a:p>
                  </a:txBody>
                  <a:tcPr marL="95250" marR="95250" marT="95250" marB="95250" anchor="ctr"/>
                </a:tc>
              </a:tr>
            </a:tbl>
          </a:graphicData>
        </a:graphic>
      </p:graphicFrame>
      <p:sp>
        <p:nvSpPr>
          <p:cNvPr id="8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37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Inhalte</a:t>
            </a:r>
            <a:endParaRPr lang="de-DE" dirty="0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592263"/>
            <a:ext cx="4502150" cy="4500562"/>
          </a:xfrm>
        </p:spPr>
        <p:txBody>
          <a:bodyPr/>
          <a:lstStyle/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Einleitung</a:t>
            </a:r>
            <a:endParaRPr lang="de-DE" sz="1800" dirty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Motivation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Modellbeschreibung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Training and Inference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Modell Generalisierung Bound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Implementierungsdetails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dirty="0" smtClean="0"/>
              <a:t>Experiment Ergebnisse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r>
              <a:rPr lang="de-DE" sz="1800" b="1" dirty="0" smtClean="0"/>
              <a:t>Abschluss</a:t>
            </a:r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 smtClean="0"/>
          </a:p>
          <a:p>
            <a:pPr>
              <a:spcBef>
                <a:spcPct val="40000"/>
              </a:spcBef>
              <a:tabLst>
                <a:tab pos="542925" algn="l"/>
              </a:tabLst>
            </a:pPr>
            <a:endParaRPr lang="de-DE" sz="1800" dirty="0"/>
          </a:p>
        </p:txBody>
      </p:sp>
      <p:sp>
        <p:nvSpPr>
          <p:cNvPr id="5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3.12.2013  |  Informatik  |  TU Darmstadt  | Prof. Johannes Fürnkranz |  </a:t>
            </a:r>
            <a:fld id="{854F2F1F-48B5-4EDD-AEC9-50D4BC134D4B}" type="slidenum">
              <a:rPr kumimoji="0" lang="de-DE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de-DE" sz="14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6" name="Picture 5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8 Abschluss</a:t>
            </a:r>
            <a:endParaRPr lang="de-D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4" y="1592263"/>
            <a:ext cx="8607455" cy="4500562"/>
          </a:xfrm>
        </p:spPr>
        <p:txBody>
          <a:bodyPr/>
          <a:lstStyle/>
          <a:p>
            <a:pPr>
              <a:buNone/>
            </a:pPr>
            <a:r>
              <a:rPr lang="de-DE" b="1" dirty="0" smtClean="0"/>
              <a:t>DropConnect Netzwerk:</a:t>
            </a:r>
          </a:p>
          <a:p>
            <a:pPr>
              <a:buNone/>
            </a:pPr>
            <a:endParaRPr lang="de-DE" b="1" dirty="0" smtClean="0"/>
          </a:p>
          <a:p>
            <a:r>
              <a:rPr lang="de-DE" dirty="0" smtClean="0"/>
              <a:t>Eine einfacher stochastischer Regularisierungsalgorithmus für neuronalen Netzwerk</a:t>
            </a:r>
          </a:p>
          <a:p>
            <a:r>
              <a:rPr lang="de-DE" dirty="0" smtClean="0"/>
              <a:t>Generalisierung der Dropout von Hinton</a:t>
            </a:r>
          </a:p>
          <a:p>
            <a:r>
              <a:rPr lang="de-DE" dirty="0" smtClean="0"/>
              <a:t>Nur wirksam auf vollständig verbundene Schichten und mit Aktivierungsfunktion relu und tanh ( mit a(0) = 0 )</a:t>
            </a:r>
          </a:p>
          <a:p>
            <a:r>
              <a:rPr lang="de-DE" dirty="0" smtClean="0"/>
              <a:t>Setzen neue state-of-the-Art auf drei beliebten Datensätzen (MNIST,CIFAR-10 </a:t>
            </a:r>
            <a:r>
              <a:rPr lang="de-DE" smtClean="0"/>
              <a:t>,SVHN </a:t>
            </a:r>
            <a:r>
              <a:rPr lang="de-DE" dirty="0" smtClean="0"/>
              <a:t>)</a:t>
            </a:r>
          </a:p>
          <a:p>
            <a:pPr>
              <a:buNone/>
            </a:pPr>
            <a:endParaRPr lang="de-DE" dirty="0"/>
          </a:p>
        </p:txBody>
      </p:sp>
      <p:sp>
        <p:nvSpPr>
          <p:cNvPr id="7" name="Rectangle 17"/>
          <p:cNvSpPr txBox="1">
            <a:spLocks noChangeArrowheads="1"/>
          </p:cNvSpPr>
          <p:nvPr/>
        </p:nvSpPr>
        <p:spPr>
          <a:xfrm>
            <a:off x="250824" y="6437313"/>
            <a:ext cx="8678893" cy="231775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de-DE" sz="1400" dirty="0" smtClean="0"/>
              <a:t>3.12.2013  |  Informatik  |  TU Darmstadt  | Prof. Johannes Fürnkranz |  </a:t>
            </a:r>
            <a:fld id="{854F2F1F-48B5-4EDD-AEC9-50D4BC134D4B}" type="slidenum">
              <a:rPr lang="de-DE" sz="1400" smtClean="0"/>
              <a:pPr lvl="0">
                <a:defRPr/>
              </a:pPr>
              <a:t>39</a:t>
            </a:fld>
            <a:endParaRPr lang="de-DE" sz="1400" dirty="0" smtClean="0"/>
          </a:p>
        </p:txBody>
      </p:sp>
      <p:pic>
        <p:nvPicPr>
          <p:cNvPr id="5" name="Picture 4" descr="keic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52" y="6286520"/>
            <a:ext cx="500066" cy="444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TUDesignTemplate">
  <a:themeElements>
    <a:clrScheme name="powerpointvorl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ointvorlag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ointvorl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vorlag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vorlag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vorlag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vorlag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vorlag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ointvorlag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PresentationTUDesignTemplate</Template>
  <TotalTime>0</TotalTime>
  <Words>1729</Words>
  <Application>Microsoft Office PowerPoint</Application>
  <PresentationFormat>On-screen Show (4:3)</PresentationFormat>
  <Paragraphs>435</Paragraphs>
  <Slides>39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PresentationTUDesignTemplate</vt:lpstr>
      <vt:lpstr>Regularisierung von neuralen Netwerken unter Verwendung von DropConnect  Vortrag von Minh Duc Hoang        </vt:lpstr>
      <vt:lpstr>Inhalte</vt:lpstr>
      <vt:lpstr>1.Einleitung</vt:lpstr>
      <vt:lpstr>1.Einleitung</vt:lpstr>
      <vt:lpstr>Inhalte</vt:lpstr>
      <vt:lpstr>2. Motivation</vt:lpstr>
      <vt:lpstr>2.1 Rückblick auf Dropout</vt:lpstr>
      <vt:lpstr>2.2 DropConnect</vt:lpstr>
      <vt:lpstr>Inhalte</vt:lpstr>
      <vt:lpstr>3 Modellbeschreibung</vt:lpstr>
      <vt:lpstr>3 Modellbeschreibung : Mischung-Modell von        Netzwerk (Modell Mittel Interpretation)</vt:lpstr>
      <vt:lpstr>Inhalte</vt:lpstr>
      <vt:lpstr>4 Training and Inference</vt:lpstr>
      <vt:lpstr>4 Trainning and Inference</vt:lpstr>
      <vt:lpstr>4 Trainning and Inference</vt:lpstr>
      <vt:lpstr>Inhalte</vt:lpstr>
      <vt:lpstr>5 Modell Generalisierung Bound</vt:lpstr>
      <vt:lpstr>Inhalte</vt:lpstr>
      <vt:lpstr>6 Implementierungsdetails</vt:lpstr>
      <vt:lpstr>6 Implementierungsdetails</vt:lpstr>
      <vt:lpstr>Inhalte</vt:lpstr>
      <vt:lpstr>7 Experiment Ergebnisse</vt:lpstr>
      <vt:lpstr>MNIST </vt:lpstr>
      <vt:lpstr>7.1 (a) Overfitting verhindern </vt:lpstr>
      <vt:lpstr>7.1 (b) Das Variieren der Drop-Rate</vt:lpstr>
      <vt:lpstr>7.1 (c)Konvergenz Vergleich</vt:lpstr>
      <vt:lpstr>7.2 MNIST:</vt:lpstr>
      <vt:lpstr>7.2 MNIST:</vt:lpstr>
      <vt:lpstr>7.2 MNIST:</vt:lpstr>
      <vt:lpstr>7.3 CIFAR-10 </vt:lpstr>
      <vt:lpstr>7.3 CIFAR-10 </vt:lpstr>
      <vt:lpstr>7.3 CIFAR-10 </vt:lpstr>
      <vt:lpstr>7.4 SVHN </vt:lpstr>
      <vt:lpstr>7.4 SVHN </vt:lpstr>
      <vt:lpstr>7.4 SVHN </vt:lpstr>
      <vt:lpstr>7.5 NORB </vt:lpstr>
      <vt:lpstr>7.6 Ergebnisse </vt:lpstr>
      <vt:lpstr>Inhalte</vt:lpstr>
      <vt:lpstr>8 Abschluss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Titelseite Haupt-Überschrift</dc:title>
  <dc:creator>Minh Duc Hoang</dc:creator>
  <cp:lastModifiedBy>Minh Duc Hoang</cp:lastModifiedBy>
  <cp:revision>285</cp:revision>
  <dcterms:created xsi:type="dcterms:W3CDTF">2013-11-23T15:47:44Z</dcterms:created>
  <dcterms:modified xsi:type="dcterms:W3CDTF">2013-12-12T20:29:04Z</dcterms:modified>
</cp:coreProperties>
</file>