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handoutMasterIdLst>
    <p:handoutMasterId r:id="rId33"/>
  </p:handoutMasterIdLst>
  <p:sldIdLst>
    <p:sldId id="256" r:id="rId2"/>
    <p:sldId id="257" r:id="rId3"/>
    <p:sldId id="258" r:id="rId4"/>
    <p:sldId id="259" r:id="rId5"/>
    <p:sldId id="260" r:id="rId6"/>
    <p:sldId id="275" r:id="rId7"/>
    <p:sldId id="272" r:id="rId8"/>
    <p:sldId id="261" r:id="rId9"/>
    <p:sldId id="274" r:id="rId10"/>
    <p:sldId id="273" r:id="rId11"/>
    <p:sldId id="262" r:id="rId12"/>
    <p:sldId id="268" r:id="rId13"/>
    <p:sldId id="276" r:id="rId14"/>
    <p:sldId id="277" r:id="rId15"/>
    <p:sldId id="278" r:id="rId16"/>
    <p:sldId id="280" r:id="rId17"/>
    <p:sldId id="271" r:id="rId18"/>
    <p:sldId id="265" r:id="rId19"/>
    <p:sldId id="281" r:id="rId20"/>
    <p:sldId id="282" r:id="rId21"/>
    <p:sldId id="283" r:id="rId22"/>
    <p:sldId id="266" r:id="rId23"/>
    <p:sldId id="284" r:id="rId24"/>
    <p:sldId id="286" r:id="rId25"/>
    <p:sldId id="287" r:id="rId26"/>
    <p:sldId id="288" r:id="rId27"/>
    <p:sldId id="289" r:id="rId28"/>
    <p:sldId id="290" r:id="rId29"/>
    <p:sldId id="291" r:id="rId30"/>
    <p:sldId id="292" r:id="rId31"/>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A300"/>
    <a:srgbClr val="9C1C26"/>
    <a:srgbClr val="FDCA00"/>
    <a:srgbClr val="312C8C"/>
    <a:srgbClr val="000000"/>
    <a:srgbClr val="B5B5B5"/>
    <a:srgbClr val="E9503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7AC3CCA-C797-4891-BE02-D94E43425B78}" styleName="Mittlere Formatvorlag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713" autoAdjust="0"/>
    <p:restoredTop sz="91188" autoAdjust="0"/>
  </p:normalViewPr>
  <p:slideViewPr>
    <p:cSldViewPr snapToObjects="1">
      <p:cViewPr varScale="1">
        <p:scale>
          <a:sx n="81" d="100"/>
          <a:sy n="81" d="100"/>
        </p:scale>
        <p:origin x="1814"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Object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FA828B-3683-4356-8AA1-B4772CE46205}"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de-DE"/>
        </a:p>
      </dgm:t>
    </dgm:pt>
    <dgm:pt modelId="{6ACAA742-6DDF-4F68-B45F-EC7209368D1B}">
      <dgm:prSet phldrT="[Text]"/>
      <dgm:spPr>
        <a:solidFill>
          <a:srgbClr val="9C1C26"/>
        </a:solidFill>
      </dgm:spPr>
      <dgm:t>
        <a:bodyPr/>
        <a:lstStyle/>
        <a:p>
          <a:r>
            <a:rPr lang="de-DE" dirty="0" smtClean="0"/>
            <a:t>Fusion</a:t>
          </a:r>
          <a:endParaRPr lang="de-DE" dirty="0"/>
        </a:p>
      </dgm:t>
    </dgm:pt>
    <dgm:pt modelId="{D2F85CAD-AC82-481A-89AD-98546FF3D112}" type="parTrans" cxnId="{B90E7877-08A2-4C9C-A26E-772E605CE26E}">
      <dgm:prSet/>
      <dgm:spPr/>
      <dgm:t>
        <a:bodyPr/>
        <a:lstStyle/>
        <a:p>
          <a:endParaRPr lang="de-DE"/>
        </a:p>
      </dgm:t>
    </dgm:pt>
    <dgm:pt modelId="{BE18A713-959B-43CE-AE9C-75B17E641D40}" type="sibTrans" cxnId="{B90E7877-08A2-4C9C-A26E-772E605CE26E}">
      <dgm:prSet/>
      <dgm:spPr/>
      <dgm:t>
        <a:bodyPr/>
        <a:lstStyle/>
        <a:p>
          <a:endParaRPr lang="de-DE"/>
        </a:p>
      </dgm:t>
    </dgm:pt>
    <dgm:pt modelId="{6C2FFF4B-6497-4D00-886E-A87180A6AB50}">
      <dgm:prSet phldrT="[Text]"/>
      <dgm:spPr>
        <a:solidFill>
          <a:srgbClr val="9C1C26"/>
        </a:solidFill>
      </dgm:spPr>
      <dgm:t>
        <a:bodyPr/>
        <a:lstStyle/>
        <a:p>
          <a:r>
            <a:rPr lang="de-DE" dirty="0" smtClean="0"/>
            <a:t>Sensor 1</a:t>
          </a:r>
          <a:endParaRPr lang="de-DE" dirty="0"/>
        </a:p>
      </dgm:t>
    </dgm:pt>
    <dgm:pt modelId="{4D48C71C-260D-4789-878F-683A0715544C}" type="parTrans" cxnId="{F8445509-C9D4-4ED2-A6A0-F2A60C296FE3}">
      <dgm:prSet/>
      <dgm:spPr>
        <a:solidFill>
          <a:schemeClr val="bg2"/>
        </a:solidFill>
      </dgm:spPr>
      <dgm:t>
        <a:bodyPr/>
        <a:lstStyle/>
        <a:p>
          <a:endParaRPr lang="de-DE"/>
        </a:p>
      </dgm:t>
    </dgm:pt>
    <dgm:pt modelId="{08F36CE5-63E7-4F5B-B8E4-08382FE63B45}" type="sibTrans" cxnId="{F8445509-C9D4-4ED2-A6A0-F2A60C296FE3}">
      <dgm:prSet/>
      <dgm:spPr/>
      <dgm:t>
        <a:bodyPr/>
        <a:lstStyle/>
        <a:p>
          <a:endParaRPr lang="de-DE"/>
        </a:p>
      </dgm:t>
    </dgm:pt>
    <dgm:pt modelId="{5DD154E7-23F8-4948-9B82-222C3DA7D361}">
      <dgm:prSet phldrT="[Text]"/>
      <dgm:spPr>
        <a:solidFill>
          <a:srgbClr val="9C1C26"/>
        </a:solidFill>
      </dgm:spPr>
      <dgm:t>
        <a:bodyPr/>
        <a:lstStyle/>
        <a:p>
          <a:r>
            <a:rPr lang="de-DE" dirty="0" smtClean="0"/>
            <a:t>Sensor 2</a:t>
          </a:r>
          <a:endParaRPr lang="de-DE" dirty="0"/>
        </a:p>
      </dgm:t>
    </dgm:pt>
    <dgm:pt modelId="{200D854C-DEB4-499E-A0C4-CC78E071E5EB}" type="parTrans" cxnId="{40A46DB4-271F-480A-91C3-DB346F98FF14}">
      <dgm:prSet/>
      <dgm:spPr>
        <a:solidFill>
          <a:schemeClr val="bg2"/>
        </a:solidFill>
      </dgm:spPr>
      <dgm:t>
        <a:bodyPr/>
        <a:lstStyle/>
        <a:p>
          <a:endParaRPr lang="de-DE"/>
        </a:p>
      </dgm:t>
    </dgm:pt>
    <dgm:pt modelId="{5BD577E6-3FFC-4637-80D9-9AB195653C63}" type="sibTrans" cxnId="{40A46DB4-271F-480A-91C3-DB346F98FF14}">
      <dgm:prSet/>
      <dgm:spPr/>
      <dgm:t>
        <a:bodyPr/>
        <a:lstStyle/>
        <a:p>
          <a:endParaRPr lang="de-DE"/>
        </a:p>
      </dgm:t>
    </dgm:pt>
    <dgm:pt modelId="{D6203778-F282-4B30-8275-F9937A91B502}">
      <dgm:prSet phldrT="[Text]"/>
      <dgm:spPr>
        <a:solidFill>
          <a:srgbClr val="9C1C26"/>
        </a:solidFill>
      </dgm:spPr>
      <dgm:t>
        <a:bodyPr/>
        <a:lstStyle/>
        <a:p>
          <a:r>
            <a:rPr lang="de-DE" dirty="0" smtClean="0"/>
            <a:t>Sensor 3</a:t>
          </a:r>
          <a:endParaRPr lang="de-DE" dirty="0"/>
        </a:p>
      </dgm:t>
    </dgm:pt>
    <dgm:pt modelId="{AD0319EF-B4FC-4090-A5CE-DD43716ED8CE}" type="parTrans" cxnId="{1462A4D1-5394-4CE4-BE23-CEE74C258A42}">
      <dgm:prSet/>
      <dgm:spPr>
        <a:solidFill>
          <a:schemeClr val="bg2"/>
        </a:solidFill>
      </dgm:spPr>
      <dgm:t>
        <a:bodyPr/>
        <a:lstStyle/>
        <a:p>
          <a:endParaRPr lang="de-DE"/>
        </a:p>
      </dgm:t>
    </dgm:pt>
    <dgm:pt modelId="{523E80DE-1477-4C2E-9EF5-0ED4623F954A}" type="sibTrans" cxnId="{1462A4D1-5394-4CE4-BE23-CEE74C258A42}">
      <dgm:prSet/>
      <dgm:spPr/>
      <dgm:t>
        <a:bodyPr/>
        <a:lstStyle/>
        <a:p>
          <a:endParaRPr lang="de-DE"/>
        </a:p>
      </dgm:t>
    </dgm:pt>
    <dgm:pt modelId="{ABA1D30A-5673-4B86-A9E6-567B9338379A}">
      <dgm:prSet phldrT="[Text]"/>
      <dgm:spPr>
        <a:solidFill>
          <a:srgbClr val="9C1C26"/>
        </a:solidFill>
      </dgm:spPr>
      <dgm:t>
        <a:bodyPr/>
        <a:lstStyle/>
        <a:p>
          <a:r>
            <a:rPr lang="de-DE" dirty="0" err="1" smtClean="0"/>
            <a:t>Related</a:t>
          </a:r>
          <a:r>
            <a:rPr lang="de-DE" dirty="0" smtClean="0"/>
            <a:t> </a:t>
          </a:r>
          <a:r>
            <a:rPr lang="de-DE" dirty="0" err="1" smtClean="0"/>
            <a:t>information</a:t>
          </a:r>
          <a:endParaRPr lang="de-DE" dirty="0"/>
        </a:p>
      </dgm:t>
    </dgm:pt>
    <dgm:pt modelId="{C104C401-ABA6-4FDA-9125-2A9A4C2C426A}" type="parTrans" cxnId="{7A53D7B8-4AFF-46D6-A8B7-F734D105CF69}">
      <dgm:prSet/>
      <dgm:spPr>
        <a:solidFill>
          <a:schemeClr val="bg2"/>
        </a:solidFill>
      </dgm:spPr>
      <dgm:t>
        <a:bodyPr/>
        <a:lstStyle/>
        <a:p>
          <a:endParaRPr lang="de-DE"/>
        </a:p>
      </dgm:t>
    </dgm:pt>
    <dgm:pt modelId="{00F0C5E1-C358-4ACF-AD6B-B1D4E65D84F5}" type="sibTrans" cxnId="{7A53D7B8-4AFF-46D6-A8B7-F734D105CF69}">
      <dgm:prSet/>
      <dgm:spPr/>
      <dgm:t>
        <a:bodyPr/>
        <a:lstStyle/>
        <a:p>
          <a:endParaRPr lang="de-DE"/>
        </a:p>
      </dgm:t>
    </dgm:pt>
    <dgm:pt modelId="{5A3CC7B5-5F7A-438C-B15E-24441D582B33}" type="pres">
      <dgm:prSet presAssocID="{64FA828B-3683-4356-8AA1-B4772CE46205}" presName="cycle" presStyleCnt="0">
        <dgm:presLayoutVars>
          <dgm:chMax val="1"/>
          <dgm:dir/>
          <dgm:animLvl val="ctr"/>
          <dgm:resizeHandles val="exact"/>
        </dgm:presLayoutVars>
      </dgm:prSet>
      <dgm:spPr/>
      <dgm:t>
        <a:bodyPr/>
        <a:lstStyle/>
        <a:p>
          <a:endParaRPr lang="de-DE"/>
        </a:p>
      </dgm:t>
    </dgm:pt>
    <dgm:pt modelId="{530BCB27-1E74-4E52-8D3B-6C0EF1B8BCC7}" type="pres">
      <dgm:prSet presAssocID="{6ACAA742-6DDF-4F68-B45F-EC7209368D1B}" presName="centerShape" presStyleLbl="node0" presStyleIdx="0" presStyleCnt="1"/>
      <dgm:spPr/>
      <dgm:t>
        <a:bodyPr/>
        <a:lstStyle/>
        <a:p>
          <a:endParaRPr lang="de-DE"/>
        </a:p>
      </dgm:t>
    </dgm:pt>
    <dgm:pt modelId="{F6042203-19BE-44EB-BBAE-025616E6F6AB}" type="pres">
      <dgm:prSet presAssocID="{4D48C71C-260D-4789-878F-683A0715544C}" presName="parTrans" presStyleLbl="bgSibTrans2D1" presStyleIdx="0" presStyleCnt="4"/>
      <dgm:spPr/>
      <dgm:t>
        <a:bodyPr/>
        <a:lstStyle/>
        <a:p>
          <a:endParaRPr lang="de-DE"/>
        </a:p>
      </dgm:t>
    </dgm:pt>
    <dgm:pt modelId="{0B8960B8-49F9-42F8-8909-5B8D18609698}" type="pres">
      <dgm:prSet presAssocID="{6C2FFF4B-6497-4D00-886E-A87180A6AB50}" presName="node" presStyleLbl="node1" presStyleIdx="0" presStyleCnt="4">
        <dgm:presLayoutVars>
          <dgm:bulletEnabled val="1"/>
        </dgm:presLayoutVars>
      </dgm:prSet>
      <dgm:spPr/>
      <dgm:t>
        <a:bodyPr/>
        <a:lstStyle/>
        <a:p>
          <a:endParaRPr lang="de-DE"/>
        </a:p>
      </dgm:t>
    </dgm:pt>
    <dgm:pt modelId="{3482EC12-F4A7-4EED-9310-9287687A17FC}" type="pres">
      <dgm:prSet presAssocID="{200D854C-DEB4-499E-A0C4-CC78E071E5EB}" presName="parTrans" presStyleLbl="bgSibTrans2D1" presStyleIdx="1" presStyleCnt="4"/>
      <dgm:spPr/>
      <dgm:t>
        <a:bodyPr/>
        <a:lstStyle/>
        <a:p>
          <a:endParaRPr lang="de-DE"/>
        </a:p>
      </dgm:t>
    </dgm:pt>
    <dgm:pt modelId="{739DD835-DD23-4B0D-91B6-661E11D02186}" type="pres">
      <dgm:prSet presAssocID="{5DD154E7-23F8-4948-9B82-222C3DA7D361}" presName="node" presStyleLbl="node1" presStyleIdx="1" presStyleCnt="4">
        <dgm:presLayoutVars>
          <dgm:bulletEnabled val="1"/>
        </dgm:presLayoutVars>
      </dgm:prSet>
      <dgm:spPr/>
      <dgm:t>
        <a:bodyPr/>
        <a:lstStyle/>
        <a:p>
          <a:endParaRPr lang="de-DE"/>
        </a:p>
      </dgm:t>
    </dgm:pt>
    <dgm:pt modelId="{3EB96B82-74D4-444C-819D-81B9077027B5}" type="pres">
      <dgm:prSet presAssocID="{AD0319EF-B4FC-4090-A5CE-DD43716ED8CE}" presName="parTrans" presStyleLbl="bgSibTrans2D1" presStyleIdx="2" presStyleCnt="4"/>
      <dgm:spPr/>
      <dgm:t>
        <a:bodyPr/>
        <a:lstStyle/>
        <a:p>
          <a:endParaRPr lang="de-DE"/>
        </a:p>
      </dgm:t>
    </dgm:pt>
    <dgm:pt modelId="{26A3660D-A468-483C-ADB6-6321F5AC1E8E}" type="pres">
      <dgm:prSet presAssocID="{D6203778-F282-4B30-8275-F9937A91B502}" presName="node" presStyleLbl="node1" presStyleIdx="2" presStyleCnt="4">
        <dgm:presLayoutVars>
          <dgm:bulletEnabled val="1"/>
        </dgm:presLayoutVars>
      </dgm:prSet>
      <dgm:spPr/>
      <dgm:t>
        <a:bodyPr/>
        <a:lstStyle/>
        <a:p>
          <a:endParaRPr lang="de-DE"/>
        </a:p>
      </dgm:t>
    </dgm:pt>
    <dgm:pt modelId="{8EF45CA0-1C9D-4A0A-AF21-DED72822AE8A}" type="pres">
      <dgm:prSet presAssocID="{C104C401-ABA6-4FDA-9125-2A9A4C2C426A}" presName="parTrans" presStyleLbl="bgSibTrans2D1" presStyleIdx="3" presStyleCnt="4"/>
      <dgm:spPr/>
      <dgm:t>
        <a:bodyPr/>
        <a:lstStyle/>
        <a:p>
          <a:endParaRPr lang="de-DE"/>
        </a:p>
      </dgm:t>
    </dgm:pt>
    <dgm:pt modelId="{BD02D9B5-317F-4705-98D4-039C4BA50602}" type="pres">
      <dgm:prSet presAssocID="{ABA1D30A-5673-4B86-A9E6-567B9338379A}" presName="node" presStyleLbl="node1" presStyleIdx="3" presStyleCnt="4">
        <dgm:presLayoutVars>
          <dgm:bulletEnabled val="1"/>
        </dgm:presLayoutVars>
      </dgm:prSet>
      <dgm:spPr/>
      <dgm:t>
        <a:bodyPr/>
        <a:lstStyle/>
        <a:p>
          <a:endParaRPr lang="de-DE"/>
        </a:p>
      </dgm:t>
    </dgm:pt>
  </dgm:ptLst>
  <dgm:cxnLst>
    <dgm:cxn modelId="{AC2BCE44-DD24-405F-BEB1-E0BE4019E336}" type="presOf" srcId="{4D48C71C-260D-4789-878F-683A0715544C}" destId="{F6042203-19BE-44EB-BBAE-025616E6F6AB}" srcOrd="0" destOrd="0" presId="urn:microsoft.com/office/officeart/2005/8/layout/radial4"/>
    <dgm:cxn modelId="{9B48F1E7-6472-4EFB-A0A0-D81240B1C725}" type="presOf" srcId="{6C2FFF4B-6497-4D00-886E-A87180A6AB50}" destId="{0B8960B8-49F9-42F8-8909-5B8D18609698}" srcOrd="0" destOrd="0" presId="urn:microsoft.com/office/officeart/2005/8/layout/radial4"/>
    <dgm:cxn modelId="{B90E7877-08A2-4C9C-A26E-772E605CE26E}" srcId="{64FA828B-3683-4356-8AA1-B4772CE46205}" destId="{6ACAA742-6DDF-4F68-B45F-EC7209368D1B}" srcOrd="0" destOrd="0" parTransId="{D2F85CAD-AC82-481A-89AD-98546FF3D112}" sibTransId="{BE18A713-959B-43CE-AE9C-75B17E641D40}"/>
    <dgm:cxn modelId="{9ECF6D11-CCF6-420A-B323-77C59D2C8441}" type="presOf" srcId="{64FA828B-3683-4356-8AA1-B4772CE46205}" destId="{5A3CC7B5-5F7A-438C-B15E-24441D582B33}" srcOrd="0" destOrd="0" presId="urn:microsoft.com/office/officeart/2005/8/layout/radial4"/>
    <dgm:cxn modelId="{3B0AB97C-DF52-43E7-9F53-B8FC340CA7AB}" type="presOf" srcId="{C104C401-ABA6-4FDA-9125-2A9A4C2C426A}" destId="{8EF45CA0-1C9D-4A0A-AF21-DED72822AE8A}" srcOrd="0" destOrd="0" presId="urn:microsoft.com/office/officeart/2005/8/layout/radial4"/>
    <dgm:cxn modelId="{7A53D7B8-4AFF-46D6-A8B7-F734D105CF69}" srcId="{6ACAA742-6DDF-4F68-B45F-EC7209368D1B}" destId="{ABA1D30A-5673-4B86-A9E6-567B9338379A}" srcOrd="3" destOrd="0" parTransId="{C104C401-ABA6-4FDA-9125-2A9A4C2C426A}" sibTransId="{00F0C5E1-C358-4ACF-AD6B-B1D4E65D84F5}"/>
    <dgm:cxn modelId="{DE4229EB-3CA1-4AC9-9369-E89CEAEE128A}" type="presOf" srcId="{5DD154E7-23F8-4948-9B82-222C3DA7D361}" destId="{739DD835-DD23-4B0D-91B6-661E11D02186}" srcOrd="0" destOrd="0" presId="urn:microsoft.com/office/officeart/2005/8/layout/radial4"/>
    <dgm:cxn modelId="{F8445509-C9D4-4ED2-A6A0-F2A60C296FE3}" srcId="{6ACAA742-6DDF-4F68-B45F-EC7209368D1B}" destId="{6C2FFF4B-6497-4D00-886E-A87180A6AB50}" srcOrd="0" destOrd="0" parTransId="{4D48C71C-260D-4789-878F-683A0715544C}" sibTransId="{08F36CE5-63E7-4F5B-B8E4-08382FE63B45}"/>
    <dgm:cxn modelId="{8767D904-621C-4B7A-A9DD-31AEC34E6AEE}" type="presOf" srcId="{AD0319EF-B4FC-4090-A5CE-DD43716ED8CE}" destId="{3EB96B82-74D4-444C-819D-81B9077027B5}" srcOrd="0" destOrd="0" presId="urn:microsoft.com/office/officeart/2005/8/layout/radial4"/>
    <dgm:cxn modelId="{40A46DB4-271F-480A-91C3-DB346F98FF14}" srcId="{6ACAA742-6DDF-4F68-B45F-EC7209368D1B}" destId="{5DD154E7-23F8-4948-9B82-222C3DA7D361}" srcOrd="1" destOrd="0" parTransId="{200D854C-DEB4-499E-A0C4-CC78E071E5EB}" sibTransId="{5BD577E6-3FFC-4637-80D9-9AB195653C63}"/>
    <dgm:cxn modelId="{FA8A9737-346C-4D41-AFD6-56A3FDA7EFA7}" type="presOf" srcId="{6ACAA742-6DDF-4F68-B45F-EC7209368D1B}" destId="{530BCB27-1E74-4E52-8D3B-6C0EF1B8BCC7}" srcOrd="0" destOrd="0" presId="urn:microsoft.com/office/officeart/2005/8/layout/radial4"/>
    <dgm:cxn modelId="{1462A4D1-5394-4CE4-BE23-CEE74C258A42}" srcId="{6ACAA742-6DDF-4F68-B45F-EC7209368D1B}" destId="{D6203778-F282-4B30-8275-F9937A91B502}" srcOrd="2" destOrd="0" parTransId="{AD0319EF-B4FC-4090-A5CE-DD43716ED8CE}" sibTransId="{523E80DE-1477-4C2E-9EF5-0ED4623F954A}"/>
    <dgm:cxn modelId="{98FFA04E-6E68-4437-8FC0-04042F4D4821}" type="presOf" srcId="{ABA1D30A-5673-4B86-A9E6-567B9338379A}" destId="{BD02D9B5-317F-4705-98D4-039C4BA50602}" srcOrd="0" destOrd="0" presId="urn:microsoft.com/office/officeart/2005/8/layout/radial4"/>
    <dgm:cxn modelId="{54AF7344-269D-403C-AFD9-7D47C71A6C9F}" type="presOf" srcId="{200D854C-DEB4-499E-A0C4-CC78E071E5EB}" destId="{3482EC12-F4A7-4EED-9310-9287687A17FC}" srcOrd="0" destOrd="0" presId="urn:microsoft.com/office/officeart/2005/8/layout/radial4"/>
    <dgm:cxn modelId="{0B854477-8CE4-4E71-898C-38BBBC3E0B0B}" type="presOf" srcId="{D6203778-F282-4B30-8275-F9937A91B502}" destId="{26A3660D-A468-483C-ADB6-6321F5AC1E8E}" srcOrd="0" destOrd="0" presId="urn:microsoft.com/office/officeart/2005/8/layout/radial4"/>
    <dgm:cxn modelId="{DE7202F8-C0DA-40A8-9C26-0966E2AB58CE}" type="presParOf" srcId="{5A3CC7B5-5F7A-438C-B15E-24441D582B33}" destId="{530BCB27-1E74-4E52-8D3B-6C0EF1B8BCC7}" srcOrd="0" destOrd="0" presId="urn:microsoft.com/office/officeart/2005/8/layout/radial4"/>
    <dgm:cxn modelId="{181ECCAE-B3A8-4E95-84BE-C3DAF9FC059A}" type="presParOf" srcId="{5A3CC7B5-5F7A-438C-B15E-24441D582B33}" destId="{F6042203-19BE-44EB-BBAE-025616E6F6AB}" srcOrd="1" destOrd="0" presId="urn:microsoft.com/office/officeart/2005/8/layout/radial4"/>
    <dgm:cxn modelId="{ED13BE92-E0AC-4782-8555-086101B49428}" type="presParOf" srcId="{5A3CC7B5-5F7A-438C-B15E-24441D582B33}" destId="{0B8960B8-49F9-42F8-8909-5B8D18609698}" srcOrd="2" destOrd="0" presId="urn:microsoft.com/office/officeart/2005/8/layout/radial4"/>
    <dgm:cxn modelId="{EFD7A24D-68AC-4BBF-BBC6-AA4DB7A92838}" type="presParOf" srcId="{5A3CC7B5-5F7A-438C-B15E-24441D582B33}" destId="{3482EC12-F4A7-4EED-9310-9287687A17FC}" srcOrd="3" destOrd="0" presId="urn:microsoft.com/office/officeart/2005/8/layout/radial4"/>
    <dgm:cxn modelId="{88B41F1F-24AE-4993-B956-6C97B2A2AE94}" type="presParOf" srcId="{5A3CC7B5-5F7A-438C-B15E-24441D582B33}" destId="{739DD835-DD23-4B0D-91B6-661E11D02186}" srcOrd="4" destOrd="0" presId="urn:microsoft.com/office/officeart/2005/8/layout/radial4"/>
    <dgm:cxn modelId="{B52E4632-27EC-46F0-9467-47AF6539EA2F}" type="presParOf" srcId="{5A3CC7B5-5F7A-438C-B15E-24441D582B33}" destId="{3EB96B82-74D4-444C-819D-81B9077027B5}" srcOrd="5" destOrd="0" presId="urn:microsoft.com/office/officeart/2005/8/layout/radial4"/>
    <dgm:cxn modelId="{99E4E809-3855-4326-B30E-418B3AC211C9}" type="presParOf" srcId="{5A3CC7B5-5F7A-438C-B15E-24441D582B33}" destId="{26A3660D-A468-483C-ADB6-6321F5AC1E8E}" srcOrd="6" destOrd="0" presId="urn:microsoft.com/office/officeart/2005/8/layout/radial4"/>
    <dgm:cxn modelId="{22B2B62E-BA92-4763-AECD-5AFC8B3A8526}" type="presParOf" srcId="{5A3CC7B5-5F7A-438C-B15E-24441D582B33}" destId="{8EF45CA0-1C9D-4A0A-AF21-DED72822AE8A}" srcOrd="7" destOrd="0" presId="urn:microsoft.com/office/officeart/2005/8/layout/radial4"/>
    <dgm:cxn modelId="{8FAD1853-B7C9-41B8-9AE7-D61DFF85E5C1}" type="presParOf" srcId="{5A3CC7B5-5F7A-438C-B15E-24441D582B33}" destId="{BD02D9B5-317F-4705-98D4-039C4BA50602}" srcOrd="8"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0BCB27-1E74-4E52-8D3B-6C0EF1B8BCC7}">
      <dsp:nvSpPr>
        <dsp:cNvPr id="0" name=""/>
        <dsp:cNvSpPr/>
      </dsp:nvSpPr>
      <dsp:spPr>
        <a:xfrm>
          <a:off x="2111270" y="1977846"/>
          <a:ext cx="1561762" cy="1561762"/>
        </a:xfrm>
        <a:prstGeom prst="ellipse">
          <a:avLst/>
        </a:prstGeom>
        <a:solidFill>
          <a:srgbClr val="9C1C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de-DE" sz="2800" kern="1200" dirty="0" smtClean="0"/>
            <a:t>Fusion</a:t>
          </a:r>
          <a:endParaRPr lang="de-DE" sz="2800" kern="1200" dirty="0"/>
        </a:p>
      </dsp:txBody>
      <dsp:txXfrm>
        <a:off x="2339985" y="2206561"/>
        <a:ext cx="1104332" cy="1104332"/>
      </dsp:txXfrm>
    </dsp:sp>
    <dsp:sp modelId="{F6042203-19BE-44EB-BBAE-025616E6F6AB}">
      <dsp:nvSpPr>
        <dsp:cNvPr id="0" name=""/>
        <dsp:cNvSpPr/>
      </dsp:nvSpPr>
      <dsp:spPr>
        <a:xfrm rot="11700000">
          <a:off x="719555" y="2136886"/>
          <a:ext cx="1364847" cy="445102"/>
        </a:xfrm>
        <a:prstGeom prst="leftArrow">
          <a:avLst>
            <a:gd name="adj1" fmla="val 60000"/>
            <a:gd name="adj2" fmla="val 5000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0B8960B8-49F9-42F8-8909-5B8D18609698}">
      <dsp:nvSpPr>
        <dsp:cNvPr id="0" name=""/>
        <dsp:cNvSpPr/>
      </dsp:nvSpPr>
      <dsp:spPr>
        <a:xfrm>
          <a:off x="971" y="1589343"/>
          <a:ext cx="1483673" cy="1186939"/>
        </a:xfrm>
        <a:prstGeom prst="roundRect">
          <a:avLst>
            <a:gd name="adj" fmla="val 10000"/>
          </a:avLst>
        </a:prstGeom>
        <a:solidFill>
          <a:srgbClr val="9C1C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40005" rIns="40005" bIns="40005" numCol="1" spcCol="1270" anchor="ctr" anchorCtr="0">
          <a:noAutofit/>
        </a:bodyPr>
        <a:lstStyle/>
        <a:p>
          <a:pPr lvl="0" algn="ctr" defTabSz="933450">
            <a:lnSpc>
              <a:spcPct val="90000"/>
            </a:lnSpc>
            <a:spcBef>
              <a:spcPct val="0"/>
            </a:spcBef>
            <a:spcAft>
              <a:spcPct val="35000"/>
            </a:spcAft>
          </a:pPr>
          <a:r>
            <a:rPr lang="de-DE" sz="2100" kern="1200" dirty="0" smtClean="0"/>
            <a:t>Sensor 1</a:t>
          </a:r>
          <a:endParaRPr lang="de-DE" sz="2100" kern="1200" dirty="0"/>
        </a:p>
      </dsp:txBody>
      <dsp:txXfrm>
        <a:off x="35735" y="1624107"/>
        <a:ext cx="1414145" cy="1117411"/>
      </dsp:txXfrm>
    </dsp:sp>
    <dsp:sp modelId="{3482EC12-F4A7-4EED-9310-9287687A17FC}">
      <dsp:nvSpPr>
        <dsp:cNvPr id="0" name=""/>
        <dsp:cNvSpPr/>
      </dsp:nvSpPr>
      <dsp:spPr>
        <a:xfrm rot="14700000">
          <a:off x="1557738" y="1137979"/>
          <a:ext cx="1364847" cy="445102"/>
        </a:xfrm>
        <a:prstGeom prst="leftArrow">
          <a:avLst>
            <a:gd name="adj1" fmla="val 60000"/>
            <a:gd name="adj2" fmla="val 5000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739DD835-DD23-4B0D-91B6-661E11D02186}">
      <dsp:nvSpPr>
        <dsp:cNvPr id="0" name=""/>
        <dsp:cNvSpPr/>
      </dsp:nvSpPr>
      <dsp:spPr>
        <a:xfrm>
          <a:off x="1209920" y="148574"/>
          <a:ext cx="1483673" cy="1186939"/>
        </a:xfrm>
        <a:prstGeom prst="roundRect">
          <a:avLst>
            <a:gd name="adj" fmla="val 10000"/>
          </a:avLst>
        </a:prstGeom>
        <a:solidFill>
          <a:srgbClr val="9C1C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40005" rIns="40005" bIns="40005" numCol="1" spcCol="1270" anchor="ctr" anchorCtr="0">
          <a:noAutofit/>
        </a:bodyPr>
        <a:lstStyle/>
        <a:p>
          <a:pPr lvl="0" algn="ctr" defTabSz="933450">
            <a:lnSpc>
              <a:spcPct val="90000"/>
            </a:lnSpc>
            <a:spcBef>
              <a:spcPct val="0"/>
            </a:spcBef>
            <a:spcAft>
              <a:spcPct val="35000"/>
            </a:spcAft>
          </a:pPr>
          <a:r>
            <a:rPr lang="de-DE" sz="2100" kern="1200" dirty="0" smtClean="0"/>
            <a:t>Sensor 2</a:t>
          </a:r>
          <a:endParaRPr lang="de-DE" sz="2100" kern="1200" dirty="0"/>
        </a:p>
      </dsp:txBody>
      <dsp:txXfrm>
        <a:off x="1244684" y="183338"/>
        <a:ext cx="1414145" cy="1117411"/>
      </dsp:txXfrm>
    </dsp:sp>
    <dsp:sp modelId="{3EB96B82-74D4-444C-819D-81B9077027B5}">
      <dsp:nvSpPr>
        <dsp:cNvPr id="0" name=""/>
        <dsp:cNvSpPr/>
      </dsp:nvSpPr>
      <dsp:spPr>
        <a:xfrm rot="17700000">
          <a:off x="2861718" y="1137979"/>
          <a:ext cx="1364847" cy="445102"/>
        </a:xfrm>
        <a:prstGeom prst="leftArrow">
          <a:avLst>
            <a:gd name="adj1" fmla="val 60000"/>
            <a:gd name="adj2" fmla="val 5000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26A3660D-A468-483C-ADB6-6321F5AC1E8E}">
      <dsp:nvSpPr>
        <dsp:cNvPr id="0" name=""/>
        <dsp:cNvSpPr/>
      </dsp:nvSpPr>
      <dsp:spPr>
        <a:xfrm>
          <a:off x="3090709" y="148574"/>
          <a:ext cx="1483673" cy="1186939"/>
        </a:xfrm>
        <a:prstGeom prst="roundRect">
          <a:avLst>
            <a:gd name="adj" fmla="val 10000"/>
          </a:avLst>
        </a:prstGeom>
        <a:solidFill>
          <a:srgbClr val="9C1C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40005" rIns="40005" bIns="40005" numCol="1" spcCol="1270" anchor="ctr" anchorCtr="0">
          <a:noAutofit/>
        </a:bodyPr>
        <a:lstStyle/>
        <a:p>
          <a:pPr lvl="0" algn="ctr" defTabSz="933450">
            <a:lnSpc>
              <a:spcPct val="90000"/>
            </a:lnSpc>
            <a:spcBef>
              <a:spcPct val="0"/>
            </a:spcBef>
            <a:spcAft>
              <a:spcPct val="35000"/>
            </a:spcAft>
          </a:pPr>
          <a:r>
            <a:rPr lang="de-DE" sz="2100" kern="1200" dirty="0" smtClean="0"/>
            <a:t>Sensor 3</a:t>
          </a:r>
          <a:endParaRPr lang="de-DE" sz="2100" kern="1200" dirty="0"/>
        </a:p>
      </dsp:txBody>
      <dsp:txXfrm>
        <a:off x="3125473" y="183338"/>
        <a:ext cx="1414145" cy="1117411"/>
      </dsp:txXfrm>
    </dsp:sp>
    <dsp:sp modelId="{8EF45CA0-1C9D-4A0A-AF21-DED72822AE8A}">
      <dsp:nvSpPr>
        <dsp:cNvPr id="0" name=""/>
        <dsp:cNvSpPr/>
      </dsp:nvSpPr>
      <dsp:spPr>
        <a:xfrm rot="20700000">
          <a:off x="3699901" y="2136886"/>
          <a:ext cx="1364847" cy="445102"/>
        </a:xfrm>
        <a:prstGeom prst="leftArrow">
          <a:avLst>
            <a:gd name="adj1" fmla="val 60000"/>
            <a:gd name="adj2" fmla="val 50000"/>
          </a:avLst>
        </a:prstGeom>
        <a:solidFill>
          <a:schemeClr val="bg2"/>
        </a:solidFill>
        <a:ln>
          <a:noFill/>
        </a:ln>
        <a:effectLst/>
      </dsp:spPr>
      <dsp:style>
        <a:lnRef idx="0">
          <a:scrgbClr r="0" g="0" b="0"/>
        </a:lnRef>
        <a:fillRef idx="1">
          <a:scrgbClr r="0" g="0" b="0"/>
        </a:fillRef>
        <a:effectRef idx="0">
          <a:scrgbClr r="0" g="0" b="0"/>
        </a:effectRef>
        <a:fontRef idx="minor">
          <a:schemeClr val="lt1"/>
        </a:fontRef>
      </dsp:style>
    </dsp:sp>
    <dsp:sp modelId="{BD02D9B5-317F-4705-98D4-039C4BA50602}">
      <dsp:nvSpPr>
        <dsp:cNvPr id="0" name=""/>
        <dsp:cNvSpPr/>
      </dsp:nvSpPr>
      <dsp:spPr>
        <a:xfrm>
          <a:off x="4299658" y="1589343"/>
          <a:ext cx="1483673" cy="1186939"/>
        </a:xfrm>
        <a:prstGeom prst="roundRect">
          <a:avLst>
            <a:gd name="adj" fmla="val 10000"/>
          </a:avLst>
        </a:prstGeom>
        <a:solidFill>
          <a:srgbClr val="9C1C26"/>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0005" tIns="40005" rIns="40005" bIns="40005" numCol="1" spcCol="1270" anchor="ctr" anchorCtr="0">
          <a:noAutofit/>
        </a:bodyPr>
        <a:lstStyle/>
        <a:p>
          <a:pPr lvl="0" algn="ctr" defTabSz="933450">
            <a:lnSpc>
              <a:spcPct val="90000"/>
            </a:lnSpc>
            <a:spcBef>
              <a:spcPct val="0"/>
            </a:spcBef>
            <a:spcAft>
              <a:spcPct val="35000"/>
            </a:spcAft>
          </a:pPr>
          <a:r>
            <a:rPr lang="de-DE" sz="2100" kern="1200" dirty="0" err="1" smtClean="0"/>
            <a:t>Related</a:t>
          </a:r>
          <a:r>
            <a:rPr lang="de-DE" sz="2100" kern="1200" dirty="0" smtClean="0"/>
            <a:t> </a:t>
          </a:r>
          <a:r>
            <a:rPr lang="de-DE" sz="2100" kern="1200" dirty="0" err="1" smtClean="0"/>
            <a:t>information</a:t>
          </a:r>
          <a:endParaRPr lang="de-DE" sz="2100" kern="1200" dirty="0"/>
        </a:p>
      </dsp:txBody>
      <dsp:txXfrm>
        <a:off x="4334422" y="1624107"/>
        <a:ext cx="1414145" cy="1117411"/>
      </dsp:txXfrm>
    </dsp:sp>
  </dsp:spTree>
</dsp:drawing>
</file>

<file path=ppt/diagrams/layout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0178" name="Rectangle 2"/>
          <p:cNvSpPr>
            <a:spLocks noGrp="1" noChangeArrowheads="1"/>
          </p:cNvSpPr>
          <p:nvPr>
            <p:ph type="hdr" sz="quarter"/>
          </p:nvPr>
        </p:nvSpPr>
        <p:spPr bwMode="auto">
          <a:xfrm>
            <a:off x="190500" y="387350"/>
            <a:ext cx="5403850" cy="390525"/>
          </a:xfrm>
          <a:prstGeom prst="rect">
            <a:avLst/>
          </a:prstGeom>
          <a:noFill/>
          <a:ln w="9525">
            <a:noFill/>
            <a:miter lim="800000"/>
            <a:headEnd/>
            <a:tailEnd/>
          </a:ln>
          <a:effectLst/>
        </p:spPr>
        <p:txBody>
          <a:bodyPr vert="horz" wrap="square" lIns="108000" tIns="0" rIns="0" bIns="0" numCol="1" anchor="ctr" anchorCtr="0" compatLnSpc="1">
            <a:prstTxWarp prst="textNoShape">
              <a:avLst/>
            </a:prstTxWarp>
          </a:bodyPr>
          <a:lstStyle>
            <a:lvl1pPr>
              <a:lnSpc>
                <a:spcPts val="1300"/>
              </a:lnSpc>
              <a:defRPr sz="1000" b="1">
                <a:latin typeface="Stafford" pitchFamily="2" charset="0"/>
              </a:defRPr>
            </a:lvl1pPr>
          </a:lstStyle>
          <a:p>
            <a:endParaRPr lang="de-DE"/>
          </a:p>
        </p:txBody>
      </p:sp>
      <p:sp>
        <p:nvSpPr>
          <p:cNvPr id="50179" name="Rectangle 3"/>
          <p:cNvSpPr>
            <a:spLocks noGrp="1" noChangeArrowheads="1"/>
          </p:cNvSpPr>
          <p:nvPr>
            <p:ph type="dt" sz="quarter" idx="1"/>
          </p:nvPr>
        </p:nvSpPr>
        <p:spPr bwMode="auto">
          <a:xfrm>
            <a:off x="190500" y="8567738"/>
            <a:ext cx="1330325" cy="26035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00" b="1">
                <a:latin typeface="Stafford" pitchFamily="2" charset="0"/>
              </a:defRPr>
            </a:lvl1pPr>
          </a:lstStyle>
          <a:p>
            <a:fld id="{A32DC80D-291A-4ABB-A78B-0417274A267C}" type="datetime4">
              <a:rPr lang="de-DE"/>
              <a:pPr/>
              <a:t>13. Juli 2015</a:t>
            </a:fld>
            <a:endParaRPr lang="de-DE"/>
          </a:p>
        </p:txBody>
      </p:sp>
      <p:sp>
        <p:nvSpPr>
          <p:cNvPr id="50180" name="Rectangle 4"/>
          <p:cNvSpPr>
            <a:spLocks noGrp="1" noChangeArrowheads="1"/>
          </p:cNvSpPr>
          <p:nvPr>
            <p:ph type="ftr" sz="quarter" idx="2"/>
          </p:nvPr>
        </p:nvSpPr>
        <p:spPr bwMode="auto">
          <a:xfrm>
            <a:off x="1520825" y="8567738"/>
            <a:ext cx="4464050" cy="26035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defRPr sz="1000" b="1">
                <a:latin typeface="Stafford" pitchFamily="2" charset="0"/>
              </a:defRPr>
            </a:lvl1pPr>
          </a:lstStyle>
          <a:p>
            <a:r>
              <a:rPr lang="de-DE"/>
              <a:t>|  </a:t>
            </a:r>
          </a:p>
        </p:txBody>
      </p:sp>
      <p:sp>
        <p:nvSpPr>
          <p:cNvPr id="50181" name="Rectangle 5"/>
          <p:cNvSpPr>
            <a:spLocks noGrp="1" noChangeArrowheads="1"/>
          </p:cNvSpPr>
          <p:nvPr>
            <p:ph type="sldNum" sz="quarter" idx="3"/>
          </p:nvPr>
        </p:nvSpPr>
        <p:spPr bwMode="auto">
          <a:xfrm>
            <a:off x="5999163" y="8567738"/>
            <a:ext cx="669925" cy="260350"/>
          </a:xfrm>
          <a:prstGeom prst="rect">
            <a:avLst/>
          </a:prstGeom>
          <a:noFill/>
          <a:ln w="9525">
            <a:noFill/>
            <a:miter lim="800000"/>
            <a:headEnd/>
            <a:tailEnd/>
          </a:ln>
          <a:effectLst/>
        </p:spPr>
        <p:txBody>
          <a:bodyPr vert="horz" wrap="square" lIns="0" tIns="0" rIns="0" bIns="0" numCol="1" anchor="t" anchorCtr="0" compatLnSpc="1">
            <a:prstTxWarp prst="textNoShape">
              <a:avLst/>
            </a:prstTxWarp>
          </a:bodyPr>
          <a:lstStyle>
            <a:lvl1pPr algn="r">
              <a:defRPr sz="1000" b="1">
                <a:latin typeface="Stafford" pitchFamily="2" charset="0"/>
              </a:defRPr>
            </a:lvl1pPr>
          </a:lstStyle>
          <a:p>
            <a:r>
              <a:rPr lang="de-DE"/>
              <a:t>|  </a:t>
            </a:r>
            <a:fld id="{C7CC2173-B0D1-45F1-9D54-E33B7353DA19}" type="slidenum">
              <a:rPr lang="de-DE"/>
              <a:pPr/>
              <a:t>‹Nr.›</a:t>
            </a:fld>
            <a:endParaRPr lang="de-DE"/>
          </a:p>
        </p:txBody>
      </p:sp>
      <p:pic>
        <p:nvPicPr>
          <p:cNvPr id="50182" name="Picture 6" descr="tud_logo"/>
          <p:cNvPicPr>
            <a:picLocks noChangeAspect="1" noChangeArrowheads="1"/>
          </p:cNvPicPr>
          <p:nvPr/>
        </p:nvPicPr>
        <p:blipFill>
          <a:blip r:embed="rId2" cstate="print"/>
          <a:srcRect/>
          <a:stretch>
            <a:fillRect/>
          </a:stretch>
        </p:blipFill>
        <p:spPr bwMode="auto">
          <a:xfrm>
            <a:off x="5740400" y="360363"/>
            <a:ext cx="928688" cy="417512"/>
          </a:xfrm>
          <a:prstGeom prst="rect">
            <a:avLst/>
          </a:prstGeom>
          <a:noFill/>
        </p:spPr>
      </p:pic>
      <p:sp>
        <p:nvSpPr>
          <p:cNvPr id="50183" name="Rectangle 7"/>
          <p:cNvSpPr>
            <a:spLocks noChangeArrowheads="1"/>
          </p:cNvSpPr>
          <p:nvPr/>
        </p:nvSpPr>
        <p:spPr bwMode="auto">
          <a:xfrm>
            <a:off x="190500" y="179388"/>
            <a:ext cx="6478588" cy="144462"/>
          </a:xfrm>
          <a:prstGeom prst="rect">
            <a:avLst/>
          </a:prstGeom>
          <a:solidFill>
            <a:srgbClr val="B5B5B5"/>
          </a:solidFill>
          <a:ln w="9525">
            <a:noFill/>
            <a:miter lim="800000"/>
            <a:headEnd/>
            <a:tailEnd/>
          </a:ln>
          <a:effectLst/>
        </p:spPr>
        <p:txBody>
          <a:bodyPr wrap="none" anchor="ctr"/>
          <a:lstStyle/>
          <a:p>
            <a:endParaRPr lang="de-DE"/>
          </a:p>
        </p:txBody>
      </p:sp>
      <p:sp>
        <p:nvSpPr>
          <p:cNvPr id="50184" name="Line 8"/>
          <p:cNvSpPr>
            <a:spLocks noChangeShapeType="1"/>
          </p:cNvSpPr>
          <p:nvPr/>
        </p:nvSpPr>
        <p:spPr bwMode="auto">
          <a:xfrm>
            <a:off x="190500" y="360363"/>
            <a:ext cx="6478588" cy="0"/>
          </a:xfrm>
          <a:prstGeom prst="line">
            <a:avLst/>
          </a:prstGeom>
          <a:noFill/>
          <a:ln w="15240">
            <a:solidFill>
              <a:schemeClr val="tx1"/>
            </a:solidFill>
            <a:round/>
            <a:headEnd/>
            <a:tailEnd/>
          </a:ln>
          <a:effectLst/>
        </p:spPr>
        <p:txBody>
          <a:bodyPr/>
          <a:lstStyle/>
          <a:p>
            <a:endParaRPr lang="de-DE"/>
          </a:p>
        </p:txBody>
      </p:sp>
      <p:sp>
        <p:nvSpPr>
          <p:cNvPr id="50185" name="Line 9"/>
          <p:cNvSpPr>
            <a:spLocks noChangeShapeType="1"/>
          </p:cNvSpPr>
          <p:nvPr/>
        </p:nvSpPr>
        <p:spPr bwMode="auto">
          <a:xfrm>
            <a:off x="190500" y="8496300"/>
            <a:ext cx="6478588" cy="0"/>
          </a:xfrm>
          <a:prstGeom prst="line">
            <a:avLst/>
          </a:prstGeom>
          <a:noFill/>
          <a:ln w="7620">
            <a:solidFill>
              <a:schemeClr val="tx1"/>
            </a:solidFill>
            <a:round/>
            <a:headEnd/>
            <a:tailEnd/>
          </a:ln>
          <a:effectLst/>
        </p:spPr>
        <p:txBody>
          <a:bodyPr/>
          <a:lstStyle/>
          <a:p>
            <a:endParaRPr lang="de-DE"/>
          </a:p>
        </p:txBody>
      </p:sp>
      <p:sp>
        <p:nvSpPr>
          <p:cNvPr id="50186" name="Line 10"/>
          <p:cNvSpPr>
            <a:spLocks noChangeShapeType="1"/>
          </p:cNvSpPr>
          <p:nvPr/>
        </p:nvSpPr>
        <p:spPr bwMode="auto">
          <a:xfrm>
            <a:off x="188913" y="777875"/>
            <a:ext cx="6478587" cy="0"/>
          </a:xfrm>
          <a:prstGeom prst="line">
            <a:avLst/>
          </a:prstGeom>
          <a:noFill/>
          <a:ln w="7620">
            <a:solidFill>
              <a:schemeClr val="tx1"/>
            </a:solidFill>
            <a:round/>
            <a:headEnd/>
            <a:tailEnd/>
          </a:ln>
          <a:effectLst/>
        </p:spPr>
        <p:txBody>
          <a:bodyPr/>
          <a:lstStyle/>
          <a:p>
            <a:endParaRPr lang="de-DE"/>
          </a:p>
        </p:txBody>
      </p:sp>
    </p:spTree>
    <p:extLst>
      <p:ext uri="{BB962C8B-B14F-4D97-AF65-F5344CB8AC3E}">
        <p14:creationId xmlns:p14="http://schemas.microsoft.com/office/powerpoint/2010/main" val="33450070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85" name="Picture 13" descr="tud_logo"/>
          <p:cNvPicPr>
            <a:picLocks noChangeAspect="1" noChangeArrowheads="1"/>
          </p:cNvPicPr>
          <p:nvPr/>
        </p:nvPicPr>
        <p:blipFill>
          <a:blip r:embed="rId2"/>
          <a:srcRect/>
          <a:stretch>
            <a:fillRect/>
          </a:stretch>
        </p:blipFill>
        <p:spPr bwMode="auto">
          <a:xfrm>
            <a:off x="5732463" y="360363"/>
            <a:ext cx="935037" cy="420687"/>
          </a:xfrm>
          <a:prstGeom prst="rect">
            <a:avLst/>
          </a:prstGeom>
          <a:noFill/>
        </p:spPr>
      </p:pic>
      <p:sp>
        <p:nvSpPr>
          <p:cNvPr id="3075" name="Rectangle 3"/>
          <p:cNvSpPr>
            <a:spLocks noGrp="1" noChangeArrowheads="1"/>
          </p:cNvSpPr>
          <p:nvPr>
            <p:ph type="dt" idx="1"/>
          </p:nvPr>
        </p:nvSpPr>
        <p:spPr bwMode="auto">
          <a:xfrm>
            <a:off x="188913" y="8685213"/>
            <a:ext cx="1619250"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nSpc>
                <a:spcPts val="1300"/>
              </a:lnSpc>
              <a:defRPr sz="1000">
                <a:latin typeface="Stafford" pitchFamily="2" charset="0"/>
              </a:defRPr>
            </a:lvl1pPr>
          </a:lstStyle>
          <a:p>
            <a:fld id="{065B079B-E513-489A-8A1B-D7C78493EA86}" type="datetime4">
              <a:rPr lang="de-DE"/>
              <a:pPr/>
              <a:t>13. Juli 2015</a:t>
            </a:fld>
            <a:endParaRPr lang="de-DE"/>
          </a:p>
        </p:txBody>
      </p:sp>
      <p:sp>
        <p:nvSpPr>
          <p:cNvPr id="3076" name="Rectangle 4"/>
          <p:cNvSpPr>
            <a:spLocks noGrp="1" noRot="1" noChangeAspect="1" noChangeArrowheads="1" noTextEdit="1"/>
          </p:cNvSpPr>
          <p:nvPr>
            <p:ph type="sldImg" idx="2"/>
          </p:nvPr>
        </p:nvSpPr>
        <p:spPr bwMode="auto">
          <a:xfrm>
            <a:off x="1322388" y="923925"/>
            <a:ext cx="4194175" cy="3071813"/>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190500" y="4284663"/>
            <a:ext cx="6477000" cy="42830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078" name="Rectangle 6"/>
          <p:cNvSpPr>
            <a:spLocks noGrp="1" noChangeArrowheads="1"/>
          </p:cNvSpPr>
          <p:nvPr>
            <p:ph type="ftr" sz="quarter" idx="4"/>
          </p:nvPr>
        </p:nvSpPr>
        <p:spPr bwMode="auto">
          <a:xfrm>
            <a:off x="1808163" y="8685213"/>
            <a:ext cx="4105275"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nSpc>
                <a:spcPts val="1300"/>
              </a:lnSpc>
              <a:defRPr sz="1000">
                <a:latin typeface="Stafford" pitchFamily="2" charset="0"/>
              </a:defRPr>
            </a:lvl1pPr>
          </a:lstStyle>
          <a:p>
            <a:r>
              <a:rPr lang="de-DE"/>
              <a:t>|  </a:t>
            </a:r>
          </a:p>
        </p:txBody>
      </p:sp>
      <p:sp>
        <p:nvSpPr>
          <p:cNvPr id="3079" name="Rectangle 7"/>
          <p:cNvSpPr>
            <a:spLocks noGrp="1" noChangeArrowheads="1"/>
          </p:cNvSpPr>
          <p:nvPr>
            <p:ph type="sldNum" sz="quarter" idx="5"/>
          </p:nvPr>
        </p:nvSpPr>
        <p:spPr bwMode="auto">
          <a:xfrm>
            <a:off x="5913438" y="8685213"/>
            <a:ext cx="942975" cy="4572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lvl1pPr algn="r">
              <a:lnSpc>
                <a:spcPts val="1300"/>
              </a:lnSpc>
              <a:defRPr sz="1000">
                <a:latin typeface="Stafford" pitchFamily="2" charset="0"/>
              </a:defRPr>
            </a:lvl1pPr>
          </a:lstStyle>
          <a:p>
            <a:r>
              <a:rPr lang="de-DE"/>
              <a:t>|  </a:t>
            </a:r>
            <a:fld id="{C36AA9A4-5D0B-4134-89A6-D8B9DAA4F25C}" type="slidenum">
              <a:rPr lang="de-DE"/>
              <a:pPr/>
              <a:t>‹Nr.›</a:t>
            </a:fld>
            <a:endParaRPr lang="de-DE"/>
          </a:p>
        </p:txBody>
      </p:sp>
      <p:sp>
        <p:nvSpPr>
          <p:cNvPr id="3080" name="Rectangle 8"/>
          <p:cNvSpPr>
            <a:spLocks noChangeArrowheads="1"/>
          </p:cNvSpPr>
          <p:nvPr/>
        </p:nvSpPr>
        <p:spPr bwMode="auto">
          <a:xfrm>
            <a:off x="190500" y="387350"/>
            <a:ext cx="5403850" cy="393700"/>
          </a:xfrm>
          <a:prstGeom prst="rect">
            <a:avLst/>
          </a:prstGeom>
          <a:noFill/>
          <a:ln w="9525">
            <a:noFill/>
            <a:miter lim="800000"/>
            <a:headEnd/>
            <a:tailEnd/>
          </a:ln>
          <a:effectLst/>
        </p:spPr>
        <p:txBody>
          <a:bodyPr lIns="108000" tIns="0" rIns="0" bIns="0" anchor="ctr"/>
          <a:lstStyle/>
          <a:p>
            <a:pPr>
              <a:lnSpc>
                <a:spcPts val="1300"/>
              </a:lnSpc>
            </a:pPr>
            <a:endParaRPr lang="de-DE" sz="1000" b="1">
              <a:latin typeface="Stafford" pitchFamily="2" charset="0"/>
            </a:endParaRPr>
          </a:p>
        </p:txBody>
      </p:sp>
      <p:sp>
        <p:nvSpPr>
          <p:cNvPr id="3081" name="Rectangle 9"/>
          <p:cNvSpPr>
            <a:spLocks noChangeArrowheads="1"/>
          </p:cNvSpPr>
          <p:nvPr/>
        </p:nvSpPr>
        <p:spPr bwMode="auto">
          <a:xfrm>
            <a:off x="190500" y="179388"/>
            <a:ext cx="6478588" cy="144462"/>
          </a:xfrm>
          <a:prstGeom prst="rect">
            <a:avLst/>
          </a:prstGeom>
          <a:solidFill>
            <a:srgbClr val="B5B5B5"/>
          </a:solidFill>
          <a:ln w="9525">
            <a:noFill/>
            <a:miter lim="800000"/>
            <a:headEnd/>
            <a:tailEnd/>
          </a:ln>
          <a:effectLst/>
        </p:spPr>
        <p:txBody>
          <a:bodyPr wrap="none" anchor="ctr"/>
          <a:lstStyle/>
          <a:p>
            <a:endParaRPr lang="de-DE"/>
          </a:p>
        </p:txBody>
      </p:sp>
      <p:sp>
        <p:nvSpPr>
          <p:cNvPr id="3082" name="Line 10"/>
          <p:cNvSpPr>
            <a:spLocks noChangeShapeType="1"/>
          </p:cNvSpPr>
          <p:nvPr/>
        </p:nvSpPr>
        <p:spPr bwMode="auto">
          <a:xfrm>
            <a:off x="190500" y="360363"/>
            <a:ext cx="6478588" cy="0"/>
          </a:xfrm>
          <a:prstGeom prst="line">
            <a:avLst/>
          </a:prstGeom>
          <a:noFill/>
          <a:ln w="15240">
            <a:solidFill>
              <a:schemeClr val="tx1"/>
            </a:solidFill>
            <a:round/>
            <a:headEnd/>
            <a:tailEnd/>
          </a:ln>
          <a:effectLst/>
        </p:spPr>
        <p:txBody>
          <a:bodyPr/>
          <a:lstStyle/>
          <a:p>
            <a:endParaRPr lang="de-DE"/>
          </a:p>
        </p:txBody>
      </p:sp>
      <p:sp>
        <p:nvSpPr>
          <p:cNvPr id="3083" name="Line 11"/>
          <p:cNvSpPr>
            <a:spLocks noChangeShapeType="1"/>
          </p:cNvSpPr>
          <p:nvPr/>
        </p:nvSpPr>
        <p:spPr bwMode="auto">
          <a:xfrm>
            <a:off x="190500" y="781050"/>
            <a:ext cx="6478588" cy="0"/>
          </a:xfrm>
          <a:prstGeom prst="line">
            <a:avLst/>
          </a:prstGeom>
          <a:noFill/>
          <a:ln w="7620">
            <a:solidFill>
              <a:schemeClr val="tx1"/>
            </a:solidFill>
            <a:round/>
            <a:headEnd/>
            <a:tailEnd/>
          </a:ln>
          <a:effectLst/>
        </p:spPr>
        <p:txBody>
          <a:bodyPr/>
          <a:lstStyle/>
          <a:p>
            <a:endParaRPr lang="de-DE"/>
          </a:p>
        </p:txBody>
      </p:sp>
      <p:sp>
        <p:nvSpPr>
          <p:cNvPr id="3084" name="Line 12"/>
          <p:cNvSpPr>
            <a:spLocks noChangeShapeType="1"/>
          </p:cNvSpPr>
          <p:nvPr/>
        </p:nvSpPr>
        <p:spPr bwMode="auto">
          <a:xfrm>
            <a:off x="190500" y="8685213"/>
            <a:ext cx="6478588" cy="0"/>
          </a:xfrm>
          <a:prstGeom prst="line">
            <a:avLst/>
          </a:prstGeom>
          <a:noFill/>
          <a:ln w="7620">
            <a:solidFill>
              <a:schemeClr val="tx1"/>
            </a:solidFill>
            <a:round/>
            <a:headEnd/>
            <a:tailEnd/>
          </a:ln>
          <a:effectLst/>
        </p:spPr>
        <p:txBody>
          <a:bodyPr/>
          <a:lstStyle/>
          <a:p>
            <a:endParaRPr lang="de-DE"/>
          </a:p>
        </p:txBody>
      </p:sp>
      <p:sp>
        <p:nvSpPr>
          <p:cNvPr id="3086" name="Line 14"/>
          <p:cNvSpPr>
            <a:spLocks noChangeShapeType="1"/>
          </p:cNvSpPr>
          <p:nvPr/>
        </p:nvSpPr>
        <p:spPr bwMode="auto">
          <a:xfrm>
            <a:off x="188913" y="4103688"/>
            <a:ext cx="6478587" cy="0"/>
          </a:xfrm>
          <a:prstGeom prst="line">
            <a:avLst/>
          </a:prstGeom>
          <a:noFill/>
          <a:ln w="7620">
            <a:solidFill>
              <a:schemeClr val="tx1"/>
            </a:solidFill>
            <a:round/>
            <a:headEnd/>
            <a:tailEnd/>
          </a:ln>
          <a:effectLst/>
        </p:spPr>
        <p:txBody>
          <a:bodyPr/>
          <a:lstStyle/>
          <a:p>
            <a:endParaRPr lang="de-DE"/>
          </a:p>
        </p:txBody>
      </p:sp>
    </p:spTree>
    <p:extLst>
      <p:ext uri="{BB962C8B-B14F-4D97-AF65-F5344CB8AC3E}">
        <p14:creationId xmlns:p14="http://schemas.microsoft.com/office/powerpoint/2010/main" val="516787406"/>
      </p:ext>
    </p:extLst>
  </p:cSld>
  <p:clrMap bg1="lt1" tx1="dk1" bg2="lt2" tx2="dk2" accent1="accent1" accent2="accent2" accent3="accent3" accent4="accent4" accent5="accent5" accent6="accent6" hlink="hlink" folHlink="folHlink"/>
  <p:hf hdr="0"/>
  <p:notesStyle>
    <a:lvl1pPr algn="l" rtl="0" fontAlgn="base">
      <a:spcBef>
        <a:spcPct val="10000"/>
      </a:spcBef>
      <a:spcAft>
        <a:spcPct val="0"/>
      </a:spcAft>
      <a:defRPr sz="1200" kern="1200">
        <a:solidFill>
          <a:schemeClr val="tx1"/>
        </a:solidFill>
        <a:latin typeface="Bitstream Charter" pitchFamily="2" charset="0"/>
        <a:ea typeface="+mn-ea"/>
        <a:cs typeface="+mn-cs"/>
      </a:defRPr>
    </a:lvl1pPr>
    <a:lvl2pPr marL="457200" algn="l" rtl="0" fontAlgn="base">
      <a:spcBef>
        <a:spcPct val="10000"/>
      </a:spcBef>
      <a:spcAft>
        <a:spcPct val="0"/>
      </a:spcAft>
      <a:defRPr sz="1200" kern="1200">
        <a:solidFill>
          <a:schemeClr val="tx1"/>
        </a:solidFill>
        <a:latin typeface="Bitstream Charter" pitchFamily="2" charset="0"/>
        <a:ea typeface="+mn-ea"/>
        <a:cs typeface="+mn-cs"/>
      </a:defRPr>
    </a:lvl2pPr>
    <a:lvl3pPr marL="914400" algn="l" rtl="0" fontAlgn="base">
      <a:spcBef>
        <a:spcPct val="10000"/>
      </a:spcBef>
      <a:spcAft>
        <a:spcPct val="0"/>
      </a:spcAft>
      <a:defRPr sz="1200" kern="1200">
        <a:solidFill>
          <a:schemeClr val="tx1"/>
        </a:solidFill>
        <a:latin typeface="Bitstream Charter" pitchFamily="2" charset="0"/>
        <a:ea typeface="+mn-ea"/>
        <a:cs typeface="+mn-cs"/>
      </a:defRPr>
    </a:lvl3pPr>
    <a:lvl4pPr marL="1371600" algn="l" rtl="0" fontAlgn="base">
      <a:spcBef>
        <a:spcPct val="10000"/>
      </a:spcBef>
      <a:spcAft>
        <a:spcPct val="0"/>
      </a:spcAft>
      <a:defRPr sz="1200" kern="1200">
        <a:solidFill>
          <a:schemeClr val="tx1"/>
        </a:solidFill>
        <a:latin typeface="Bitstream Charter" pitchFamily="2" charset="0"/>
        <a:ea typeface="+mn-ea"/>
        <a:cs typeface="+mn-cs"/>
      </a:defRPr>
    </a:lvl4pPr>
    <a:lvl5pPr marL="1828800" algn="l" rtl="0" fontAlgn="base">
      <a:spcBef>
        <a:spcPct val="10000"/>
      </a:spcBef>
      <a:spcAft>
        <a:spcPct val="0"/>
      </a:spcAft>
      <a:defRPr sz="1200" kern="1200">
        <a:solidFill>
          <a:schemeClr val="tx1"/>
        </a:solidFill>
        <a:latin typeface="Bitstream Charter"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71600" y="923925"/>
            <a:ext cx="4095750" cy="3071813"/>
          </a:xfrm>
        </p:spPr>
      </p:sp>
      <p:sp>
        <p:nvSpPr>
          <p:cNvPr id="3" name="Notizenplatzhalter 2"/>
          <p:cNvSpPr>
            <a:spLocks noGrp="1"/>
          </p:cNvSpPr>
          <p:nvPr>
            <p:ph type="body" idx="1"/>
          </p:nvPr>
        </p:nvSpPr>
        <p:spPr/>
        <p:txBody>
          <a:bodyPr/>
          <a:lstStyle/>
          <a:p>
            <a:pPr marL="171450" indent="-171450">
              <a:buFont typeface="Arial" panose="020B0604020202020204" pitchFamily="34" charset="0"/>
              <a:buChar char="•"/>
            </a:pPr>
            <a:r>
              <a:rPr lang="en-US" sz="1200" dirty="0" smtClean="0"/>
              <a:t>Fig. 5: schematic model of the state machine based technique</a:t>
            </a:r>
          </a:p>
          <a:p>
            <a:pPr marL="171450" indent="-171450">
              <a:buFont typeface="Arial" panose="020B0604020202020204" pitchFamily="34" charset="0"/>
              <a:buChar char="•"/>
            </a:pPr>
            <a:r>
              <a:rPr lang="en-US" sz="1200" dirty="0" smtClean="0"/>
              <a:t>Fig. 4: real time simulation (how the internal state observer counter counts the system response)</a:t>
            </a:r>
          </a:p>
          <a:p>
            <a:endParaRPr lang="de-DE" dirty="0"/>
          </a:p>
        </p:txBody>
      </p:sp>
      <p:sp>
        <p:nvSpPr>
          <p:cNvPr id="4" name="Datumsplatzhalter 3"/>
          <p:cNvSpPr>
            <a:spLocks noGrp="1"/>
          </p:cNvSpPr>
          <p:nvPr>
            <p:ph type="dt" idx="10"/>
          </p:nvPr>
        </p:nvSpPr>
        <p:spPr/>
        <p:txBody>
          <a:bodyPr/>
          <a:lstStyle/>
          <a:p>
            <a:fld id="{065B079B-E513-489A-8A1B-D7C78493EA86}" type="datetime4">
              <a:rPr lang="de-DE" smtClean="0"/>
              <a:pPr/>
              <a:t>13. Juli 2015</a:t>
            </a:fld>
            <a:endParaRPr lang="de-DE"/>
          </a:p>
        </p:txBody>
      </p:sp>
      <p:sp>
        <p:nvSpPr>
          <p:cNvPr id="5" name="Fußzeilenplatzhalter 4"/>
          <p:cNvSpPr>
            <a:spLocks noGrp="1"/>
          </p:cNvSpPr>
          <p:nvPr>
            <p:ph type="ftr" sz="quarter" idx="11"/>
          </p:nvPr>
        </p:nvSpPr>
        <p:spPr/>
        <p:txBody>
          <a:bodyPr/>
          <a:lstStyle/>
          <a:p>
            <a:r>
              <a:rPr lang="de-DE" smtClean="0"/>
              <a:t>|  </a:t>
            </a:r>
            <a:endParaRPr lang="de-DE"/>
          </a:p>
        </p:txBody>
      </p:sp>
      <p:sp>
        <p:nvSpPr>
          <p:cNvPr id="6" name="Foliennummernplatzhalter 5"/>
          <p:cNvSpPr>
            <a:spLocks noGrp="1"/>
          </p:cNvSpPr>
          <p:nvPr>
            <p:ph type="sldNum" sz="quarter" idx="12"/>
          </p:nvPr>
        </p:nvSpPr>
        <p:spPr/>
        <p:txBody>
          <a:bodyPr/>
          <a:lstStyle/>
          <a:p>
            <a:r>
              <a:rPr lang="de-DE" smtClean="0"/>
              <a:t>|  </a:t>
            </a:r>
            <a:fld id="{C36AA9A4-5D0B-4134-89A6-D8B9DAA4F25C}" type="slidenum">
              <a:rPr lang="de-DE" smtClean="0"/>
              <a:pPr/>
              <a:t>15</a:t>
            </a:fld>
            <a:endParaRPr lang="de-DE"/>
          </a:p>
        </p:txBody>
      </p:sp>
    </p:spTree>
    <p:extLst>
      <p:ext uri="{BB962C8B-B14F-4D97-AF65-F5344CB8AC3E}">
        <p14:creationId xmlns:p14="http://schemas.microsoft.com/office/powerpoint/2010/main" val="38307082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1371600" y="923925"/>
            <a:ext cx="4095750" cy="3071813"/>
          </a:xfrm>
        </p:spPr>
      </p:sp>
      <p:sp>
        <p:nvSpPr>
          <p:cNvPr id="3" name="Notizenplatzhalter 2"/>
          <p:cNvSpPr>
            <a:spLocks noGrp="1"/>
          </p:cNvSpPr>
          <p:nvPr>
            <p:ph type="body" idx="1"/>
          </p:nvPr>
        </p:nvSpPr>
        <p:spPr/>
        <p:txBody>
          <a:bodyPr/>
          <a:lstStyle/>
          <a:p>
            <a:pPr marL="0" marR="0" indent="0" algn="l" defTabSz="914400" rtl="0" eaLnBrk="1" fontAlgn="base" latinLnBrk="0" hangingPunct="1">
              <a:lnSpc>
                <a:spcPct val="100000"/>
              </a:lnSpc>
              <a:spcBef>
                <a:spcPct val="10000"/>
              </a:spcBef>
              <a:spcAft>
                <a:spcPct val="0"/>
              </a:spcAft>
              <a:buClrTx/>
              <a:buSzTx/>
              <a:buFontTx/>
              <a:buNone/>
              <a:tabLst/>
              <a:defRPr/>
            </a:pPr>
            <a:r>
              <a:rPr lang="en-US" sz="1200" dirty="0" smtClean="0"/>
              <a:t>SVMs have the potential to handle very large feature spaces, because the training of SVM is carried out so that the dimension of classified vectors does not have as a distinct influence on the performance of SVM as it has on the performance of conventional classifiers.</a:t>
            </a:r>
          </a:p>
          <a:p>
            <a:pPr marL="0" marR="0" indent="0" algn="l" defTabSz="914400" rtl="0" eaLnBrk="1" fontAlgn="base" latinLnBrk="0" hangingPunct="1">
              <a:lnSpc>
                <a:spcPct val="100000"/>
              </a:lnSpc>
              <a:spcBef>
                <a:spcPct val="10000"/>
              </a:spcBef>
              <a:spcAft>
                <a:spcPct val="0"/>
              </a:spcAft>
              <a:buClrTx/>
              <a:buSzTx/>
              <a:buFontTx/>
              <a:buNone/>
              <a:tabLst/>
              <a:defRPr/>
            </a:pPr>
            <a:r>
              <a:rPr lang="en-US" sz="1200" dirty="0" smtClean="0"/>
              <a:t>This will  also benefit in fault classification, because the number of features to be the basis of fault diagnosis may not have to be limited</a:t>
            </a:r>
          </a:p>
          <a:p>
            <a:pPr marL="0" marR="0" indent="0" algn="l" defTabSz="914400" rtl="0" eaLnBrk="1" fontAlgn="base" latinLnBrk="0" hangingPunct="1">
              <a:lnSpc>
                <a:spcPct val="100000"/>
              </a:lnSpc>
              <a:spcBef>
                <a:spcPct val="10000"/>
              </a:spcBef>
              <a:spcAft>
                <a:spcPct val="0"/>
              </a:spcAft>
              <a:buClrTx/>
              <a:buSzTx/>
              <a:buFontTx/>
              <a:buNone/>
              <a:tabLst/>
              <a:defRPr/>
            </a:pPr>
            <a:r>
              <a:rPr lang="en-US" sz="1200" dirty="0" smtClean="0"/>
              <a:t>, because in training the SVM classifier, the so-called structural misclassification risk is to be minimized, whereas traditional classifiers are usually trained so that the empirical risk is minimized </a:t>
            </a:r>
          </a:p>
          <a:p>
            <a:pPr marL="0" marR="0" indent="0" algn="l" defTabSz="914400" rtl="0" eaLnBrk="1" fontAlgn="base" latinLnBrk="0" hangingPunct="1">
              <a:lnSpc>
                <a:spcPct val="100000"/>
              </a:lnSpc>
              <a:spcBef>
                <a:spcPct val="10000"/>
              </a:spcBef>
              <a:spcAft>
                <a:spcPct val="0"/>
              </a:spcAft>
              <a:buClrTx/>
              <a:buSzTx/>
              <a:buFontTx/>
              <a:buNone/>
              <a:tabLst/>
              <a:defRPr/>
            </a:pPr>
            <a:endParaRPr lang="en-US" sz="1200" dirty="0" smtClean="0"/>
          </a:p>
          <a:p>
            <a:pPr marL="0" marR="0" indent="0" algn="l" defTabSz="914400" rtl="0" eaLnBrk="1" fontAlgn="base" latinLnBrk="0" hangingPunct="1">
              <a:lnSpc>
                <a:spcPct val="100000"/>
              </a:lnSpc>
              <a:spcBef>
                <a:spcPct val="10000"/>
              </a:spcBef>
              <a:spcAft>
                <a:spcPct val="0"/>
              </a:spcAft>
              <a:buClrTx/>
              <a:buSzTx/>
              <a:buFontTx/>
              <a:buNone/>
              <a:tabLst/>
              <a:defRPr/>
            </a:pPr>
            <a:endParaRPr lang="en-US" sz="1200" dirty="0" smtClean="0"/>
          </a:p>
          <a:p>
            <a:endParaRPr lang="de-DE" dirty="0"/>
          </a:p>
        </p:txBody>
      </p:sp>
      <p:sp>
        <p:nvSpPr>
          <p:cNvPr id="4" name="Datumsplatzhalter 3"/>
          <p:cNvSpPr>
            <a:spLocks noGrp="1"/>
          </p:cNvSpPr>
          <p:nvPr>
            <p:ph type="dt" idx="10"/>
          </p:nvPr>
        </p:nvSpPr>
        <p:spPr/>
        <p:txBody>
          <a:bodyPr/>
          <a:lstStyle/>
          <a:p>
            <a:fld id="{065B079B-E513-489A-8A1B-D7C78493EA86}" type="datetime4">
              <a:rPr lang="de-DE" smtClean="0"/>
              <a:pPr/>
              <a:t>13. Juli 2015</a:t>
            </a:fld>
            <a:endParaRPr lang="de-DE"/>
          </a:p>
        </p:txBody>
      </p:sp>
      <p:sp>
        <p:nvSpPr>
          <p:cNvPr id="5" name="Fußzeilenplatzhalter 4"/>
          <p:cNvSpPr>
            <a:spLocks noGrp="1"/>
          </p:cNvSpPr>
          <p:nvPr>
            <p:ph type="ftr" sz="quarter" idx="11"/>
          </p:nvPr>
        </p:nvSpPr>
        <p:spPr/>
        <p:txBody>
          <a:bodyPr/>
          <a:lstStyle/>
          <a:p>
            <a:r>
              <a:rPr lang="de-DE" smtClean="0"/>
              <a:t>|  </a:t>
            </a:r>
            <a:endParaRPr lang="de-DE"/>
          </a:p>
        </p:txBody>
      </p:sp>
      <p:sp>
        <p:nvSpPr>
          <p:cNvPr id="6" name="Foliennummernplatzhalter 5"/>
          <p:cNvSpPr>
            <a:spLocks noGrp="1"/>
          </p:cNvSpPr>
          <p:nvPr>
            <p:ph type="sldNum" sz="quarter" idx="12"/>
          </p:nvPr>
        </p:nvSpPr>
        <p:spPr/>
        <p:txBody>
          <a:bodyPr/>
          <a:lstStyle/>
          <a:p>
            <a:r>
              <a:rPr lang="de-DE" smtClean="0"/>
              <a:t>|  </a:t>
            </a:r>
            <a:fld id="{C36AA9A4-5D0B-4134-89A6-D8B9DAA4F25C}" type="slidenum">
              <a:rPr lang="de-DE" smtClean="0"/>
              <a:pPr/>
              <a:t>17</a:t>
            </a:fld>
            <a:endParaRPr lang="de-DE"/>
          </a:p>
        </p:txBody>
      </p:sp>
    </p:spTree>
    <p:extLst>
      <p:ext uri="{BB962C8B-B14F-4D97-AF65-F5344CB8AC3E}">
        <p14:creationId xmlns:p14="http://schemas.microsoft.com/office/powerpoint/2010/main" val="104287406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elfolie">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250825" y="368300"/>
            <a:ext cx="8642350" cy="2089150"/>
          </a:xfrm>
          <a:prstGeom prst="rect">
            <a:avLst/>
          </a:prstGeom>
          <a:solidFill>
            <a:srgbClr val="9C1C26"/>
          </a:solidFill>
          <a:ln w="9525">
            <a:noFill/>
            <a:miter lim="800000"/>
            <a:headEnd/>
            <a:tailEnd/>
          </a:ln>
          <a:effectLst/>
        </p:spPr>
        <p:txBody>
          <a:bodyPr wrap="none" anchor="ctr"/>
          <a:lstStyle/>
          <a:p>
            <a:pPr algn="ctr"/>
            <a:endParaRPr lang="de-DE"/>
          </a:p>
        </p:txBody>
      </p:sp>
      <p:sp>
        <p:nvSpPr>
          <p:cNvPr id="87044" name="Rectangle 4"/>
          <p:cNvSpPr>
            <a:spLocks noGrp="1" noChangeArrowheads="1"/>
          </p:cNvSpPr>
          <p:nvPr>
            <p:ph type="subTitle" idx="1"/>
          </p:nvPr>
        </p:nvSpPr>
        <p:spPr>
          <a:xfrm>
            <a:off x="358775" y="1449388"/>
            <a:ext cx="6642117" cy="944562"/>
          </a:xfrm>
        </p:spPr>
        <p:txBody>
          <a:bodyPr lIns="0" tIns="0" rIns="0" bIns="0"/>
          <a:lstStyle>
            <a:lvl1pPr marL="0" indent="0">
              <a:spcBef>
                <a:spcPct val="0"/>
              </a:spcBef>
              <a:buFont typeface="Wingdings" pitchFamily="2" charset="2"/>
              <a:buNone/>
              <a:defRPr b="1">
                <a:solidFill>
                  <a:schemeClr val="bg1"/>
                </a:solidFill>
              </a:defRPr>
            </a:lvl1pPr>
          </a:lstStyle>
          <a:p>
            <a:r>
              <a:rPr lang="de-DE" dirty="0" smtClean="0"/>
              <a:t>Formatvorlage des Untertitelmasters durch Klicken bearbeiten</a:t>
            </a:r>
            <a:endParaRPr lang="de-DE" dirty="0"/>
          </a:p>
        </p:txBody>
      </p:sp>
      <p:sp>
        <p:nvSpPr>
          <p:cNvPr id="87048" name="Rectangle 8"/>
          <p:cNvSpPr>
            <a:spLocks noChangeArrowheads="1"/>
          </p:cNvSpPr>
          <p:nvPr/>
        </p:nvSpPr>
        <p:spPr bwMode="auto">
          <a:xfrm>
            <a:off x="250825" y="196850"/>
            <a:ext cx="8642350" cy="144463"/>
          </a:xfrm>
          <a:prstGeom prst="rect">
            <a:avLst/>
          </a:prstGeom>
          <a:solidFill>
            <a:srgbClr val="9C1C26"/>
          </a:solidFill>
          <a:ln w="3175">
            <a:noFill/>
            <a:miter lim="800000"/>
            <a:headEnd/>
            <a:tailEnd/>
          </a:ln>
        </p:spPr>
        <p:txBody>
          <a:bodyPr/>
          <a:lstStyle/>
          <a:p>
            <a:endParaRPr lang="de-DE"/>
          </a:p>
        </p:txBody>
      </p:sp>
      <p:pic>
        <p:nvPicPr>
          <p:cNvPr id="87049" name="Picture 9" descr="tud_logo"/>
          <p:cNvPicPr>
            <a:picLocks noChangeAspect="1" noChangeArrowheads="1"/>
          </p:cNvPicPr>
          <p:nvPr/>
        </p:nvPicPr>
        <p:blipFill>
          <a:blip r:embed="rId2" cstate="print"/>
          <a:srcRect r="5453"/>
          <a:stretch>
            <a:fillRect/>
          </a:stretch>
        </p:blipFill>
        <p:spPr bwMode="auto">
          <a:xfrm>
            <a:off x="7172325" y="657225"/>
            <a:ext cx="1873250" cy="792163"/>
          </a:xfrm>
          <a:prstGeom prst="rect">
            <a:avLst/>
          </a:prstGeom>
          <a:noFill/>
          <a:ln w="9525">
            <a:noFill/>
            <a:miter lim="800000"/>
            <a:headEnd/>
            <a:tailEnd/>
          </a:ln>
        </p:spPr>
      </p:pic>
      <p:sp>
        <p:nvSpPr>
          <p:cNvPr id="87055" name="Line 15"/>
          <p:cNvSpPr>
            <a:spLocks noChangeShapeType="1"/>
          </p:cNvSpPr>
          <p:nvPr/>
        </p:nvSpPr>
        <p:spPr bwMode="auto">
          <a:xfrm>
            <a:off x="252413" y="6357958"/>
            <a:ext cx="8640762" cy="0"/>
          </a:xfrm>
          <a:prstGeom prst="line">
            <a:avLst/>
          </a:prstGeom>
          <a:noFill/>
          <a:ln w="7620">
            <a:solidFill>
              <a:srgbClr val="000000"/>
            </a:solidFill>
            <a:round/>
            <a:headEnd/>
            <a:tailEnd/>
          </a:ln>
        </p:spPr>
        <p:txBody>
          <a:bodyPr/>
          <a:lstStyle/>
          <a:p>
            <a:endParaRPr lang="de-DE"/>
          </a:p>
        </p:txBody>
      </p:sp>
      <p:sp>
        <p:nvSpPr>
          <p:cNvPr id="87058" name="Rectangle 18"/>
          <p:cNvSpPr>
            <a:spLocks noChangeArrowheads="1"/>
          </p:cNvSpPr>
          <p:nvPr/>
        </p:nvSpPr>
        <p:spPr bwMode="auto">
          <a:xfrm>
            <a:off x="250825" y="360363"/>
            <a:ext cx="8640763" cy="14287"/>
          </a:xfrm>
          <a:prstGeom prst="rect">
            <a:avLst/>
          </a:prstGeom>
          <a:solidFill>
            <a:srgbClr val="000000"/>
          </a:solidFill>
          <a:ln w="9525">
            <a:noFill/>
            <a:miter lim="800000"/>
            <a:headEnd/>
            <a:tailEnd/>
          </a:ln>
          <a:effectLst/>
        </p:spPr>
        <p:txBody>
          <a:bodyPr wrap="none" anchor="ctr"/>
          <a:lstStyle/>
          <a:p>
            <a:endParaRPr lang="de-DE"/>
          </a:p>
        </p:txBody>
      </p:sp>
      <p:sp>
        <p:nvSpPr>
          <p:cNvPr id="87059" name="Rectangle 19"/>
          <p:cNvSpPr>
            <a:spLocks noChangeArrowheads="1"/>
          </p:cNvSpPr>
          <p:nvPr/>
        </p:nvSpPr>
        <p:spPr bwMode="auto">
          <a:xfrm>
            <a:off x="250825" y="2457450"/>
            <a:ext cx="8640763" cy="7938"/>
          </a:xfrm>
          <a:prstGeom prst="rect">
            <a:avLst/>
          </a:prstGeom>
          <a:solidFill>
            <a:srgbClr val="000000"/>
          </a:solidFill>
          <a:ln w="9525">
            <a:noFill/>
            <a:miter lim="800000"/>
            <a:headEnd/>
            <a:tailEnd/>
          </a:ln>
          <a:effectLst/>
        </p:spPr>
        <p:txBody>
          <a:bodyPr wrap="none" anchor="ctr"/>
          <a:lstStyle/>
          <a:p>
            <a:endParaRPr lang="de-DE"/>
          </a:p>
        </p:txBody>
      </p:sp>
      <p:sp>
        <p:nvSpPr>
          <p:cNvPr id="12" name="Titel 11"/>
          <p:cNvSpPr>
            <a:spLocks noGrp="1"/>
          </p:cNvSpPr>
          <p:nvPr>
            <p:ph type="title"/>
          </p:nvPr>
        </p:nvSpPr>
        <p:spPr/>
        <p:txBody>
          <a:bodyPr/>
          <a:lstStyle>
            <a:lvl1pPr>
              <a:defRPr>
                <a:solidFill>
                  <a:schemeClr val="bg1"/>
                </a:solidFill>
              </a:defRPr>
            </a:lvl1pPr>
          </a:lstStyle>
          <a:p>
            <a:r>
              <a:rPr lang="de-DE" dirty="0" smtClean="0"/>
              <a:t>Titelmasterformat durch Klicken bearbeiten</a:t>
            </a:r>
            <a:endParaRPr lang="de-DE" dirty="0"/>
          </a:p>
        </p:txBody>
      </p:sp>
      <p:sp>
        <p:nvSpPr>
          <p:cNvPr id="14" name="Rectangle 22"/>
          <p:cNvSpPr>
            <a:spLocks noChangeArrowheads="1"/>
          </p:cNvSpPr>
          <p:nvPr userDrawn="1"/>
        </p:nvSpPr>
        <p:spPr bwMode="auto">
          <a:xfrm>
            <a:off x="7813675" y="6429396"/>
            <a:ext cx="1079500" cy="433388"/>
          </a:xfrm>
          <a:prstGeom prst="rect">
            <a:avLst/>
          </a:prstGeom>
          <a:solidFill>
            <a:schemeClr val="accent1"/>
          </a:solidFill>
          <a:ln w="9525">
            <a:solidFill>
              <a:schemeClr val="tx1"/>
            </a:solidFill>
            <a:miter lim="800000"/>
            <a:headEnd/>
            <a:tailEnd/>
          </a:ln>
          <a:effectLst/>
        </p:spPr>
        <p:txBody>
          <a:bodyPr wrap="none" anchor="ctr"/>
          <a:lstStyle/>
          <a:p>
            <a:pPr algn="ctr"/>
            <a:r>
              <a:rPr lang="de-DE" dirty="0" err="1"/>
              <a:t>Sublogo</a:t>
            </a:r>
            <a:endParaRPr lang="de-DE" dirty="0"/>
          </a:p>
        </p:txBody>
      </p:sp>
      <p:sp>
        <p:nvSpPr>
          <p:cNvPr id="15" name="Fußzeilenplatzhalter 3"/>
          <p:cNvSpPr txBox="1">
            <a:spLocks/>
          </p:cNvSpPr>
          <p:nvPr userDrawn="1"/>
        </p:nvSpPr>
        <p:spPr>
          <a:xfrm>
            <a:off x="252413" y="6489700"/>
            <a:ext cx="7200900" cy="231775"/>
          </a:xfrm>
          <a:prstGeom prst="rect">
            <a:avLst/>
          </a:prstGeo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1E482C5-58E3-4583-8C64-AB4EA00E1990}" type="datetime1">
              <a:rPr kumimoji="0" lang="de-DE" sz="1000" b="0" i="0" u="none" strike="noStrike" kern="1200" cap="none" spc="0" normalizeH="0" baseline="0" noProof="0" smtClean="0">
                <a:ln>
                  <a:noFill/>
                </a:ln>
                <a:solidFill>
                  <a:schemeClr val="tx1"/>
                </a:solidFill>
                <a:effectLst/>
                <a:uLnTx/>
                <a:uFillTx/>
                <a:latin typeface="+mn-lt"/>
                <a:ea typeface="+mn-ea"/>
                <a:cs typeface="Tahoma"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13.07.2015</a:t>
            </a:fld>
            <a:r>
              <a:rPr kumimoji="0" lang="de-DE" sz="1000" b="0" i="0" u="none" strike="noStrike" kern="1200" cap="none" spc="0" normalizeH="0" baseline="0" noProof="0" dirty="0" smtClean="0">
                <a:ln>
                  <a:noFill/>
                </a:ln>
                <a:solidFill>
                  <a:schemeClr val="tx1"/>
                </a:solidFill>
                <a:effectLst/>
                <a:uLnTx/>
                <a:uFillTx/>
                <a:latin typeface="+mn-lt"/>
                <a:ea typeface="+mn-ea"/>
                <a:cs typeface="Tahoma" pitchFamily="34" charset="0"/>
              </a:rPr>
              <a:t>  |  Fachbereich BBBBB  |  Institut AAAA  |  Prof. TTTTTT  |  </a:t>
            </a:r>
            <a:fld id="{8E9B2640-8CD7-45FF-9440-54608BC46479}" type="slidenum">
              <a:rPr kumimoji="0" lang="de-DE" sz="1000" b="0" i="0" u="none" strike="noStrike" kern="1200" cap="none" spc="0" normalizeH="0" baseline="0" noProof="0" smtClean="0">
                <a:ln>
                  <a:noFill/>
                </a:ln>
                <a:solidFill>
                  <a:schemeClr val="tx1"/>
                </a:solidFill>
                <a:effectLst/>
                <a:uLnTx/>
                <a:uFillTx/>
                <a:latin typeface="+mn-lt"/>
                <a:ea typeface="+mn-ea"/>
                <a:cs typeface="Tahoma"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‹Nr.›</a:t>
            </a:fld>
            <a:endParaRPr kumimoji="0" lang="de-DE" sz="1000" b="0" i="0" u="none" strike="noStrike" kern="1200" cap="none" spc="0" normalizeH="0" baseline="0" noProof="0" dirty="0" smtClean="0">
              <a:ln>
                <a:noFill/>
              </a:ln>
              <a:solidFill>
                <a:schemeClr val="tx1"/>
              </a:solidFill>
              <a:effectLst/>
              <a:uLnTx/>
              <a:uFillTx/>
              <a:latin typeface="+mn-lt"/>
              <a:ea typeface="+mn-ea"/>
              <a:cs typeface="Tahom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000" b="0" i="0" u="none" strike="noStrike" kern="1200" cap="none" spc="0" normalizeH="0" baseline="0" noProof="0" dirty="0">
              <a:ln>
                <a:noFill/>
              </a:ln>
              <a:solidFill>
                <a:schemeClr val="tx1"/>
              </a:solidFill>
              <a:effectLst/>
              <a:uLnTx/>
              <a:uFillTx/>
              <a:latin typeface="+mn-lt"/>
              <a:ea typeface="+mn-ea"/>
              <a:cs typeface="Tahoma"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a:xfrm>
            <a:off x="360000" y="1620000"/>
            <a:ext cx="6823569" cy="4479943"/>
          </a:xfrm>
        </p:spPr>
        <p:txBody>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6421455" cy="1362075"/>
          </a:xfrm>
        </p:spPr>
        <p:txBody>
          <a:bodyPr anchor="t"/>
          <a:lstStyle>
            <a:lvl1pPr algn="l">
              <a:defRPr sz="3200" b="1" cap="all"/>
            </a:lvl1pPr>
          </a:lstStyle>
          <a:p>
            <a:r>
              <a:rPr lang="de-DE" dirty="0" smtClean="0"/>
              <a:t>Titelmasterformat durch Klicken bearbeiten</a:t>
            </a:r>
            <a:endParaRPr lang="de-DE" dirty="0"/>
          </a:p>
        </p:txBody>
      </p:sp>
      <p:sp>
        <p:nvSpPr>
          <p:cNvPr id="3" name="Textplatzhalter 2"/>
          <p:cNvSpPr>
            <a:spLocks noGrp="1"/>
          </p:cNvSpPr>
          <p:nvPr>
            <p:ph type="body" idx="1"/>
          </p:nvPr>
        </p:nvSpPr>
        <p:spPr>
          <a:xfrm>
            <a:off x="722313" y="2906713"/>
            <a:ext cx="6421455"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358775" y="1592263"/>
            <a:ext cx="4135438" cy="4551381"/>
          </a:xfrm>
        </p:spPr>
        <p:txBody>
          <a:bodyPr/>
          <a:lstStyle>
            <a:lvl1pPr marL="0" indent="0">
              <a:defRPr sz="2000"/>
            </a:lvl1pPr>
            <a:lvl2pPr>
              <a:defRPr sz="20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Inhaltsplatzhalter 3"/>
          <p:cNvSpPr>
            <a:spLocks noGrp="1"/>
          </p:cNvSpPr>
          <p:nvPr>
            <p:ph sz="half" idx="2"/>
          </p:nvPr>
        </p:nvSpPr>
        <p:spPr>
          <a:xfrm>
            <a:off x="4786314" y="1592263"/>
            <a:ext cx="4105274" cy="4551381"/>
          </a:xfrm>
        </p:spPr>
        <p:txBody>
          <a:bodyPr/>
          <a:lstStyle>
            <a:lvl1pPr marL="0" indent="0">
              <a:defRPr sz="2000"/>
            </a:lvl1pPr>
            <a:lvl2pPr>
              <a:defRPr sz="20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Titelmasterformat durch Klicken bearbeiten</a:t>
            </a:r>
            <a:endParaRPr lang="de-DE"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3" name="Inhaltsplatzhalter 2"/>
          <p:cNvSpPr>
            <a:spLocks noGrp="1"/>
          </p:cNvSpPr>
          <p:nvPr>
            <p:ph idx="1"/>
          </p:nvPr>
        </p:nvSpPr>
        <p:spPr>
          <a:xfrm>
            <a:off x="3857620" y="1620000"/>
            <a:ext cx="5000660" cy="4506163"/>
          </a:xfrm>
        </p:spPr>
        <p:txBody>
          <a:bodyPr/>
          <a:lstStyle>
            <a:lvl1pPr>
              <a:defRPr sz="2000"/>
            </a:lvl1pPr>
            <a:lvl2pPr>
              <a:defRPr sz="2000"/>
            </a:lvl2pPr>
            <a:lvl3pPr>
              <a:defRPr sz="1600"/>
            </a:lvl3pPr>
            <a:lvl4pPr>
              <a:defRPr sz="1600"/>
            </a:lvl4pPr>
            <a:lvl5pPr>
              <a:defRPr sz="1600"/>
            </a:lvl5pPr>
            <a:lvl6pPr>
              <a:defRPr sz="2000"/>
            </a:lvl6pPr>
            <a:lvl7pPr>
              <a:defRPr sz="2000"/>
            </a:lvl7pPr>
            <a:lvl8pPr>
              <a:defRPr sz="2000"/>
            </a:lvl8pPr>
            <a:lvl9pPr>
              <a:defRPr sz="2000"/>
            </a:lvl9p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Textplatzhalter 3"/>
          <p:cNvSpPr>
            <a:spLocks noGrp="1"/>
          </p:cNvSpPr>
          <p:nvPr>
            <p:ph type="body" sz="half" idx="2"/>
          </p:nvPr>
        </p:nvSpPr>
        <p:spPr>
          <a:xfrm>
            <a:off x="358776" y="1620000"/>
            <a:ext cx="3106738" cy="4506163"/>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dirty="0" smtClean="0"/>
              <a:t>Textmasterformate durch Klicken bearbeiten</a:t>
            </a:r>
          </a:p>
        </p:txBody>
      </p:sp>
      <p:sp>
        <p:nvSpPr>
          <p:cNvPr id="5" name="Titel 1"/>
          <p:cNvSpPr>
            <a:spLocks noGrp="1"/>
          </p:cNvSpPr>
          <p:nvPr>
            <p:ph type="title"/>
          </p:nvPr>
        </p:nvSpPr>
        <p:spPr>
          <a:xfrm>
            <a:off x="358775" y="488950"/>
            <a:ext cx="6840000" cy="838200"/>
          </a:xfrm>
        </p:spPr>
        <p:txBody>
          <a:bodyPr/>
          <a:lstStyle/>
          <a:p>
            <a:r>
              <a:rPr lang="de-DE" smtClean="0"/>
              <a:t>Titelmasterformat durch Klicken bearbeiten</a:t>
            </a:r>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1928801"/>
            <a:ext cx="5486400" cy="279877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de-DE"/>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37" name="Rectangle 13"/>
          <p:cNvSpPr>
            <a:spLocks noChangeArrowheads="1"/>
          </p:cNvSpPr>
          <p:nvPr/>
        </p:nvSpPr>
        <p:spPr bwMode="auto">
          <a:xfrm>
            <a:off x="250825" y="368300"/>
            <a:ext cx="8642350" cy="1081088"/>
          </a:xfrm>
          <a:prstGeom prst="rect">
            <a:avLst/>
          </a:prstGeom>
          <a:noFill/>
          <a:ln w="9525">
            <a:noFill/>
            <a:miter lim="800000"/>
            <a:headEnd/>
            <a:tailEnd/>
          </a:ln>
          <a:effectLst/>
        </p:spPr>
        <p:txBody>
          <a:bodyPr wrap="none" anchor="ctr"/>
          <a:lstStyle/>
          <a:p>
            <a:endParaRPr lang="de-DE">
              <a:latin typeface="+mn-lt"/>
              <a:cs typeface="Tahoma" pitchFamily="34" charset="0"/>
            </a:endParaRPr>
          </a:p>
        </p:txBody>
      </p:sp>
      <p:sp>
        <p:nvSpPr>
          <p:cNvPr id="1026" name="Rectangle 2"/>
          <p:cNvSpPr>
            <a:spLocks noGrp="1" noChangeArrowheads="1"/>
          </p:cNvSpPr>
          <p:nvPr>
            <p:ph type="title"/>
          </p:nvPr>
        </p:nvSpPr>
        <p:spPr bwMode="auto">
          <a:xfrm>
            <a:off x="358775" y="488950"/>
            <a:ext cx="6642117" cy="838200"/>
          </a:xfrm>
          <a:prstGeom prst="rect">
            <a:avLst/>
          </a:prstGeom>
          <a:noFill/>
          <a:ln w="9525">
            <a:noFill/>
            <a:miter lim="800000"/>
            <a:headEnd/>
            <a:tailEnd/>
          </a:ln>
          <a:effectLst/>
        </p:spPr>
        <p:txBody>
          <a:bodyPr vert="horz" wrap="square" lIns="0" tIns="0" rIns="0" bIns="0" numCol="1" anchor="ctr" anchorCtr="0" compatLnSpc="1">
            <a:prstTxWarp prst="textNoShape">
              <a:avLst/>
            </a:prstTxWarp>
          </a:bodyPr>
          <a:lstStyle/>
          <a:p>
            <a:pPr lvl="0"/>
            <a:r>
              <a:rPr lang="de-DE" dirty="0" smtClean="0"/>
              <a:t>Titelmasterformat durch Klicken bearbeiten</a:t>
            </a:r>
          </a:p>
        </p:txBody>
      </p:sp>
      <p:sp>
        <p:nvSpPr>
          <p:cNvPr id="1027" name="Rectangle 3"/>
          <p:cNvSpPr>
            <a:spLocks noGrp="1" noChangeArrowheads="1"/>
          </p:cNvSpPr>
          <p:nvPr>
            <p:ph type="body" idx="1"/>
          </p:nvPr>
        </p:nvSpPr>
        <p:spPr bwMode="auto">
          <a:xfrm>
            <a:off x="360000" y="1620000"/>
            <a:ext cx="6640892" cy="4572000"/>
          </a:xfrm>
          <a:prstGeom prst="rect">
            <a:avLst/>
          </a:prstGeom>
          <a:noFill/>
          <a:ln w="9525">
            <a:noFill/>
            <a:miter lim="800000"/>
            <a:headEnd/>
            <a:tailEnd/>
          </a:ln>
          <a:effectLst/>
        </p:spPr>
        <p:txBody>
          <a:bodyPr vert="horz" wrap="square" lIns="0" tIns="45720" rIns="0" bIns="45720" numCol="1" anchor="t" anchorCtr="0" compatLnSpc="1">
            <a:prstTxWarp prst="textNoShape">
              <a:avLst/>
            </a:prstTxWarp>
          </a:bodyPr>
          <a:lstStyle/>
          <a:p>
            <a:pPr lvl="0"/>
            <a:r>
              <a:rPr lang="de-DE" dirty="0" smtClean="0"/>
              <a:t>Textmasterformate durch Klicken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p>
        </p:txBody>
      </p:sp>
      <p:sp>
        <p:nvSpPr>
          <p:cNvPr id="1032" name="Rectangle 8"/>
          <p:cNvSpPr>
            <a:spLocks noChangeArrowheads="1"/>
          </p:cNvSpPr>
          <p:nvPr/>
        </p:nvSpPr>
        <p:spPr bwMode="auto">
          <a:xfrm>
            <a:off x="250825" y="196850"/>
            <a:ext cx="8642350" cy="144463"/>
          </a:xfrm>
          <a:prstGeom prst="rect">
            <a:avLst/>
          </a:prstGeom>
          <a:solidFill>
            <a:srgbClr val="9C1C26"/>
          </a:solidFill>
          <a:ln w="3175">
            <a:noFill/>
            <a:miter lim="800000"/>
            <a:headEnd/>
            <a:tailEnd/>
          </a:ln>
        </p:spPr>
        <p:txBody>
          <a:bodyPr/>
          <a:lstStyle/>
          <a:p>
            <a:endParaRPr lang="de-DE">
              <a:latin typeface="+mn-lt"/>
              <a:cs typeface="Tahoma" pitchFamily="34" charset="0"/>
            </a:endParaRPr>
          </a:p>
        </p:txBody>
      </p:sp>
      <p:pic>
        <p:nvPicPr>
          <p:cNvPr id="1033" name="Picture 9" descr="tud_logo"/>
          <p:cNvPicPr>
            <a:picLocks noChangeAspect="1" noChangeArrowheads="1"/>
          </p:cNvPicPr>
          <p:nvPr/>
        </p:nvPicPr>
        <p:blipFill>
          <a:blip r:embed="rId10" cstate="print"/>
          <a:srcRect r="5453"/>
          <a:stretch>
            <a:fillRect/>
          </a:stretch>
        </p:blipFill>
        <p:spPr bwMode="auto">
          <a:xfrm>
            <a:off x="7167563" y="512763"/>
            <a:ext cx="1873250" cy="792162"/>
          </a:xfrm>
          <a:prstGeom prst="rect">
            <a:avLst/>
          </a:prstGeom>
          <a:noFill/>
          <a:ln w="9525">
            <a:noFill/>
            <a:miter lim="800000"/>
            <a:headEnd/>
            <a:tailEnd/>
          </a:ln>
        </p:spPr>
      </p:pic>
      <p:sp>
        <p:nvSpPr>
          <p:cNvPr id="1038" name="Line 14"/>
          <p:cNvSpPr>
            <a:spLocks noChangeShapeType="1"/>
          </p:cNvSpPr>
          <p:nvPr/>
        </p:nvSpPr>
        <p:spPr bwMode="auto">
          <a:xfrm>
            <a:off x="250825" y="1449388"/>
            <a:ext cx="8640763" cy="0"/>
          </a:xfrm>
          <a:prstGeom prst="line">
            <a:avLst/>
          </a:prstGeom>
          <a:noFill/>
          <a:ln w="7620">
            <a:solidFill>
              <a:srgbClr val="000000"/>
            </a:solidFill>
            <a:round/>
            <a:headEnd/>
            <a:tailEnd/>
          </a:ln>
        </p:spPr>
        <p:txBody>
          <a:bodyPr/>
          <a:lstStyle/>
          <a:p>
            <a:endParaRPr lang="de-DE">
              <a:latin typeface="+mn-lt"/>
              <a:cs typeface="Tahoma" pitchFamily="34" charset="0"/>
            </a:endParaRPr>
          </a:p>
        </p:txBody>
      </p:sp>
      <p:sp>
        <p:nvSpPr>
          <p:cNvPr id="1040" name="Rectangle 16"/>
          <p:cNvSpPr>
            <a:spLocks noChangeArrowheads="1"/>
          </p:cNvSpPr>
          <p:nvPr/>
        </p:nvSpPr>
        <p:spPr bwMode="auto">
          <a:xfrm>
            <a:off x="250825" y="366713"/>
            <a:ext cx="8640763" cy="14287"/>
          </a:xfrm>
          <a:prstGeom prst="rect">
            <a:avLst/>
          </a:prstGeom>
          <a:solidFill>
            <a:srgbClr val="000000"/>
          </a:solidFill>
          <a:ln w="9525">
            <a:noFill/>
            <a:miter lim="800000"/>
            <a:headEnd/>
            <a:tailEnd/>
          </a:ln>
          <a:effectLst/>
        </p:spPr>
        <p:txBody>
          <a:bodyPr wrap="none" anchor="ctr"/>
          <a:lstStyle/>
          <a:p>
            <a:endParaRPr lang="de-DE">
              <a:latin typeface="+mn-lt"/>
              <a:cs typeface="Tahoma" pitchFamily="34" charset="0"/>
            </a:endParaRPr>
          </a:p>
        </p:txBody>
      </p:sp>
      <p:sp>
        <p:nvSpPr>
          <p:cNvPr id="11" name="Line 15"/>
          <p:cNvSpPr>
            <a:spLocks noChangeShapeType="1"/>
          </p:cNvSpPr>
          <p:nvPr userDrawn="1"/>
        </p:nvSpPr>
        <p:spPr bwMode="auto">
          <a:xfrm>
            <a:off x="252413" y="6357958"/>
            <a:ext cx="8640762" cy="0"/>
          </a:xfrm>
          <a:prstGeom prst="line">
            <a:avLst/>
          </a:prstGeom>
          <a:noFill/>
          <a:ln w="7620">
            <a:solidFill>
              <a:srgbClr val="000000"/>
            </a:solidFill>
            <a:round/>
            <a:headEnd/>
            <a:tailEnd/>
          </a:ln>
        </p:spPr>
        <p:txBody>
          <a:bodyPr/>
          <a:lstStyle/>
          <a:p>
            <a:endParaRPr lang="de-DE">
              <a:latin typeface="+mn-lt"/>
              <a:cs typeface="Tahoma" pitchFamily="34" charset="0"/>
            </a:endParaRPr>
          </a:p>
        </p:txBody>
      </p:sp>
      <p:sp>
        <p:nvSpPr>
          <p:cNvPr id="13" name="Fußzeilenplatzhalter 3"/>
          <p:cNvSpPr txBox="1">
            <a:spLocks/>
          </p:cNvSpPr>
          <p:nvPr userDrawn="1"/>
        </p:nvSpPr>
        <p:spPr>
          <a:xfrm>
            <a:off x="252412" y="6489700"/>
            <a:ext cx="7271915" cy="231775"/>
          </a:xfrm>
          <a:prstGeom prst="rect">
            <a:avLst/>
          </a:prstGeo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71E482C5-58E3-4583-8C64-AB4EA00E1990}" type="datetime1">
              <a:rPr kumimoji="0" lang="de-DE" sz="1000" b="0" i="0" u="none" strike="noStrike" kern="1200" cap="none" spc="0" normalizeH="0" baseline="0" noProof="0" smtClean="0">
                <a:ln>
                  <a:noFill/>
                </a:ln>
                <a:solidFill>
                  <a:schemeClr val="tx1"/>
                </a:solidFill>
                <a:effectLst/>
                <a:uLnTx/>
                <a:uFillTx/>
                <a:latin typeface="+mn-lt"/>
                <a:ea typeface="+mn-ea"/>
                <a:cs typeface="Tahoma"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13.07.2015</a:t>
            </a:fld>
            <a:r>
              <a:rPr kumimoji="0" lang="de-DE" sz="1000" b="0" i="0" u="none" strike="noStrike" kern="1200" cap="none" spc="0" normalizeH="0" baseline="0" noProof="0" dirty="0" smtClean="0">
                <a:ln>
                  <a:noFill/>
                </a:ln>
                <a:solidFill>
                  <a:schemeClr val="tx1"/>
                </a:solidFill>
                <a:effectLst/>
                <a:uLnTx/>
                <a:uFillTx/>
                <a:latin typeface="+mn-lt"/>
                <a:ea typeface="+mn-ea"/>
                <a:cs typeface="Tahoma" pitchFamily="34" charset="0"/>
              </a:rPr>
              <a:t>  | </a:t>
            </a:r>
            <a:r>
              <a:rPr kumimoji="0" lang="en-US" sz="1000" b="0" i="0" u="none" strike="noStrike" kern="1200" cap="none" spc="0" normalizeH="0" baseline="0" noProof="0" dirty="0" smtClean="0">
                <a:ln>
                  <a:noFill/>
                </a:ln>
                <a:solidFill>
                  <a:schemeClr val="tx1"/>
                </a:solidFill>
                <a:effectLst/>
                <a:uLnTx/>
                <a:uFillTx/>
                <a:latin typeface="+mn-lt"/>
                <a:ea typeface="+mn-ea"/>
                <a:cs typeface="Tahoma" pitchFamily="34" charset="0"/>
              </a:rPr>
              <a:t>Seminar machine learning: Predictive Maintenance </a:t>
            </a:r>
            <a:r>
              <a:rPr kumimoji="0" lang="de-DE" sz="1000" b="0" i="0" u="none" strike="noStrike" kern="1200" cap="none" spc="0" normalizeH="0" baseline="0" noProof="0" dirty="0" smtClean="0">
                <a:ln>
                  <a:noFill/>
                </a:ln>
                <a:solidFill>
                  <a:schemeClr val="tx1"/>
                </a:solidFill>
                <a:effectLst/>
                <a:uLnTx/>
                <a:uFillTx/>
                <a:latin typeface="+mn-lt"/>
                <a:ea typeface="+mn-ea"/>
                <a:cs typeface="Tahoma" pitchFamily="34" charset="0"/>
              </a:rPr>
              <a:t>|  </a:t>
            </a:r>
            <a:r>
              <a:rPr lang="de-DE" sz="1000" b="0" i="0" kern="1200" dirty="0" smtClean="0">
                <a:solidFill>
                  <a:schemeClr val="tx1"/>
                </a:solidFill>
                <a:effectLst/>
                <a:latin typeface="Arial" charset="0"/>
                <a:ea typeface="+mn-ea"/>
                <a:cs typeface="+mn-cs"/>
              </a:rPr>
              <a:t>Prof. Dr.-techn. Johannes </a:t>
            </a:r>
            <a:r>
              <a:rPr lang="de-DE" sz="1000" b="0" i="0" kern="1200" dirty="0" err="1" smtClean="0">
                <a:solidFill>
                  <a:schemeClr val="tx1"/>
                </a:solidFill>
                <a:effectLst/>
                <a:latin typeface="Arial" charset="0"/>
                <a:ea typeface="+mn-ea"/>
                <a:cs typeface="+mn-cs"/>
              </a:rPr>
              <a:t>Fürnkranz</a:t>
            </a:r>
            <a:r>
              <a:rPr kumimoji="0" lang="de-DE" sz="1000" b="0" i="0" u="none" strike="noStrike" kern="1200" cap="none" spc="0" normalizeH="0" baseline="0" noProof="0" dirty="0" smtClean="0">
                <a:ln>
                  <a:noFill/>
                </a:ln>
                <a:solidFill>
                  <a:schemeClr val="tx1"/>
                </a:solidFill>
                <a:effectLst/>
                <a:uLnTx/>
                <a:uFillTx/>
                <a:latin typeface="+mn-lt"/>
                <a:ea typeface="+mn-ea"/>
                <a:cs typeface="Tahoma" pitchFamily="34" charset="0"/>
              </a:rPr>
              <a:t> | Nicolas Bayer | </a:t>
            </a:r>
            <a:fld id="{8E9B2640-8CD7-45FF-9440-54608BC46479}" type="slidenum">
              <a:rPr kumimoji="0" lang="de-DE" sz="1000" b="0" i="0" u="none" strike="noStrike" kern="1200" cap="none" spc="0" normalizeH="0" baseline="0" noProof="0" smtClean="0">
                <a:ln>
                  <a:noFill/>
                </a:ln>
                <a:solidFill>
                  <a:schemeClr val="tx1"/>
                </a:solidFill>
                <a:effectLst/>
                <a:uLnTx/>
                <a:uFillTx/>
                <a:latin typeface="+mn-lt"/>
                <a:ea typeface="+mn-ea"/>
                <a:cs typeface="Tahoma"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‹Nr.›</a:t>
            </a:fld>
            <a:endParaRPr kumimoji="0" lang="de-DE" sz="1000" b="0" i="0" u="none" strike="noStrike" kern="1200" cap="none" spc="0" normalizeH="0" baseline="0" noProof="0" dirty="0" smtClean="0">
              <a:ln>
                <a:noFill/>
              </a:ln>
              <a:solidFill>
                <a:schemeClr val="tx1"/>
              </a:solidFill>
              <a:effectLst/>
              <a:uLnTx/>
              <a:uFillTx/>
              <a:latin typeface="+mn-lt"/>
              <a:ea typeface="+mn-ea"/>
              <a:cs typeface="Tahom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000" b="0" i="0" u="none" strike="noStrike" kern="1200" cap="none" spc="0" normalizeH="0" baseline="0" noProof="0" dirty="0">
              <a:ln>
                <a:noFill/>
              </a:ln>
              <a:solidFill>
                <a:schemeClr val="tx1"/>
              </a:solidFill>
              <a:effectLst/>
              <a:uLnTx/>
              <a:uFillTx/>
              <a:latin typeface="+mn-lt"/>
              <a:ea typeface="+mn-ea"/>
              <a:cs typeface="Tahoma" pitchFamily="34" charset="0"/>
            </a:endParaRPr>
          </a:p>
        </p:txBody>
      </p:sp>
      <p:pic>
        <p:nvPicPr>
          <p:cNvPr id="3" name="Picture 2" descr="small ke-icon"/>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8581480" y="6440179"/>
            <a:ext cx="316458" cy="281296"/>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4" r:id="rId5"/>
    <p:sldLayoutId id="2147483655" r:id="rId6"/>
    <p:sldLayoutId id="2147483656" r:id="rId7"/>
    <p:sldLayoutId id="2147483657" r:id="rId8"/>
  </p:sldLayoutIdLst>
  <p:hf hdr="0"/>
  <p:txStyles>
    <p:titleStyle>
      <a:lvl1pPr algn="l" rtl="0" eaLnBrk="1" fontAlgn="base" hangingPunct="1">
        <a:spcBef>
          <a:spcPct val="0"/>
        </a:spcBef>
        <a:spcAft>
          <a:spcPct val="0"/>
        </a:spcAft>
        <a:defRPr sz="2400" b="1">
          <a:solidFill>
            <a:schemeClr val="tx1"/>
          </a:solidFill>
          <a:latin typeface="+mn-lt"/>
          <a:ea typeface="+mj-ea"/>
          <a:cs typeface="Tahoma" pitchFamily="34" charset="0"/>
        </a:defRPr>
      </a:lvl1pPr>
      <a:lvl2pPr algn="l" rtl="0" eaLnBrk="1" fontAlgn="base" hangingPunct="1">
        <a:spcBef>
          <a:spcPct val="0"/>
        </a:spcBef>
        <a:spcAft>
          <a:spcPct val="0"/>
        </a:spcAft>
        <a:defRPr sz="2400" b="1">
          <a:solidFill>
            <a:schemeClr val="tx1"/>
          </a:solidFill>
          <a:latin typeface="Arial" charset="0"/>
        </a:defRPr>
      </a:lvl2pPr>
      <a:lvl3pPr algn="l" rtl="0" eaLnBrk="1" fontAlgn="base" hangingPunct="1">
        <a:spcBef>
          <a:spcPct val="0"/>
        </a:spcBef>
        <a:spcAft>
          <a:spcPct val="0"/>
        </a:spcAft>
        <a:defRPr sz="2400" b="1">
          <a:solidFill>
            <a:schemeClr val="tx1"/>
          </a:solidFill>
          <a:latin typeface="Arial" charset="0"/>
        </a:defRPr>
      </a:lvl3pPr>
      <a:lvl4pPr algn="l" rtl="0" eaLnBrk="1" fontAlgn="base" hangingPunct="1">
        <a:spcBef>
          <a:spcPct val="0"/>
        </a:spcBef>
        <a:spcAft>
          <a:spcPct val="0"/>
        </a:spcAft>
        <a:defRPr sz="2400" b="1">
          <a:solidFill>
            <a:schemeClr val="tx1"/>
          </a:solidFill>
          <a:latin typeface="Arial" charset="0"/>
        </a:defRPr>
      </a:lvl4pPr>
      <a:lvl5pPr algn="l" rtl="0" eaLnBrk="1" fontAlgn="base" hangingPunct="1">
        <a:spcBef>
          <a:spcPct val="0"/>
        </a:spcBef>
        <a:spcAft>
          <a:spcPct val="0"/>
        </a:spcAft>
        <a:defRPr sz="2400" b="1">
          <a:solidFill>
            <a:schemeClr val="tx1"/>
          </a:solidFill>
          <a:latin typeface="Arial" charset="0"/>
        </a:defRPr>
      </a:lvl5pPr>
      <a:lvl6pPr marL="457200" algn="l" rtl="0" eaLnBrk="1" fontAlgn="base" hangingPunct="1">
        <a:spcBef>
          <a:spcPct val="0"/>
        </a:spcBef>
        <a:spcAft>
          <a:spcPct val="0"/>
        </a:spcAft>
        <a:defRPr sz="2400" b="1">
          <a:solidFill>
            <a:schemeClr val="tx1"/>
          </a:solidFill>
          <a:latin typeface="Arial" charset="0"/>
        </a:defRPr>
      </a:lvl6pPr>
      <a:lvl7pPr marL="914400" algn="l" rtl="0" eaLnBrk="1" fontAlgn="base" hangingPunct="1">
        <a:spcBef>
          <a:spcPct val="0"/>
        </a:spcBef>
        <a:spcAft>
          <a:spcPct val="0"/>
        </a:spcAft>
        <a:defRPr sz="2400" b="1">
          <a:solidFill>
            <a:schemeClr val="tx1"/>
          </a:solidFill>
          <a:latin typeface="Arial" charset="0"/>
        </a:defRPr>
      </a:lvl7pPr>
      <a:lvl8pPr marL="1371600" algn="l" rtl="0" eaLnBrk="1" fontAlgn="base" hangingPunct="1">
        <a:spcBef>
          <a:spcPct val="0"/>
        </a:spcBef>
        <a:spcAft>
          <a:spcPct val="0"/>
        </a:spcAft>
        <a:defRPr sz="2400" b="1">
          <a:solidFill>
            <a:schemeClr val="tx1"/>
          </a:solidFill>
          <a:latin typeface="Arial" charset="0"/>
        </a:defRPr>
      </a:lvl8pPr>
      <a:lvl9pPr marL="1828800" algn="l" rtl="0" eaLnBrk="1" fontAlgn="base" hangingPunct="1">
        <a:spcBef>
          <a:spcPct val="0"/>
        </a:spcBef>
        <a:spcAft>
          <a:spcPct val="0"/>
        </a:spcAft>
        <a:defRPr sz="2400" b="1">
          <a:solidFill>
            <a:schemeClr val="tx1"/>
          </a:solidFill>
          <a:latin typeface="Arial" charset="0"/>
        </a:defRPr>
      </a:lvl9pPr>
    </p:titleStyle>
    <p:bodyStyle>
      <a:lvl1pPr marL="179388" indent="-179388" algn="l" rtl="0" eaLnBrk="1" fontAlgn="base" hangingPunct="1">
        <a:lnSpc>
          <a:spcPct val="130000"/>
        </a:lnSpc>
        <a:spcBef>
          <a:spcPts val="200"/>
        </a:spcBef>
        <a:spcAft>
          <a:spcPts val="230"/>
        </a:spcAft>
        <a:buFont typeface="Wingdings" pitchFamily="2" charset="2"/>
        <a:buNone/>
        <a:defRPr sz="2000">
          <a:solidFill>
            <a:schemeClr val="tx1"/>
          </a:solidFill>
          <a:latin typeface="+mn-lt"/>
          <a:ea typeface="+mn-ea"/>
          <a:cs typeface="Tahoma" pitchFamily="34" charset="0"/>
        </a:defRPr>
      </a:lvl1pPr>
      <a:lvl2pPr marL="179388" indent="-177800" algn="l" rtl="0" eaLnBrk="1" fontAlgn="base" hangingPunct="1">
        <a:lnSpc>
          <a:spcPct val="130000"/>
        </a:lnSpc>
        <a:spcBef>
          <a:spcPts val="200"/>
        </a:spcBef>
        <a:spcAft>
          <a:spcPts val="230"/>
        </a:spcAft>
        <a:buFont typeface="Wingdings" pitchFamily="2" charset="2"/>
        <a:buChar char="§"/>
        <a:defRPr sz="2000">
          <a:solidFill>
            <a:schemeClr val="tx1"/>
          </a:solidFill>
          <a:latin typeface="+mn-lt"/>
          <a:cs typeface="Tahoma" pitchFamily="34" charset="0"/>
        </a:defRPr>
      </a:lvl2pPr>
      <a:lvl3pPr marL="538163" indent="-187325" algn="l" rtl="0" eaLnBrk="1" fontAlgn="base" hangingPunct="1">
        <a:lnSpc>
          <a:spcPct val="130000"/>
        </a:lnSpc>
        <a:spcBef>
          <a:spcPts val="200"/>
        </a:spcBef>
        <a:spcAft>
          <a:spcPts val="230"/>
        </a:spcAft>
        <a:buFont typeface="Wingdings" pitchFamily="2" charset="2"/>
        <a:buChar char="§"/>
        <a:defRPr>
          <a:solidFill>
            <a:schemeClr val="tx1"/>
          </a:solidFill>
          <a:latin typeface="+mn-lt"/>
          <a:cs typeface="Tahoma" pitchFamily="34" charset="0"/>
        </a:defRPr>
      </a:lvl3pPr>
      <a:lvl4pPr marL="717550" indent="-173038" algn="l" rtl="0" eaLnBrk="1" fontAlgn="base" hangingPunct="1">
        <a:lnSpc>
          <a:spcPct val="130000"/>
        </a:lnSpc>
        <a:spcBef>
          <a:spcPts val="200"/>
        </a:spcBef>
        <a:spcAft>
          <a:spcPts val="230"/>
        </a:spcAft>
        <a:buFont typeface="Wingdings" pitchFamily="2" charset="2"/>
        <a:buChar char="§"/>
        <a:defRPr sz="1600">
          <a:solidFill>
            <a:schemeClr val="tx1"/>
          </a:solidFill>
          <a:latin typeface="+mn-lt"/>
          <a:cs typeface="Tahoma" pitchFamily="34" charset="0"/>
        </a:defRPr>
      </a:lvl4pPr>
      <a:lvl5pPr marL="908050" indent="-188913" algn="l" rtl="0" eaLnBrk="1" fontAlgn="base" hangingPunct="1">
        <a:lnSpc>
          <a:spcPct val="130000"/>
        </a:lnSpc>
        <a:spcBef>
          <a:spcPts val="200"/>
        </a:spcBef>
        <a:spcAft>
          <a:spcPts val="230"/>
        </a:spcAft>
        <a:buFont typeface="Wingdings" pitchFamily="2" charset="2"/>
        <a:buChar char="§"/>
        <a:defRPr sz="1600">
          <a:solidFill>
            <a:schemeClr val="tx1"/>
          </a:solidFill>
          <a:latin typeface="+mn-lt"/>
          <a:cs typeface="Tahoma" pitchFamily="34" charset="0"/>
        </a:defRPr>
      </a:lvl5pPr>
      <a:lvl6pPr marL="1365250" indent="-188913" algn="l" rtl="0" eaLnBrk="1" fontAlgn="base" hangingPunct="1">
        <a:spcBef>
          <a:spcPct val="20000"/>
        </a:spcBef>
        <a:spcAft>
          <a:spcPct val="0"/>
        </a:spcAft>
        <a:buFont typeface="Wingdings" pitchFamily="2" charset="2"/>
        <a:buChar char="§"/>
        <a:defRPr sz="1600">
          <a:solidFill>
            <a:schemeClr val="tx1"/>
          </a:solidFill>
          <a:latin typeface="+mn-lt"/>
        </a:defRPr>
      </a:lvl6pPr>
      <a:lvl7pPr marL="1822450" indent="-188913" algn="l" rtl="0" eaLnBrk="1" fontAlgn="base" hangingPunct="1">
        <a:spcBef>
          <a:spcPct val="20000"/>
        </a:spcBef>
        <a:spcAft>
          <a:spcPct val="0"/>
        </a:spcAft>
        <a:buFont typeface="Wingdings" pitchFamily="2" charset="2"/>
        <a:buChar char="§"/>
        <a:defRPr sz="1600">
          <a:solidFill>
            <a:schemeClr val="tx1"/>
          </a:solidFill>
          <a:latin typeface="+mn-lt"/>
        </a:defRPr>
      </a:lvl7pPr>
      <a:lvl8pPr marL="2279650" indent="-188913" algn="l" rtl="0" eaLnBrk="1" fontAlgn="base" hangingPunct="1">
        <a:spcBef>
          <a:spcPct val="20000"/>
        </a:spcBef>
        <a:spcAft>
          <a:spcPct val="0"/>
        </a:spcAft>
        <a:buFont typeface="Wingdings" pitchFamily="2" charset="2"/>
        <a:buChar char="§"/>
        <a:defRPr sz="1600">
          <a:solidFill>
            <a:schemeClr val="tx1"/>
          </a:solidFill>
          <a:latin typeface="+mn-lt"/>
        </a:defRPr>
      </a:lvl8pPr>
      <a:lvl9pPr marL="2736850" indent="-188913" algn="l" rtl="0" eaLnBrk="1" fontAlgn="base" hangingPunct="1">
        <a:spcBef>
          <a:spcPct val="20000"/>
        </a:spcBef>
        <a:spcAft>
          <a:spcPct val="0"/>
        </a:spcAft>
        <a:buFont typeface="Wingdings" pitchFamily="2" charset="2"/>
        <a:buChar char="§"/>
        <a:defRPr sz="16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7.png"/><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originlab.de/index.aspx?go=Products/Origin/DataAnalysis/SignalProcessing/STF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p:cNvSpPr>
            <a:spLocks noGrp="1"/>
          </p:cNvSpPr>
          <p:nvPr>
            <p:ph type="title"/>
          </p:nvPr>
        </p:nvSpPr>
        <p:spPr>
          <a:xfrm>
            <a:off x="539552" y="1916832"/>
            <a:ext cx="3921696" cy="4392488"/>
          </a:xfrm>
        </p:spPr>
        <p:txBody>
          <a:bodyPr/>
          <a:lstStyle/>
          <a:p>
            <a:r>
              <a:rPr lang="en-US" sz="2800" dirty="0"/>
              <a:t>Multi-sensor data fusion using support vector machine for motor fault </a:t>
            </a:r>
            <a:r>
              <a:rPr lang="en-US" sz="2800" dirty="0" smtClean="0"/>
              <a:t>detection</a:t>
            </a:r>
            <a:br>
              <a:rPr lang="en-US" sz="2800" dirty="0" smtClean="0"/>
            </a:br>
            <a:r>
              <a:rPr lang="en-US" sz="2800" dirty="0" smtClean="0"/>
              <a:t/>
            </a:r>
            <a:br>
              <a:rPr lang="en-US" sz="2800" dirty="0" smtClean="0"/>
            </a:br>
            <a:r>
              <a:rPr lang="en-US" sz="2000" b="0" dirty="0" err="1" smtClean="0"/>
              <a:t>Tribeni</a:t>
            </a:r>
            <a:r>
              <a:rPr lang="en-US" sz="2000" b="0" dirty="0" smtClean="0"/>
              <a:t> </a:t>
            </a:r>
            <a:r>
              <a:rPr lang="en-US" sz="2000" b="0" dirty="0"/>
              <a:t>Prasad Banerjee, </a:t>
            </a:r>
            <a:r>
              <a:rPr lang="en-US" sz="2000" b="0" dirty="0" err="1"/>
              <a:t>Swagatam</a:t>
            </a:r>
            <a:r>
              <a:rPr lang="en-US" sz="2000" b="0" dirty="0"/>
              <a:t> </a:t>
            </a:r>
            <a:r>
              <a:rPr lang="en-US" sz="2000" b="0" dirty="0" smtClean="0"/>
              <a:t>Das</a:t>
            </a:r>
            <a:br>
              <a:rPr lang="en-US" sz="2000" b="0" dirty="0" smtClean="0"/>
            </a:br>
            <a:r>
              <a:rPr lang="en-US" sz="2800" dirty="0"/>
              <a:t/>
            </a:r>
            <a:br>
              <a:rPr lang="en-US" sz="2800" dirty="0"/>
            </a:br>
            <a:endParaRPr lang="de-DE" sz="2800" dirty="0"/>
          </a:p>
        </p:txBody>
      </p:sp>
      <p:pic>
        <p:nvPicPr>
          <p:cNvPr id="5" name="Grafik 4"/>
          <p:cNvPicPr>
            <a:picLocks noChangeAspect="1"/>
          </p:cNvPicPr>
          <p:nvPr/>
        </p:nvPicPr>
        <p:blipFill>
          <a:blip r:embed="rId2"/>
          <a:stretch>
            <a:fillRect/>
          </a:stretch>
        </p:blipFill>
        <p:spPr>
          <a:xfrm>
            <a:off x="4211960" y="2348880"/>
            <a:ext cx="4719258" cy="2736304"/>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Outline</a:t>
            </a:r>
            <a:endParaRPr lang="de-DE" dirty="0"/>
          </a:p>
        </p:txBody>
      </p:sp>
      <p:sp>
        <p:nvSpPr>
          <p:cNvPr id="3" name="Inhaltsplatzhalter 2"/>
          <p:cNvSpPr>
            <a:spLocks noGrp="1"/>
          </p:cNvSpPr>
          <p:nvPr>
            <p:ph idx="1"/>
          </p:nvPr>
        </p:nvSpPr>
        <p:spPr/>
        <p:txBody>
          <a:bodyPr/>
          <a:lstStyle/>
          <a:p>
            <a:pPr marL="457200" indent="-457200">
              <a:spcBef>
                <a:spcPts val="600"/>
              </a:spcBef>
              <a:spcAft>
                <a:spcPts val="0"/>
              </a:spcAft>
              <a:buFont typeface="+mj-lt"/>
              <a:buAutoNum type="arabicPeriod"/>
            </a:pPr>
            <a:r>
              <a:rPr lang="de-DE" dirty="0" err="1" smtClean="0"/>
              <a:t>Introduction</a:t>
            </a:r>
            <a:endParaRPr lang="de-DE" dirty="0" smtClean="0"/>
          </a:p>
          <a:p>
            <a:pPr marL="457200" indent="-457200">
              <a:spcBef>
                <a:spcPts val="600"/>
              </a:spcBef>
              <a:spcAft>
                <a:spcPts val="0"/>
              </a:spcAft>
              <a:buFont typeface="+mj-lt"/>
              <a:buAutoNum type="arabicPeriod"/>
            </a:pPr>
            <a:r>
              <a:rPr lang="en-US" dirty="0"/>
              <a:t>The new hybrid fusion </a:t>
            </a:r>
            <a:r>
              <a:rPr lang="en-US" dirty="0" smtClean="0"/>
              <a:t>system</a:t>
            </a:r>
          </a:p>
          <a:p>
            <a:pPr marL="701675" lvl="2" indent="-342900">
              <a:spcBef>
                <a:spcPts val="600"/>
              </a:spcBef>
              <a:spcAft>
                <a:spcPts val="0"/>
              </a:spcAft>
            </a:pPr>
            <a:r>
              <a:rPr lang="fr-FR" dirty="0"/>
              <a:t>STFT technique for signal </a:t>
            </a:r>
            <a:r>
              <a:rPr lang="fr-FR" dirty="0" smtClean="0"/>
              <a:t>classification</a:t>
            </a:r>
          </a:p>
          <a:p>
            <a:pPr marL="701675" lvl="2" indent="-342900">
              <a:spcBef>
                <a:spcPts val="600"/>
              </a:spcBef>
              <a:spcAft>
                <a:spcPts val="0"/>
              </a:spcAft>
            </a:pPr>
            <a:r>
              <a:rPr lang="de-DE" dirty="0"/>
              <a:t>Sensor </a:t>
            </a:r>
            <a:r>
              <a:rPr lang="de-DE" dirty="0" err="1"/>
              <a:t>fusion</a:t>
            </a:r>
            <a:r>
              <a:rPr lang="de-DE" dirty="0"/>
              <a:t> </a:t>
            </a:r>
            <a:r>
              <a:rPr lang="de-DE" dirty="0" err="1"/>
              <a:t>architecture</a:t>
            </a:r>
            <a:r>
              <a:rPr lang="en-US" dirty="0" smtClean="0"/>
              <a:t> </a:t>
            </a:r>
          </a:p>
          <a:p>
            <a:pPr marL="701675" lvl="2" indent="-342900">
              <a:spcBef>
                <a:spcPts val="600"/>
              </a:spcBef>
              <a:spcAft>
                <a:spcPts val="0"/>
              </a:spcAft>
            </a:pPr>
            <a:r>
              <a:rPr lang="en-US" dirty="0"/>
              <a:t>Time duration based observer </a:t>
            </a:r>
            <a:r>
              <a:rPr lang="en-US" dirty="0" smtClean="0"/>
              <a:t>model</a:t>
            </a:r>
          </a:p>
          <a:p>
            <a:pPr marL="701675" lvl="2" indent="-342900">
              <a:spcBef>
                <a:spcPts val="600"/>
              </a:spcBef>
              <a:spcAft>
                <a:spcPts val="0"/>
              </a:spcAft>
            </a:pPr>
            <a:r>
              <a:rPr lang="en-US" dirty="0"/>
              <a:t>SVM based fault detection techniques</a:t>
            </a:r>
            <a:endParaRPr lang="en-US" dirty="0" smtClean="0"/>
          </a:p>
          <a:p>
            <a:pPr marL="457200" indent="-457200">
              <a:spcBef>
                <a:spcPts val="600"/>
              </a:spcBef>
              <a:spcAft>
                <a:spcPts val="0"/>
              </a:spcAft>
              <a:buFont typeface="+mj-lt"/>
              <a:buAutoNum type="arabicPeriod"/>
            </a:pPr>
            <a:r>
              <a:rPr lang="en-US" dirty="0"/>
              <a:t>An experimental case </a:t>
            </a:r>
            <a:r>
              <a:rPr lang="en-US" dirty="0" smtClean="0"/>
              <a:t>study</a:t>
            </a:r>
          </a:p>
          <a:p>
            <a:pPr marL="701675" lvl="2" indent="-342900">
              <a:spcBef>
                <a:spcPts val="600"/>
              </a:spcBef>
              <a:spcAft>
                <a:spcPts val="0"/>
              </a:spcAft>
            </a:pPr>
            <a:r>
              <a:rPr lang="de-DE" dirty="0"/>
              <a:t>Simulation </a:t>
            </a:r>
            <a:r>
              <a:rPr lang="de-DE" dirty="0" err="1"/>
              <a:t>results</a:t>
            </a:r>
            <a:r>
              <a:rPr lang="de-DE" dirty="0"/>
              <a:t> </a:t>
            </a:r>
            <a:r>
              <a:rPr lang="de-DE" dirty="0" err="1"/>
              <a:t>and</a:t>
            </a:r>
            <a:r>
              <a:rPr lang="de-DE" dirty="0"/>
              <a:t> </a:t>
            </a:r>
            <a:r>
              <a:rPr lang="de-DE" dirty="0" err="1" smtClean="0"/>
              <a:t>discussion</a:t>
            </a:r>
            <a:endParaRPr lang="de-DE" dirty="0" smtClean="0"/>
          </a:p>
          <a:p>
            <a:pPr marL="457200" indent="-457200">
              <a:spcBef>
                <a:spcPts val="600"/>
              </a:spcBef>
              <a:spcAft>
                <a:spcPts val="0"/>
              </a:spcAft>
              <a:buFont typeface="+mj-lt"/>
              <a:buAutoNum type="arabicPeriod"/>
            </a:pPr>
            <a:r>
              <a:rPr lang="de-DE" dirty="0" err="1" smtClean="0"/>
              <a:t>Conclusion</a:t>
            </a:r>
            <a:endParaRPr lang="de-DE" dirty="0" smtClean="0"/>
          </a:p>
          <a:p>
            <a:pPr marL="457200" indent="-457200">
              <a:spcBef>
                <a:spcPts val="600"/>
              </a:spcBef>
              <a:spcAft>
                <a:spcPts val="0"/>
              </a:spcAft>
              <a:buFont typeface="+mj-lt"/>
              <a:buAutoNum type="arabicPeriod"/>
            </a:pPr>
            <a:r>
              <a:rPr lang="de-DE" dirty="0" smtClean="0"/>
              <a:t>Outlook</a:t>
            </a:r>
          </a:p>
          <a:p>
            <a:endParaRPr lang="de-DE" dirty="0"/>
          </a:p>
        </p:txBody>
      </p:sp>
    </p:spTree>
    <p:extLst>
      <p:ext uri="{BB962C8B-B14F-4D97-AF65-F5344CB8AC3E}">
        <p14:creationId xmlns:p14="http://schemas.microsoft.com/office/powerpoint/2010/main" val="20581377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Introduction</a:t>
            </a:r>
            <a:endParaRPr lang="de-DE" dirty="0"/>
          </a:p>
        </p:txBody>
      </p:sp>
      <p:sp>
        <p:nvSpPr>
          <p:cNvPr id="3" name="Inhaltsplatzhalter 2"/>
          <p:cNvSpPr>
            <a:spLocks noGrp="1"/>
          </p:cNvSpPr>
          <p:nvPr>
            <p:ph idx="1"/>
          </p:nvPr>
        </p:nvSpPr>
        <p:spPr>
          <a:xfrm>
            <a:off x="360000" y="5301208"/>
            <a:ext cx="8532480" cy="1014759"/>
          </a:xfrm>
        </p:spPr>
        <p:txBody>
          <a:bodyPr/>
          <a:lstStyle/>
          <a:p>
            <a:pPr>
              <a:lnSpc>
                <a:spcPct val="100000"/>
              </a:lnSpc>
              <a:spcBef>
                <a:spcPts val="0"/>
              </a:spcBef>
              <a:spcAft>
                <a:spcPts val="0"/>
              </a:spcAft>
            </a:pPr>
            <a:r>
              <a:rPr lang="en-US" sz="1600" dirty="0" smtClean="0"/>
              <a:t>“In </a:t>
            </a:r>
            <a:r>
              <a:rPr lang="en-US" sz="1600" dirty="0"/>
              <a:t>standard sensor fusion architecture, </a:t>
            </a:r>
            <a:r>
              <a:rPr lang="en-US" sz="1600" dirty="0">
                <a:solidFill>
                  <a:srgbClr val="9C1C26"/>
                </a:solidFill>
              </a:rPr>
              <a:t>data</a:t>
            </a:r>
            <a:r>
              <a:rPr lang="en-US" sz="1600" dirty="0"/>
              <a:t> </a:t>
            </a:r>
            <a:r>
              <a:rPr lang="en-US" sz="1600" dirty="0" smtClean="0"/>
              <a:t>from </a:t>
            </a:r>
            <a:r>
              <a:rPr lang="en-US" sz="1600" dirty="0" smtClean="0">
                <a:solidFill>
                  <a:srgbClr val="C00000"/>
                </a:solidFill>
              </a:rPr>
              <a:t>more </a:t>
            </a:r>
            <a:r>
              <a:rPr lang="en-US" sz="1600" dirty="0">
                <a:solidFill>
                  <a:srgbClr val="C00000"/>
                </a:solidFill>
              </a:rPr>
              <a:t>than one </a:t>
            </a:r>
            <a:r>
              <a:rPr lang="en-US" sz="1600" dirty="0" smtClean="0">
                <a:solidFill>
                  <a:srgbClr val="C00000"/>
                </a:solidFill>
              </a:rPr>
              <a:t>sensors </a:t>
            </a:r>
            <a:r>
              <a:rPr lang="en-US" sz="1600" dirty="0" smtClean="0"/>
              <a:t>and </a:t>
            </a:r>
            <a:r>
              <a:rPr lang="en-US" sz="1600" dirty="0" smtClean="0">
                <a:solidFill>
                  <a:srgbClr val="C00000"/>
                </a:solidFill>
              </a:rPr>
              <a:t>related </a:t>
            </a:r>
          </a:p>
          <a:p>
            <a:pPr>
              <a:lnSpc>
                <a:spcPct val="100000"/>
              </a:lnSpc>
              <a:spcBef>
                <a:spcPts val="0"/>
              </a:spcBef>
              <a:spcAft>
                <a:spcPts val="0"/>
              </a:spcAft>
            </a:pPr>
            <a:r>
              <a:rPr lang="en-US" sz="1600" dirty="0" smtClean="0">
                <a:solidFill>
                  <a:srgbClr val="C00000"/>
                </a:solidFill>
              </a:rPr>
              <a:t>information </a:t>
            </a:r>
            <a:r>
              <a:rPr lang="en-US" sz="1600" dirty="0" smtClean="0"/>
              <a:t>from associated </a:t>
            </a:r>
            <a:r>
              <a:rPr lang="en-US" sz="1600" dirty="0"/>
              <a:t>databases </a:t>
            </a:r>
            <a:r>
              <a:rPr lang="en-US" sz="1600" dirty="0">
                <a:solidFill>
                  <a:srgbClr val="C00000"/>
                </a:solidFill>
              </a:rPr>
              <a:t>are combined </a:t>
            </a:r>
            <a:r>
              <a:rPr lang="en-US" sz="1600" dirty="0" smtClean="0"/>
              <a:t>to improve </a:t>
            </a:r>
            <a:r>
              <a:rPr lang="en-US" sz="1600" dirty="0"/>
              <a:t>the </a:t>
            </a:r>
            <a:r>
              <a:rPr lang="en-US" sz="1600" dirty="0">
                <a:solidFill>
                  <a:srgbClr val="C00000"/>
                </a:solidFill>
              </a:rPr>
              <a:t>accuracy levels </a:t>
            </a:r>
            <a:r>
              <a:rPr lang="en-US" sz="1600" dirty="0" smtClean="0"/>
              <a:t>as </a:t>
            </a:r>
          </a:p>
          <a:p>
            <a:pPr>
              <a:lnSpc>
                <a:spcPct val="100000"/>
              </a:lnSpc>
              <a:spcBef>
                <a:spcPts val="0"/>
              </a:spcBef>
              <a:spcAft>
                <a:spcPts val="0"/>
              </a:spcAft>
            </a:pPr>
            <a:r>
              <a:rPr lang="en-US" sz="1600" dirty="0" smtClean="0"/>
              <a:t>well </a:t>
            </a:r>
            <a:r>
              <a:rPr lang="en-US" sz="1600" dirty="0"/>
              <a:t>as to provide </a:t>
            </a:r>
            <a:r>
              <a:rPr lang="en-US" sz="1600" dirty="0">
                <a:solidFill>
                  <a:srgbClr val="C00000"/>
                </a:solidFill>
              </a:rPr>
              <a:t>more specific </a:t>
            </a:r>
            <a:r>
              <a:rPr lang="en-US" sz="1600" dirty="0" smtClean="0">
                <a:solidFill>
                  <a:srgbClr val="C00000"/>
                </a:solidFill>
              </a:rPr>
              <a:t>inferences </a:t>
            </a:r>
            <a:r>
              <a:rPr lang="en-US" sz="1600" dirty="0" smtClean="0"/>
              <a:t>than </a:t>
            </a:r>
            <a:r>
              <a:rPr lang="en-US" sz="1600" dirty="0"/>
              <a:t>what could be obtained by the use of a </a:t>
            </a:r>
            <a:endParaRPr lang="en-US" sz="1600" dirty="0" smtClean="0"/>
          </a:p>
          <a:p>
            <a:pPr>
              <a:lnSpc>
                <a:spcPct val="100000"/>
              </a:lnSpc>
              <a:spcBef>
                <a:spcPts val="0"/>
              </a:spcBef>
              <a:spcAft>
                <a:spcPts val="0"/>
              </a:spcAft>
            </a:pPr>
            <a:r>
              <a:rPr lang="en-US" sz="1600" dirty="0" smtClean="0"/>
              <a:t>single </a:t>
            </a:r>
            <a:r>
              <a:rPr lang="en-US" sz="1600" dirty="0"/>
              <a:t>sensor</a:t>
            </a:r>
            <a:r>
              <a:rPr lang="en-US" sz="1600" dirty="0" smtClean="0"/>
              <a:t>.”</a:t>
            </a:r>
            <a:endParaRPr lang="de-DE" sz="1600" dirty="0"/>
          </a:p>
        </p:txBody>
      </p:sp>
      <p:graphicFrame>
        <p:nvGraphicFramePr>
          <p:cNvPr id="4" name="Diagramm 3"/>
          <p:cNvGraphicFramePr/>
          <p:nvPr>
            <p:extLst>
              <p:ext uri="{D42A27DB-BD31-4B8C-83A1-F6EECF244321}">
                <p14:modId xmlns:p14="http://schemas.microsoft.com/office/powerpoint/2010/main" val="1888774414"/>
              </p:ext>
            </p:extLst>
          </p:nvPr>
        </p:nvGraphicFramePr>
        <p:xfrm>
          <a:off x="1536804" y="1604970"/>
          <a:ext cx="5784304" cy="36881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19496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Introduction</a:t>
            </a:r>
            <a:endParaRPr lang="de-DE" dirty="0"/>
          </a:p>
        </p:txBody>
      </p:sp>
      <p:grpSp>
        <p:nvGrpSpPr>
          <p:cNvPr id="6" name="Gruppieren 5"/>
          <p:cNvGrpSpPr/>
          <p:nvPr/>
        </p:nvGrpSpPr>
        <p:grpSpPr>
          <a:xfrm>
            <a:off x="359419" y="2185586"/>
            <a:ext cx="8532415" cy="3335147"/>
            <a:chOff x="359419" y="2185586"/>
            <a:chExt cx="8532415" cy="3335147"/>
          </a:xfrm>
        </p:grpSpPr>
        <p:sp>
          <p:nvSpPr>
            <p:cNvPr id="7" name="Freihandform 6"/>
            <p:cNvSpPr/>
            <p:nvPr/>
          </p:nvSpPr>
          <p:spPr>
            <a:xfrm rot="16200000">
              <a:off x="81491" y="2463515"/>
              <a:ext cx="3335146" cy="2779289"/>
            </a:xfrm>
            <a:custGeom>
              <a:avLst/>
              <a:gdLst>
                <a:gd name="connsiteX0" fmla="*/ 0 w 2779287"/>
                <a:gd name="connsiteY0" fmla="*/ 138964 h 3335145"/>
                <a:gd name="connsiteX1" fmla="*/ 138964 w 2779287"/>
                <a:gd name="connsiteY1" fmla="*/ 0 h 3335145"/>
                <a:gd name="connsiteX2" fmla="*/ 2640323 w 2779287"/>
                <a:gd name="connsiteY2" fmla="*/ 0 h 3335145"/>
                <a:gd name="connsiteX3" fmla="*/ 2779287 w 2779287"/>
                <a:gd name="connsiteY3" fmla="*/ 138964 h 3335145"/>
                <a:gd name="connsiteX4" fmla="*/ 2779287 w 2779287"/>
                <a:gd name="connsiteY4" fmla="*/ 3196181 h 3335145"/>
                <a:gd name="connsiteX5" fmla="*/ 2640323 w 2779287"/>
                <a:gd name="connsiteY5" fmla="*/ 3335145 h 3335145"/>
                <a:gd name="connsiteX6" fmla="*/ 138964 w 2779287"/>
                <a:gd name="connsiteY6" fmla="*/ 3335145 h 3335145"/>
                <a:gd name="connsiteX7" fmla="*/ 0 w 2779287"/>
                <a:gd name="connsiteY7" fmla="*/ 3196181 h 3335145"/>
                <a:gd name="connsiteX8" fmla="*/ 0 w 2779287"/>
                <a:gd name="connsiteY8" fmla="*/ 138964 h 333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79287" h="3335145">
                  <a:moveTo>
                    <a:pt x="2663483" y="1"/>
                  </a:moveTo>
                  <a:cubicBezTo>
                    <a:pt x="2727440" y="1"/>
                    <a:pt x="2779287" y="74660"/>
                    <a:pt x="2779287" y="166757"/>
                  </a:cubicBezTo>
                  <a:lnTo>
                    <a:pt x="2779287" y="3168388"/>
                  </a:lnTo>
                  <a:cubicBezTo>
                    <a:pt x="2779287" y="3260485"/>
                    <a:pt x="2727440" y="3335144"/>
                    <a:pt x="2663483" y="3335144"/>
                  </a:cubicBezTo>
                  <a:lnTo>
                    <a:pt x="115804" y="3335144"/>
                  </a:lnTo>
                  <a:cubicBezTo>
                    <a:pt x="51847" y="3335144"/>
                    <a:pt x="0" y="3260485"/>
                    <a:pt x="0" y="3168388"/>
                  </a:cubicBezTo>
                  <a:lnTo>
                    <a:pt x="0" y="166757"/>
                  </a:lnTo>
                  <a:cubicBezTo>
                    <a:pt x="0" y="74660"/>
                    <a:pt x="51847" y="1"/>
                    <a:pt x="115804" y="1"/>
                  </a:cubicBezTo>
                  <a:lnTo>
                    <a:pt x="2663483" y="1"/>
                  </a:lnTo>
                  <a:close/>
                </a:path>
              </a:pathLst>
            </a:custGeom>
            <a:solidFill>
              <a:srgbClr val="9C1C2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0326" tIns="54866" rIns="71120" bIns="2223430" numCol="1" spcCol="1270" anchor="t" anchorCtr="0">
              <a:noAutofit/>
            </a:bodyPr>
            <a:lstStyle/>
            <a:p>
              <a:pPr lvl="0" algn="ctr" defTabSz="711200">
                <a:lnSpc>
                  <a:spcPct val="90000"/>
                </a:lnSpc>
                <a:spcBef>
                  <a:spcPct val="0"/>
                </a:spcBef>
                <a:spcAft>
                  <a:spcPct val="35000"/>
                </a:spcAft>
              </a:pPr>
              <a:r>
                <a:rPr lang="de-DE" sz="1600" b="1" kern="1200" dirty="0" err="1" smtClean="0"/>
                <a:t>Conventional</a:t>
              </a:r>
              <a:r>
                <a:rPr lang="de-DE" sz="1600" b="1" kern="1200" dirty="0" smtClean="0"/>
                <a:t> </a:t>
              </a:r>
              <a:r>
                <a:rPr lang="de-DE" sz="1600" b="1" kern="1200" dirty="0" err="1" smtClean="0"/>
                <a:t>approaches</a:t>
              </a:r>
              <a:r>
                <a:rPr lang="de-DE" sz="1600" b="1" kern="1200" dirty="0" smtClean="0"/>
                <a:t> </a:t>
              </a:r>
              <a:r>
                <a:rPr lang="de-DE" sz="1600" b="1" kern="1200" dirty="0" err="1" smtClean="0"/>
                <a:t>to</a:t>
              </a:r>
              <a:r>
                <a:rPr lang="de-DE" sz="1600" b="1" kern="1200" dirty="0" smtClean="0"/>
                <a:t> </a:t>
              </a:r>
              <a:r>
                <a:rPr lang="de-DE" sz="1600" b="1" kern="1200" dirty="0" err="1" smtClean="0"/>
                <a:t>sensor</a:t>
              </a:r>
              <a:r>
                <a:rPr lang="de-DE" sz="1600" b="1" kern="1200" dirty="0" smtClean="0"/>
                <a:t> </a:t>
              </a:r>
              <a:r>
                <a:rPr lang="de-DE" sz="1600" b="1" kern="1200" dirty="0" err="1" smtClean="0"/>
                <a:t>fusion</a:t>
              </a:r>
              <a:endParaRPr lang="de-DE" sz="1600" b="1" kern="1200" dirty="0"/>
            </a:p>
          </p:txBody>
        </p:sp>
        <p:sp>
          <p:nvSpPr>
            <p:cNvPr id="8" name="Freihandform 7"/>
            <p:cNvSpPr/>
            <p:nvPr/>
          </p:nvSpPr>
          <p:spPr>
            <a:xfrm>
              <a:off x="915278" y="2185587"/>
              <a:ext cx="2070569" cy="3335145"/>
            </a:xfrm>
            <a:custGeom>
              <a:avLst/>
              <a:gdLst>
                <a:gd name="connsiteX0" fmla="*/ 0 w 2070569"/>
                <a:gd name="connsiteY0" fmla="*/ 0 h 3335145"/>
                <a:gd name="connsiteX1" fmla="*/ 2070569 w 2070569"/>
                <a:gd name="connsiteY1" fmla="*/ 0 h 3335145"/>
                <a:gd name="connsiteX2" fmla="*/ 2070569 w 2070569"/>
                <a:gd name="connsiteY2" fmla="*/ 3335145 h 3335145"/>
                <a:gd name="connsiteX3" fmla="*/ 0 w 2070569"/>
                <a:gd name="connsiteY3" fmla="*/ 3335145 h 3335145"/>
                <a:gd name="connsiteX4" fmla="*/ 0 w 2070569"/>
                <a:gd name="connsiteY4" fmla="*/ 0 h 333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0569" h="3335145">
                  <a:moveTo>
                    <a:pt x="0" y="0"/>
                  </a:moveTo>
                  <a:lnTo>
                    <a:pt x="2070569" y="0"/>
                  </a:lnTo>
                  <a:lnTo>
                    <a:pt x="2070569" y="3335145"/>
                  </a:lnTo>
                  <a:lnTo>
                    <a:pt x="0" y="3335145"/>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108000" tIns="144000" rIns="108000" bIns="0" numCol="1" spcCol="1270" anchor="t" anchorCtr="0">
              <a:noAutofit/>
            </a:bodyPr>
            <a:lstStyle/>
            <a:p>
              <a:pPr marL="342900" lvl="0" indent="-342900" algn="l" defTabSz="889000">
                <a:lnSpc>
                  <a:spcPct val="90000"/>
                </a:lnSpc>
                <a:spcBef>
                  <a:spcPts val="600"/>
                </a:spcBef>
                <a:spcAft>
                  <a:spcPts val="0"/>
                </a:spcAft>
                <a:buFont typeface="Arial" panose="020B0604020202020204" pitchFamily="34" charset="0"/>
                <a:buChar char="•"/>
              </a:pPr>
              <a:r>
                <a:rPr lang="en-US" sz="1400" kern="1200" dirty="0" smtClean="0"/>
                <a:t>Algebraic functions</a:t>
              </a:r>
            </a:p>
            <a:p>
              <a:pPr marL="342900" lvl="0" indent="-342900" algn="l" defTabSz="889000">
                <a:lnSpc>
                  <a:spcPct val="90000"/>
                </a:lnSpc>
                <a:spcBef>
                  <a:spcPts val="600"/>
                </a:spcBef>
                <a:spcAft>
                  <a:spcPts val="0"/>
                </a:spcAft>
                <a:buFont typeface="Arial" panose="020B0604020202020204" pitchFamily="34" charset="0"/>
                <a:buChar char="•"/>
              </a:pPr>
              <a:r>
                <a:rPr lang="en-US" sz="1400" kern="1200" dirty="0" err="1" smtClean="0"/>
                <a:t>Kalman</a:t>
              </a:r>
              <a:r>
                <a:rPr lang="en-US" sz="1400" kern="1200" dirty="0" smtClean="0"/>
                <a:t> filtering</a:t>
              </a:r>
            </a:p>
            <a:p>
              <a:pPr marL="342900" lvl="0" indent="-342900" algn="l" defTabSz="889000">
                <a:lnSpc>
                  <a:spcPct val="90000"/>
                </a:lnSpc>
                <a:spcBef>
                  <a:spcPts val="600"/>
                </a:spcBef>
                <a:spcAft>
                  <a:spcPts val="0"/>
                </a:spcAft>
                <a:buFont typeface="Arial" panose="020B0604020202020204" pitchFamily="34" charset="0"/>
                <a:buChar char="•"/>
              </a:pPr>
              <a:r>
                <a:rPr lang="en-US" sz="1400" kern="1200" dirty="0" smtClean="0"/>
                <a:t>weighted average</a:t>
              </a:r>
            </a:p>
            <a:p>
              <a:pPr marL="342900" lvl="0" indent="-342900" algn="l" defTabSz="889000">
                <a:lnSpc>
                  <a:spcPct val="90000"/>
                </a:lnSpc>
                <a:spcBef>
                  <a:spcPts val="600"/>
                </a:spcBef>
                <a:spcAft>
                  <a:spcPts val="0"/>
                </a:spcAft>
                <a:buFont typeface="Arial" panose="020B0604020202020204" pitchFamily="34" charset="0"/>
                <a:buChar char="•"/>
              </a:pPr>
              <a:r>
                <a:rPr lang="en-US" sz="1400" kern="1200" dirty="0" smtClean="0"/>
                <a:t>Bayesian estimators</a:t>
              </a:r>
            </a:p>
            <a:p>
              <a:pPr marL="342900" lvl="0" indent="-342900" algn="l" defTabSz="889000">
                <a:lnSpc>
                  <a:spcPct val="90000"/>
                </a:lnSpc>
                <a:spcBef>
                  <a:spcPts val="600"/>
                </a:spcBef>
                <a:spcAft>
                  <a:spcPts val="0"/>
                </a:spcAft>
                <a:buFont typeface="Arial" panose="020B0604020202020204" pitchFamily="34" charset="0"/>
                <a:buChar char="•"/>
              </a:pPr>
              <a:r>
                <a:rPr lang="en-US" sz="1400" kern="1200" dirty="0" smtClean="0"/>
                <a:t>adaptive observers</a:t>
              </a:r>
            </a:p>
            <a:p>
              <a:pPr marL="342900" lvl="0" indent="-342900" algn="l" defTabSz="889000">
                <a:lnSpc>
                  <a:spcPct val="90000"/>
                </a:lnSpc>
                <a:spcBef>
                  <a:spcPts val="600"/>
                </a:spcBef>
                <a:spcAft>
                  <a:spcPts val="0"/>
                </a:spcAft>
                <a:buFont typeface="Arial" panose="020B0604020202020204" pitchFamily="34" charset="0"/>
                <a:buChar char="•"/>
              </a:pPr>
              <a:r>
                <a:rPr lang="en-US" sz="1400" kern="1200" dirty="0" smtClean="0"/>
                <a:t>nonlinear system fusion  </a:t>
              </a:r>
              <a:endParaRPr lang="de-DE" sz="1400" kern="1200" dirty="0"/>
            </a:p>
          </p:txBody>
        </p:sp>
        <p:sp>
          <p:nvSpPr>
            <p:cNvPr id="9" name="Freihandform 8"/>
            <p:cNvSpPr/>
            <p:nvPr/>
          </p:nvSpPr>
          <p:spPr>
            <a:xfrm rot="16200000">
              <a:off x="2958054" y="2463515"/>
              <a:ext cx="3335145" cy="2779288"/>
            </a:xfrm>
            <a:custGeom>
              <a:avLst/>
              <a:gdLst>
                <a:gd name="connsiteX0" fmla="*/ 0 w 2779287"/>
                <a:gd name="connsiteY0" fmla="*/ 138964 h 3335145"/>
                <a:gd name="connsiteX1" fmla="*/ 138964 w 2779287"/>
                <a:gd name="connsiteY1" fmla="*/ 0 h 3335145"/>
                <a:gd name="connsiteX2" fmla="*/ 2640323 w 2779287"/>
                <a:gd name="connsiteY2" fmla="*/ 0 h 3335145"/>
                <a:gd name="connsiteX3" fmla="*/ 2779287 w 2779287"/>
                <a:gd name="connsiteY3" fmla="*/ 138964 h 3335145"/>
                <a:gd name="connsiteX4" fmla="*/ 2779287 w 2779287"/>
                <a:gd name="connsiteY4" fmla="*/ 3196181 h 3335145"/>
                <a:gd name="connsiteX5" fmla="*/ 2640323 w 2779287"/>
                <a:gd name="connsiteY5" fmla="*/ 3335145 h 3335145"/>
                <a:gd name="connsiteX6" fmla="*/ 138964 w 2779287"/>
                <a:gd name="connsiteY6" fmla="*/ 3335145 h 3335145"/>
                <a:gd name="connsiteX7" fmla="*/ 0 w 2779287"/>
                <a:gd name="connsiteY7" fmla="*/ 3196181 h 3335145"/>
                <a:gd name="connsiteX8" fmla="*/ 0 w 2779287"/>
                <a:gd name="connsiteY8" fmla="*/ 138964 h 333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79287" h="3335145">
                  <a:moveTo>
                    <a:pt x="2663483" y="1"/>
                  </a:moveTo>
                  <a:cubicBezTo>
                    <a:pt x="2727440" y="1"/>
                    <a:pt x="2779287" y="74660"/>
                    <a:pt x="2779287" y="166757"/>
                  </a:cubicBezTo>
                  <a:lnTo>
                    <a:pt x="2779287" y="3168388"/>
                  </a:lnTo>
                  <a:cubicBezTo>
                    <a:pt x="2779287" y="3260485"/>
                    <a:pt x="2727440" y="3335144"/>
                    <a:pt x="2663483" y="3335144"/>
                  </a:cubicBezTo>
                  <a:lnTo>
                    <a:pt x="115804" y="3335144"/>
                  </a:lnTo>
                  <a:cubicBezTo>
                    <a:pt x="51847" y="3335144"/>
                    <a:pt x="0" y="3260485"/>
                    <a:pt x="0" y="3168388"/>
                  </a:cubicBezTo>
                  <a:lnTo>
                    <a:pt x="0" y="166757"/>
                  </a:lnTo>
                  <a:cubicBezTo>
                    <a:pt x="0" y="74660"/>
                    <a:pt x="51847" y="1"/>
                    <a:pt x="115804" y="1"/>
                  </a:cubicBezTo>
                  <a:lnTo>
                    <a:pt x="2663483" y="1"/>
                  </a:lnTo>
                  <a:close/>
                </a:path>
              </a:pathLst>
            </a:custGeom>
            <a:solidFill>
              <a:srgbClr val="9C1C2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0325" tIns="113157" rIns="146686" bIns="2223430" numCol="1" spcCol="1270" anchor="t" anchorCtr="0">
              <a:noAutofit/>
            </a:bodyPr>
            <a:lstStyle/>
            <a:p>
              <a:pPr algn="ctr"/>
              <a:r>
                <a:rPr lang="de-DE" sz="1200" b="1" kern="1200" dirty="0" smtClean="0"/>
                <a:t>Hybrid </a:t>
              </a:r>
              <a:r>
                <a:rPr lang="de-DE" sz="1200" b="1" kern="1200" dirty="0" err="1" smtClean="0"/>
                <a:t>approaches</a:t>
              </a:r>
              <a:r>
                <a:rPr lang="de-DE" sz="1200" b="1" kern="1200" dirty="0" smtClean="0"/>
                <a:t> </a:t>
              </a:r>
              <a:r>
                <a:rPr lang="de-DE" sz="1200" b="1" kern="1200" dirty="0" err="1" smtClean="0"/>
                <a:t>combining</a:t>
              </a:r>
              <a:r>
                <a:rPr lang="de-DE" sz="1200" b="1" kern="1200" dirty="0" smtClean="0"/>
                <a:t> </a:t>
              </a:r>
              <a:r>
                <a:rPr lang="en-US" sz="1200" b="1" dirty="0"/>
                <a:t>soft </a:t>
              </a:r>
              <a:r>
                <a:rPr lang="en-US" sz="1200" b="1" dirty="0" smtClean="0"/>
                <a:t>computing with </a:t>
              </a:r>
              <a:r>
                <a:rPr lang="en-US" sz="1200" b="1" dirty="0"/>
                <a:t>the classical </a:t>
              </a:r>
              <a:r>
                <a:rPr lang="en-US" sz="1200" b="1" dirty="0" smtClean="0"/>
                <a:t>methods</a:t>
              </a:r>
              <a:endParaRPr lang="de-DE" sz="1200" b="1" kern="1200" dirty="0"/>
            </a:p>
          </p:txBody>
        </p:sp>
        <p:sp>
          <p:nvSpPr>
            <p:cNvPr id="10" name="Flussdiagramm: Auszug 9"/>
            <p:cNvSpPr/>
            <p:nvPr/>
          </p:nvSpPr>
          <p:spPr>
            <a:xfrm rot="5400000">
              <a:off x="3004757" y="4836908"/>
              <a:ext cx="490245" cy="416893"/>
            </a:xfrm>
            <a:prstGeom prst="flowChartExtract">
              <a:avLst/>
            </a:prstGeom>
            <a:solidFill>
              <a:schemeClr val="bg2"/>
            </a:solidFill>
            <a:ln>
              <a:solidFill>
                <a:schemeClr val="bg2"/>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Freihandform 10"/>
            <p:cNvSpPr/>
            <p:nvPr/>
          </p:nvSpPr>
          <p:spPr>
            <a:xfrm>
              <a:off x="3791841" y="2185587"/>
              <a:ext cx="2070569" cy="3335145"/>
            </a:xfrm>
            <a:custGeom>
              <a:avLst/>
              <a:gdLst>
                <a:gd name="connsiteX0" fmla="*/ 0 w 2070569"/>
                <a:gd name="connsiteY0" fmla="*/ 0 h 3335145"/>
                <a:gd name="connsiteX1" fmla="*/ 2070569 w 2070569"/>
                <a:gd name="connsiteY1" fmla="*/ 0 h 3335145"/>
                <a:gd name="connsiteX2" fmla="*/ 2070569 w 2070569"/>
                <a:gd name="connsiteY2" fmla="*/ 3335145 h 3335145"/>
                <a:gd name="connsiteX3" fmla="*/ 0 w 2070569"/>
                <a:gd name="connsiteY3" fmla="*/ 3335145 h 3335145"/>
                <a:gd name="connsiteX4" fmla="*/ 0 w 2070569"/>
                <a:gd name="connsiteY4" fmla="*/ 0 h 333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0569" h="3335145">
                  <a:moveTo>
                    <a:pt x="0" y="0"/>
                  </a:moveTo>
                  <a:lnTo>
                    <a:pt x="2070569" y="0"/>
                  </a:lnTo>
                  <a:lnTo>
                    <a:pt x="2070569" y="3335145"/>
                  </a:lnTo>
                  <a:lnTo>
                    <a:pt x="0" y="3335145"/>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lvl="0" algn="l" defTabSz="889000">
                <a:lnSpc>
                  <a:spcPct val="90000"/>
                </a:lnSpc>
                <a:spcBef>
                  <a:spcPct val="0"/>
                </a:spcBef>
                <a:spcAft>
                  <a:spcPct val="35000"/>
                </a:spcAft>
              </a:pPr>
              <a:endParaRPr lang="de-DE" sz="2000" kern="1200"/>
            </a:p>
          </p:txBody>
        </p:sp>
        <p:sp>
          <p:nvSpPr>
            <p:cNvPr id="12" name="Freihandform 11"/>
            <p:cNvSpPr/>
            <p:nvPr/>
          </p:nvSpPr>
          <p:spPr>
            <a:xfrm rot="16200000">
              <a:off x="5834617" y="2463515"/>
              <a:ext cx="3335145" cy="2779288"/>
            </a:xfrm>
            <a:custGeom>
              <a:avLst/>
              <a:gdLst>
                <a:gd name="connsiteX0" fmla="*/ 0 w 2779287"/>
                <a:gd name="connsiteY0" fmla="*/ 138964 h 3335145"/>
                <a:gd name="connsiteX1" fmla="*/ 138964 w 2779287"/>
                <a:gd name="connsiteY1" fmla="*/ 0 h 3335145"/>
                <a:gd name="connsiteX2" fmla="*/ 2640323 w 2779287"/>
                <a:gd name="connsiteY2" fmla="*/ 0 h 3335145"/>
                <a:gd name="connsiteX3" fmla="*/ 2779287 w 2779287"/>
                <a:gd name="connsiteY3" fmla="*/ 138964 h 3335145"/>
                <a:gd name="connsiteX4" fmla="*/ 2779287 w 2779287"/>
                <a:gd name="connsiteY4" fmla="*/ 3196181 h 3335145"/>
                <a:gd name="connsiteX5" fmla="*/ 2640323 w 2779287"/>
                <a:gd name="connsiteY5" fmla="*/ 3335145 h 3335145"/>
                <a:gd name="connsiteX6" fmla="*/ 138964 w 2779287"/>
                <a:gd name="connsiteY6" fmla="*/ 3335145 h 3335145"/>
                <a:gd name="connsiteX7" fmla="*/ 0 w 2779287"/>
                <a:gd name="connsiteY7" fmla="*/ 3196181 h 3335145"/>
                <a:gd name="connsiteX8" fmla="*/ 0 w 2779287"/>
                <a:gd name="connsiteY8" fmla="*/ 138964 h 3335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79287" h="3335145">
                  <a:moveTo>
                    <a:pt x="2663483" y="1"/>
                  </a:moveTo>
                  <a:cubicBezTo>
                    <a:pt x="2727440" y="1"/>
                    <a:pt x="2779287" y="74660"/>
                    <a:pt x="2779287" y="166757"/>
                  </a:cubicBezTo>
                  <a:lnTo>
                    <a:pt x="2779287" y="3168388"/>
                  </a:lnTo>
                  <a:cubicBezTo>
                    <a:pt x="2779287" y="3260485"/>
                    <a:pt x="2727440" y="3335144"/>
                    <a:pt x="2663483" y="3335144"/>
                  </a:cubicBezTo>
                  <a:lnTo>
                    <a:pt x="115804" y="3335144"/>
                  </a:lnTo>
                  <a:cubicBezTo>
                    <a:pt x="51847" y="3335144"/>
                    <a:pt x="0" y="3260485"/>
                    <a:pt x="0" y="3168388"/>
                  </a:cubicBezTo>
                  <a:lnTo>
                    <a:pt x="0" y="166757"/>
                  </a:lnTo>
                  <a:cubicBezTo>
                    <a:pt x="0" y="74660"/>
                    <a:pt x="51847" y="1"/>
                    <a:pt x="115804" y="1"/>
                  </a:cubicBezTo>
                  <a:lnTo>
                    <a:pt x="2663483" y="1"/>
                  </a:lnTo>
                  <a:close/>
                </a:path>
              </a:pathLst>
            </a:custGeom>
            <a:solidFill>
              <a:srgbClr val="9C1C2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600325" tIns="113157" rIns="146686" bIns="2223430" numCol="1" spcCol="1270" anchor="t" anchorCtr="0">
              <a:noAutofit/>
            </a:bodyPr>
            <a:lstStyle/>
            <a:p>
              <a:pPr lvl="0" algn="ctr" defTabSz="1466850">
                <a:lnSpc>
                  <a:spcPct val="90000"/>
                </a:lnSpc>
                <a:spcBef>
                  <a:spcPct val="0"/>
                </a:spcBef>
                <a:spcAft>
                  <a:spcPct val="35000"/>
                </a:spcAft>
              </a:pPr>
              <a:r>
                <a:rPr lang="de-DE" sz="1600" b="1" kern="1200" dirty="0" smtClean="0"/>
                <a:t>This </a:t>
              </a:r>
              <a:r>
                <a:rPr lang="de-DE" sz="1600" b="1" kern="1200" dirty="0" err="1" smtClean="0"/>
                <a:t>study</a:t>
              </a:r>
              <a:r>
                <a:rPr lang="de-DE" sz="1600" b="1" kern="1200" dirty="0" smtClean="0"/>
                <a:t>:</a:t>
              </a:r>
              <a:endParaRPr lang="de-DE" sz="1600" b="1" kern="1200" dirty="0"/>
            </a:p>
          </p:txBody>
        </p:sp>
        <p:sp>
          <p:nvSpPr>
            <p:cNvPr id="13" name="Flussdiagramm: Auszug 12"/>
            <p:cNvSpPr/>
            <p:nvPr/>
          </p:nvSpPr>
          <p:spPr>
            <a:xfrm rot="5400000">
              <a:off x="5881319" y="4836908"/>
              <a:ext cx="490245" cy="416893"/>
            </a:xfrm>
            <a:prstGeom prst="flowChartExtract">
              <a:avLst/>
            </a:prstGeom>
            <a:solidFill>
              <a:schemeClr val="bg2"/>
            </a:solidFill>
            <a:ln>
              <a:solidFill>
                <a:schemeClr val="bg2"/>
              </a:solidFill>
            </a:ln>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4" name="Freihandform 13"/>
            <p:cNvSpPr/>
            <p:nvPr/>
          </p:nvSpPr>
          <p:spPr>
            <a:xfrm>
              <a:off x="6668403" y="2185587"/>
              <a:ext cx="2070569" cy="3335145"/>
            </a:xfrm>
            <a:custGeom>
              <a:avLst/>
              <a:gdLst>
                <a:gd name="connsiteX0" fmla="*/ 0 w 2070569"/>
                <a:gd name="connsiteY0" fmla="*/ 0 h 3335145"/>
                <a:gd name="connsiteX1" fmla="*/ 2070569 w 2070569"/>
                <a:gd name="connsiteY1" fmla="*/ 0 h 3335145"/>
                <a:gd name="connsiteX2" fmla="*/ 2070569 w 2070569"/>
                <a:gd name="connsiteY2" fmla="*/ 3335145 h 3335145"/>
                <a:gd name="connsiteX3" fmla="*/ 0 w 2070569"/>
                <a:gd name="connsiteY3" fmla="*/ 3335145 h 3335145"/>
                <a:gd name="connsiteX4" fmla="*/ 0 w 2070569"/>
                <a:gd name="connsiteY4" fmla="*/ 0 h 333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0569" h="3335145">
                  <a:moveTo>
                    <a:pt x="0" y="0"/>
                  </a:moveTo>
                  <a:lnTo>
                    <a:pt x="2070569" y="0"/>
                  </a:lnTo>
                  <a:lnTo>
                    <a:pt x="2070569" y="3335145"/>
                  </a:lnTo>
                  <a:lnTo>
                    <a:pt x="0" y="3335145"/>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0" tIns="68580" rIns="0" bIns="0" numCol="1" spcCol="1270" anchor="t" anchorCtr="0">
              <a:noAutofit/>
            </a:bodyPr>
            <a:lstStyle/>
            <a:p>
              <a:pPr lvl="0" algn="l" defTabSz="889000">
                <a:lnSpc>
                  <a:spcPct val="90000"/>
                </a:lnSpc>
                <a:spcBef>
                  <a:spcPct val="0"/>
                </a:spcBef>
                <a:spcAft>
                  <a:spcPct val="35000"/>
                </a:spcAft>
              </a:pPr>
              <a:endParaRPr lang="de-DE" sz="2000" kern="1200"/>
            </a:p>
          </p:txBody>
        </p:sp>
      </p:grpSp>
      <p:sp>
        <p:nvSpPr>
          <p:cNvPr id="15" name="Freihandform 14"/>
          <p:cNvSpPr/>
          <p:nvPr/>
        </p:nvSpPr>
        <p:spPr>
          <a:xfrm>
            <a:off x="3853216" y="2185588"/>
            <a:ext cx="2070569" cy="3335145"/>
          </a:xfrm>
          <a:custGeom>
            <a:avLst/>
            <a:gdLst>
              <a:gd name="connsiteX0" fmla="*/ 0 w 2070569"/>
              <a:gd name="connsiteY0" fmla="*/ 0 h 3335145"/>
              <a:gd name="connsiteX1" fmla="*/ 2070569 w 2070569"/>
              <a:gd name="connsiteY1" fmla="*/ 0 h 3335145"/>
              <a:gd name="connsiteX2" fmla="*/ 2070569 w 2070569"/>
              <a:gd name="connsiteY2" fmla="*/ 3335145 h 3335145"/>
              <a:gd name="connsiteX3" fmla="*/ 0 w 2070569"/>
              <a:gd name="connsiteY3" fmla="*/ 3335145 h 3335145"/>
              <a:gd name="connsiteX4" fmla="*/ 0 w 2070569"/>
              <a:gd name="connsiteY4" fmla="*/ 0 h 333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0569" h="3335145">
                <a:moveTo>
                  <a:pt x="0" y="0"/>
                </a:moveTo>
                <a:lnTo>
                  <a:pt x="2070569" y="0"/>
                </a:lnTo>
                <a:lnTo>
                  <a:pt x="2070569" y="3335145"/>
                </a:lnTo>
                <a:lnTo>
                  <a:pt x="0" y="3335145"/>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216000" tIns="144000" rIns="108000" bIns="0" numCol="1" spcCol="1270" anchor="t" anchorCtr="0">
            <a:noAutofit/>
          </a:bodyPr>
          <a:lstStyle/>
          <a:p>
            <a:r>
              <a:rPr lang="en-US" sz="1400" dirty="0" smtClean="0"/>
              <a:t>Especially </a:t>
            </a:r>
            <a:r>
              <a:rPr lang="en-US" sz="1400" dirty="0"/>
              <a:t>for high performance operational systems </a:t>
            </a:r>
            <a:r>
              <a:rPr lang="en-US" sz="1400" dirty="0" smtClean="0"/>
              <a:t>sensor </a:t>
            </a:r>
            <a:r>
              <a:rPr lang="en-US" sz="1400" dirty="0"/>
              <a:t>fusion techniques are still preferred and fuzzy </a:t>
            </a:r>
            <a:r>
              <a:rPr lang="en-US" sz="1400" dirty="0" smtClean="0"/>
              <a:t>logic, </a:t>
            </a:r>
            <a:r>
              <a:rPr lang="en-US" sz="1400" dirty="0"/>
              <a:t>neural networks and soft computing</a:t>
            </a:r>
          </a:p>
          <a:p>
            <a:r>
              <a:rPr lang="en-US" sz="1400" dirty="0" smtClean="0"/>
              <a:t>techniques </a:t>
            </a:r>
            <a:r>
              <a:rPr lang="en-US" sz="1400" dirty="0"/>
              <a:t>can be applied for undertaking the fusion. </a:t>
            </a:r>
            <a:endParaRPr lang="de-DE" sz="1400" kern="1200" dirty="0"/>
          </a:p>
        </p:txBody>
      </p:sp>
      <p:sp>
        <p:nvSpPr>
          <p:cNvPr id="17" name="Freihandform 16"/>
          <p:cNvSpPr/>
          <p:nvPr/>
        </p:nvSpPr>
        <p:spPr>
          <a:xfrm>
            <a:off x="6729731" y="2192971"/>
            <a:ext cx="2070569" cy="3335145"/>
          </a:xfrm>
          <a:custGeom>
            <a:avLst/>
            <a:gdLst>
              <a:gd name="connsiteX0" fmla="*/ 0 w 2070569"/>
              <a:gd name="connsiteY0" fmla="*/ 0 h 3335145"/>
              <a:gd name="connsiteX1" fmla="*/ 2070569 w 2070569"/>
              <a:gd name="connsiteY1" fmla="*/ 0 h 3335145"/>
              <a:gd name="connsiteX2" fmla="*/ 2070569 w 2070569"/>
              <a:gd name="connsiteY2" fmla="*/ 3335145 h 3335145"/>
              <a:gd name="connsiteX3" fmla="*/ 0 w 2070569"/>
              <a:gd name="connsiteY3" fmla="*/ 3335145 h 3335145"/>
              <a:gd name="connsiteX4" fmla="*/ 0 w 2070569"/>
              <a:gd name="connsiteY4" fmla="*/ 0 h 33351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0569" h="3335145">
                <a:moveTo>
                  <a:pt x="0" y="0"/>
                </a:moveTo>
                <a:lnTo>
                  <a:pt x="2070569" y="0"/>
                </a:lnTo>
                <a:lnTo>
                  <a:pt x="2070569" y="3335145"/>
                </a:lnTo>
                <a:lnTo>
                  <a:pt x="0" y="3335145"/>
                </a:lnTo>
                <a:lnTo>
                  <a:pt x="0" y="0"/>
                </a:lnTo>
                <a:close/>
              </a:path>
            </a:pathLst>
          </a:custGeom>
          <a:noFill/>
          <a:ln>
            <a:noFill/>
          </a:ln>
          <a:sp3d/>
        </p:spPr>
        <p:style>
          <a:lnRef idx="2">
            <a:scrgbClr r="0" g="0" b="0"/>
          </a:lnRef>
          <a:fillRef idx="1">
            <a:scrgbClr r="0" g="0" b="0"/>
          </a:fillRef>
          <a:effectRef idx="0">
            <a:schemeClr val="accent1">
              <a:hueOff val="0"/>
              <a:satOff val="0"/>
              <a:lumOff val="0"/>
              <a:alphaOff val="0"/>
            </a:schemeClr>
          </a:effectRef>
          <a:fontRef idx="minor">
            <a:schemeClr val="lt1"/>
          </a:fontRef>
        </p:style>
        <p:txBody>
          <a:bodyPr spcFirstLastPara="0" vert="horz" wrap="square" lIns="36000" tIns="144000" rIns="108000" bIns="0" numCol="1" spcCol="1270" anchor="t" anchorCtr="0">
            <a:noAutofit/>
          </a:bodyPr>
          <a:lstStyle/>
          <a:p>
            <a:pPr marL="285750" indent="-285750">
              <a:spcBef>
                <a:spcPts val="600"/>
              </a:spcBef>
              <a:buFont typeface="Arial" panose="020B0604020202020204" pitchFamily="34" charset="0"/>
              <a:buChar char="•"/>
            </a:pPr>
            <a:r>
              <a:rPr lang="en-US" sz="1200" dirty="0" smtClean="0"/>
              <a:t>A </a:t>
            </a:r>
            <a:r>
              <a:rPr lang="en-US" sz="1200" dirty="0"/>
              <a:t>new hybrid approach for multiple sensor data fusion and motor </a:t>
            </a:r>
            <a:r>
              <a:rPr lang="en-US" sz="1200" dirty="0" smtClean="0"/>
              <a:t>fault detection. </a:t>
            </a:r>
          </a:p>
          <a:p>
            <a:pPr marL="285750" indent="-285750">
              <a:spcBef>
                <a:spcPts val="600"/>
              </a:spcBef>
              <a:buFont typeface="Arial" panose="020B0604020202020204" pitchFamily="34" charset="0"/>
              <a:buChar char="•"/>
            </a:pPr>
            <a:r>
              <a:rPr lang="en-US" sz="1200" dirty="0" smtClean="0"/>
              <a:t>no </a:t>
            </a:r>
            <a:r>
              <a:rPr lang="en-US" sz="1200" dirty="0"/>
              <a:t>previous knowledge is required </a:t>
            </a:r>
            <a:r>
              <a:rPr lang="en-US" sz="1200" dirty="0" smtClean="0"/>
              <a:t>about:  </a:t>
            </a:r>
          </a:p>
          <a:p>
            <a:pPr marL="742950" lvl="1" indent="-285750">
              <a:spcBef>
                <a:spcPts val="600"/>
              </a:spcBef>
              <a:buFont typeface="Arial" panose="020B0604020202020204" pitchFamily="34" charset="0"/>
              <a:buChar char="•"/>
            </a:pPr>
            <a:r>
              <a:rPr lang="en-US" sz="1200" dirty="0" smtClean="0"/>
              <a:t>sensor’s </a:t>
            </a:r>
            <a:r>
              <a:rPr lang="en-US" sz="1200" dirty="0"/>
              <a:t>signal </a:t>
            </a:r>
            <a:r>
              <a:rPr lang="en-US" sz="1200" dirty="0" smtClean="0"/>
              <a:t>statistics</a:t>
            </a:r>
          </a:p>
          <a:p>
            <a:pPr marL="742950" lvl="1" indent="-285750">
              <a:spcBef>
                <a:spcPts val="600"/>
              </a:spcBef>
              <a:buFont typeface="Arial" panose="020B0604020202020204" pitchFamily="34" charset="0"/>
              <a:buChar char="•"/>
            </a:pPr>
            <a:r>
              <a:rPr lang="en-US" sz="1200" dirty="0" smtClean="0"/>
              <a:t>system’s behavior</a:t>
            </a:r>
          </a:p>
          <a:p>
            <a:pPr marL="285750" indent="-285750">
              <a:spcBef>
                <a:spcPts val="600"/>
              </a:spcBef>
              <a:buFont typeface="Arial" panose="020B0604020202020204" pitchFamily="34" charset="0"/>
              <a:buChar char="•"/>
            </a:pPr>
            <a:r>
              <a:rPr lang="en-US" sz="1200" dirty="0" smtClean="0"/>
              <a:t>no </a:t>
            </a:r>
            <a:r>
              <a:rPr lang="en-US" sz="1200" dirty="0"/>
              <a:t>learning or </a:t>
            </a:r>
            <a:r>
              <a:rPr lang="en-US" sz="1200" dirty="0" smtClean="0"/>
              <a:t>training </a:t>
            </a:r>
            <a:r>
              <a:rPr lang="de-DE" sz="1200" dirty="0" err="1" smtClean="0"/>
              <a:t>processes</a:t>
            </a:r>
            <a:r>
              <a:rPr lang="de-DE" sz="1200" dirty="0" smtClean="0"/>
              <a:t> </a:t>
            </a:r>
            <a:r>
              <a:rPr lang="de-DE" sz="1200" dirty="0" err="1"/>
              <a:t>are</a:t>
            </a:r>
            <a:r>
              <a:rPr lang="de-DE" sz="1200" dirty="0"/>
              <a:t> </a:t>
            </a:r>
            <a:r>
              <a:rPr lang="de-DE" sz="1200" dirty="0" err="1"/>
              <a:t>required</a:t>
            </a:r>
            <a:r>
              <a:rPr lang="de-DE" sz="1200" dirty="0"/>
              <a:t>.</a:t>
            </a:r>
            <a:endParaRPr lang="de-DE" sz="1200" kern="1200" dirty="0"/>
          </a:p>
        </p:txBody>
      </p:sp>
    </p:spTree>
    <p:extLst>
      <p:ext uri="{BB962C8B-B14F-4D97-AF65-F5344CB8AC3E}">
        <p14:creationId xmlns:p14="http://schemas.microsoft.com/office/powerpoint/2010/main" val="18681739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The new hybrid fusion </a:t>
            </a:r>
            <a:r>
              <a:rPr lang="en-US" dirty="0" smtClean="0"/>
              <a:t>system</a:t>
            </a:r>
            <a:br>
              <a:rPr lang="en-US" dirty="0" smtClean="0"/>
            </a:br>
            <a:r>
              <a:rPr lang="en-US" dirty="0" smtClean="0">
                <a:solidFill>
                  <a:srgbClr val="9C1C26"/>
                </a:solidFill>
              </a:rPr>
              <a:t>Outline</a:t>
            </a:r>
            <a:endParaRPr lang="de-DE" dirty="0">
              <a:solidFill>
                <a:srgbClr val="9C1C26"/>
              </a:solidFill>
            </a:endParaRPr>
          </a:p>
        </p:txBody>
      </p:sp>
      <p:sp>
        <p:nvSpPr>
          <p:cNvPr id="3" name="Inhaltsplatzhalter 2"/>
          <p:cNvSpPr>
            <a:spLocks noGrp="1"/>
          </p:cNvSpPr>
          <p:nvPr>
            <p:ph idx="1"/>
          </p:nvPr>
        </p:nvSpPr>
        <p:spPr>
          <a:xfrm>
            <a:off x="360000" y="1620000"/>
            <a:ext cx="8388464" cy="4479943"/>
          </a:xfrm>
        </p:spPr>
        <p:txBody>
          <a:bodyPr/>
          <a:lstStyle/>
          <a:p>
            <a:r>
              <a:rPr lang="en-US" dirty="0"/>
              <a:t>The new hybrid fusion system consists of the following four phases:</a:t>
            </a:r>
          </a:p>
          <a:p>
            <a:pPr marL="342900" indent="-342900">
              <a:spcBef>
                <a:spcPts val="600"/>
              </a:spcBef>
              <a:buFont typeface="+mj-lt"/>
              <a:buAutoNum type="arabicPeriod"/>
            </a:pPr>
            <a:r>
              <a:rPr lang="en-US" sz="1600" dirty="0" smtClean="0"/>
              <a:t>The </a:t>
            </a:r>
            <a:r>
              <a:rPr lang="en-US" sz="1600" dirty="0"/>
              <a:t>signal is separated by STFT </a:t>
            </a:r>
            <a:r>
              <a:rPr lang="en-US" sz="1600" dirty="0" smtClean="0"/>
              <a:t>according </a:t>
            </a:r>
            <a:r>
              <a:rPr lang="en-US" sz="1600" dirty="0"/>
              <a:t>to its frequency level </a:t>
            </a:r>
            <a:r>
              <a:rPr lang="en-US" sz="1600" dirty="0" smtClean="0"/>
              <a:t>and amplitude</a:t>
            </a:r>
            <a:r>
              <a:rPr lang="en-US" sz="1600" dirty="0"/>
              <a:t>.</a:t>
            </a:r>
          </a:p>
          <a:p>
            <a:pPr marL="342900" indent="-342900">
              <a:spcBef>
                <a:spcPts val="600"/>
              </a:spcBef>
              <a:buFont typeface="+mj-lt"/>
              <a:buAutoNum type="arabicPeriod"/>
            </a:pPr>
            <a:r>
              <a:rPr lang="en-US" sz="1600" dirty="0" smtClean="0"/>
              <a:t>Next </a:t>
            </a:r>
            <a:r>
              <a:rPr lang="en-US" sz="1600" dirty="0"/>
              <a:t>the system faults are modeled as changes in the sensor gain with the magnitude given by a nonlinear function </a:t>
            </a:r>
            <a:r>
              <a:rPr lang="en-US" sz="1600" dirty="0" smtClean="0"/>
              <a:t>of the </a:t>
            </a:r>
            <a:r>
              <a:rPr lang="en-US" sz="1600" dirty="0"/>
              <a:t>measurable output and input signals. An adaptive time-based observer is proposed in order to monitor the </a:t>
            </a:r>
            <a:r>
              <a:rPr lang="en-US" sz="1600" dirty="0" smtClean="0"/>
              <a:t>system for </a:t>
            </a:r>
            <a:r>
              <a:rPr lang="en-US" sz="1600" dirty="0"/>
              <a:t>unanticipated sensor failures.</a:t>
            </a:r>
          </a:p>
          <a:p>
            <a:pPr marL="342900" indent="-342900">
              <a:spcBef>
                <a:spcPts val="600"/>
              </a:spcBef>
              <a:buFont typeface="+mj-lt"/>
              <a:buAutoNum type="arabicPeriod"/>
            </a:pPr>
            <a:r>
              <a:rPr lang="en-US" sz="1600" dirty="0" smtClean="0"/>
              <a:t>Then </a:t>
            </a:r>
            <a:r>
              <a:rPr lang="en-US" sz="1600" dirty="0"/>
              <a:t>a fusion block comes into play to combine the sensor data.</a:t>
            </a:r>
          </a:p>
          <a:p>
            <a:pPr marL="342900" indent="-342900">
              <a:spcBef>
                <a:spcPts val="600"/>
              </a:spcBef>
              <a:buFont typeface="+mj-lt"/>
              <a:buAutoNum type="arabicPeriod"/>
            </a:pPr>
            <a:r>
              <a:rPr lang="en-US" sz="1600" dirty="0" smtClean="0"/>
              <a:t>Finally </a:t>
            </a:r>
            <a:r>
              <a:rPr lang="en-US" sz="1600" dirty="0"/>
              <a:t>the information provided by the previous two steps and the fused data is used to train the SVM (Support </a:t>
            </a:r>
            <a:r>
              <a:rPr lang="en-US" sz="1600" dirty="0" smtClean="0"/>
              <a:t>Vector Machine</a:t>
            </a:r>
            <a:r>
              <a:rPr lang="en-US" sz="1600" dirty="0"/>
              <a:t>) </a:t>
            </a:r>
            <a:r>
              <a:rPr lang="en-US" sz="1600" dirty="0" smtClean="0"/>
              <a:t>classifier </a:t>
            </a:r>
            <a:r>
              <a:rPr lang="en-US" sz="1600" dirty="0"/>
              <a:t>for fault-predictive system modeling.</a:t>
            </a:r>
            <a:endParaRPr lang="de-DE" sz="1600" dirty="0"/>
          </a:p>
        </p:txBody>
      </p:sp>
    </p:spTree>
    <p:extLst>
      <p:ext uri="{BB962C8B-B14F-4D97-AF65-F5344CB8AC3E}">
        <p14:creationId xmlns:p14="http://schemas.microsoft.com/office/powerpoint/2010/main" val="39776087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Side Note:</a:t>
            </a:r>
            <a:br>
              <a:rPr lang="en-US" dirty="0" smtClean="0"/>
            </a:br>
            <a:r>
              <a:rPr lang="en-US" dirty="0" smtClean="0">
                <a:solidFill>
                  <a:srgbClr val="9C1C26"/>
                </a:solidFill>
              </a:rPr>
              <a:t>Brushless </a:t>
            </a:r>
            <a:r>
              <a:rPr lang="en-US" dirty="0">
                <a:solidFill>
                  <a:srgbClr val="9C1C26"/>
                </a:solidFill>
              </a:rPr>
              <a:t>DC </a:t>
            </a:r>
            <a:r>
              <a:rPr lang="en-US" dirty="0" smtClean="0">
                <a:solidFill>
                  <a:srgbClr val="9C1C26"/>
                </a:solidFill>
              </a:rPr>
              <a:t>electric (BLDC) motor </a:t>
            </a:r>
            <a:endParaRPr lang="de-DE" dirty="0">
              <a:solidFill>
                <a:srgbClr val="9C1C26"/>
              </a:solidFill>
            </a:endParaRPr>
          </a:p>
        </p:txBody>
      </p:sp>
      <p:sp>
        <p:nvSpPr>
          <p:cNvPr id="3" name="Inhaltsplatzhalter 2"/>
          <p:cNvSpPr>
            <a:spLocks noGrp="1"/>
          </p:cNvSpPr>
          <p:nvPr>
            <p:ph idx="1"/>
          </p:nvPr>
        </p:nvSpPr>
        <p:spPr>
          <a:xfrm>
            <a:off x="360000" y="1620000"/>
            <a:ext cx="5508144" cy="4617311"/>
          </a:xfrm>
        </p:spPr>
        <p:txBody>
          <a:bodyPr/>
          <a:lstStyle/>
          <a:p>
            <a:pPr marL="0" indent="0"/>
            <a:r>
              <a:rPr lang="en-US" sz="1400" b="1" dirty="0" smtClean="0"/>
              <a:t>General: </a:t>
            </a:r>
          </a:p>
          <a:p>
            <a:pPr marL="285750" indent="-285750">
              <a:buFont typeface="Arial" panose="020B0604020202020204" pitchFamily="34" charset="0"/>
              <a:buChar char="•"/>
            </a:pPr>
            <a:r>
              <a:rPr lang="en-US" sz="1400" dirty="0" smtClean="0"/>
              <a:t>also </a:t>
            </a:r>
            <a:r>
              <a:rPr lang="en-US" sz="1400" dirty="0"/>
              <a:t>known as electronically commutated motors (ECMs, EC motors) </a:t>
            </a:r>
            <a:endParaRPr lang="en-US" sz="1400" dirty="0" smtClean="0"/>
          </a:p>
          <a:p>
            <a:pPr marL="285750" indent="-285750">
              <a:buFont typeface="Arial" panose="020B0604020202020204" pitchFamily="34" charset="0"/>
              <a:buChar char="•"/>
            </a:pPr>
            <a:r>
              <a:rPr lang="en-US" sz="1400" dirty="0" smtClean="0"/>
              <a:t>synchronous </a:t>
            </a:r>
            <a:r>
              <a:rPr lang="en-US" sz="1400" dirty="0"/>
              <a:t>motors that are powered by a DC electric source via an integrated inverter/switching </a:t>
            </a:r>
            <a:r>
              <a:rPr lang="en-US" sz="1400" dirty="0" smtClean="0"/>
              <a:t>power supply </a:t>
            </a:r>
            <a:r>
              <a:rPr lang="en-US" sz="1400" dirty="0" smtClean="0">
                <a:sym typeface="Wingdings" panose="05000000000000000000" pitchFamily="2" charset="2"/>
              </a:rPr>
              <a:t> </a:t>
            </a:r>
            <a:r>
              <a:rPr lang="en-US" sz="1400" dirty="0" smtClean="0"/>
              <a:t>produces </a:t>
            </a:r>
            <a:r>
              <a:rPr lang="en-US" sz="1400" dirty="0"/>
              <a:t>an AC electric signal to drive the </a:t>
            </a:r>
            <a:r>
              <a:rPr lang="en-US" sz="1400" dirty="0" smtClean="0"/>
              <a:t>motor</a:t>
            </a:r>
          </a:p>
          <a:p>
            <a:pPr marL="0" indent="0"/>
            <a:r>
              <a:rPr lang="de-DE" sz="1400" b="1" dirty="0" err="1" smtClean="0"/>
              <a:t>Applications</a:t>
            </a:r>
            <a:r>
              <a:rPr lang="de-DE" sz="1400" b="1" dirty="0" smtClean="0"/>
              <a:t>: </a:t>
            </a:r>
          </a:p>
          <a:p>
            <a:pPr marL="285750" indent="-285750">
              <a:buFont typeface="Arial" panose="020B0604020202020204" pitchFamily="34" charset="0"/>
              <a:buChar char="•"/>
            </a:pPr>
            <a:r>
              <a:rPr lang="de-DE" sz="1400" dirty="0" smtClean="0"/>
              <a:t>Transport </a:t>
            </a:r>
            <a:r>
              <a:rPr lang="de-DE" sz="1400" dirty="0"/>
              <a:t>(e.g. </a:t>
            </a:r>
            <a:r>
              <a:rPr lang="de-DE" sz="1400" dirty="0" err="1"/>
              <a:t>electric</a:t>
            </a:r>
            <a:r>
              <a:rPr lang="de-DE" sz="1400" dirty="0"/>
              <a:t> </a:t>
            </a:r>
            <a:r>
              <a:rPr lang="de-DE" sz="1400" dirty="0" err="1" smtClean="0"/>
              <a:t>and</a:t>
            </a:r>
            <a:r>
              <a:rPr lang="de-DE" sz="1400" dirty="0" smtClean="0"/>
              <a:t> hybrid </a:t>
            </a:r>
            <a:r>
              <a:rPr lang="de-DE" sz="1400" dirty="0" err="1"/>
              <a:t>vehicles</a:t>
            </a:r>
            <a:r>
              <a:rPr lang="de-DE" sz="1400" dirty="0"/>
              <a:t>, </a:t>
            </a:r>
            <a:r>
              <a:rPr lang="de-DE" sz="1400" dirty="0" err="1"/>
              <a:t>Segway</a:t>
            </a:r>
            <a:r>
              <a:rPr lang="de-DE" sz="1400" dirty="0"/>
              <a:t> </a:t>
            </a:r>
            <a:r>
              <a:rPr lang="de-DE" sz="1400" dirty="0" err="1" smtClean="0"/>
              <a:t>Scooter</a:t>
            </a:r>
            <a:r>
              <a:rPr lang="de-DE" sz="1400" dirty="0" smtClean="0"/>
              <a:t>, …)</a:t>
            </a:r>
            <a:endParaRPr lang="de-DE" sz="1400" dirty="0"/>
          </a:p>
          <a:p>
            <a:pPr marL="285750" indent="-285750">
              <a:buFont typeface="Arial" panose="020B0604020202020204" pitchFamily="34" charset="0"/>
              <a:buChar char="•"/>
            </a:pPr>
            <a:r>
              <a:rPr lang="de-DE" sz="1400" dirty="0" err="1" smtClean="0"/>
              <a:t>Heating</a:t>
            </a:r>
            <a:r>
              <a:rPr lang="de-DE" sz="1400" dirty="0" smtClean="0"/>
              <a:t> </a:t>
            </a:r>
            <a:r>
              <a:rPr lang="de-DE" sz="1400" dirty="0" err="1"/>
              <a:t>and</a:t>
            </a:r>
            <a:r>
              <a:rPr lang="de-DE" sz="1400" dirty="0"/>
              <a:t> </a:t>
            </a:r>
            <a:r>
              <a:rPr lang="de-DE" sz="1400" dirty="0" err="1" smtClean="0"/>
              <a:t>ventilations</a:t>
            </a:r>
            <a:r>
              <a:rPr lang="de-DE" sz="1400" dirty="0" smtClean="0"/>
              <a:t> </a:t>
            </a:r>
          </a:p>
          <a:p>
            <a:pPr marL="285750" indent="-285750">
              <a:buFont typeface="Arial" panose="020B0604020202020204" pitchFamily="34" charset="0"/>
              <a:buChar char="•"/>
            </a:pPr>
            <a:r>
              <a:rPr lang="de-DE" sz="1400" dirty="0" smtClean="0"/>
              <a:t>Industrial </a:t>
            </a:r>
            <a:r>
              <a:rPr lang="de-DE" sz="1400" dirty="0" err="1" smtClean="0"/>
              <a:t>engineering</a:t>
            </a:r>
            <a:endParaRPr lang="de-DE" sz="1400" dirty="0" smtClean="0"/>
          </a:p>
          <a:p>
            <a:pPr marL="285750" indent="-285750">
              <a:buFont typeface="Arial" panose="020B0604020202020204" pitchFamily="34" charset="0"/>
              <a:buChar char="•"/>
            </a:pPr>
            <a:r>
              <a:rPr lang="de-DE" sz="1400" dirty="0"/>
              <a:t>Motion </a:t>
            </a:r>
            <a:r>
              <a:rPr lang="de-DE" sz="1400" dirty="0" err="1"/>
              <a:t>control</a:t>
            </a:r>
            <a:r>
              <a:rPr lang="de-DE" sz="1400" dirty="0"/>
              <a:t> </a:t>
            </a:r>
            <a:r>
              <a:rPr lang="de-DE" sz="1400" dirty="0" err="1" smtClean="0"/>
              <a:t>systems</a:t>
            </a:r>
            <a:endParaRPr lang="de-DE" sz="1400" dirty="0" smtClean="0"/>
          </a:p>
          <a:p>
            <a:pPr marL="285750" indent="-285750">
              <a:buFont typeface="Arial" panose="020B0604020202020204" pitchFamily="34" charset="0"/>
              <a:buChar char="•"/>
            </a:pPr>
            <a:r>
              <a:rPr lang="de-DE" sz="1400" dirty="0" err="1"/>
              <a:t>Positioning</a:t>
            </a:r>
            <a:r>
              <a:rPr lang="de-DE" sz="1400" dirty="0"/>
              <a:t> </a:t>
            </a:r>
            <a:r>
              <a:rPr lang="de-DE" sz="1400" dirty="0" err="1"/>
              <a:t>and</a:t>
            </a:r>
            <a:r>
              <a:rPr lang="de-DE" sz="1400" dirty="0"/>
              <a:t> </a:t>
            </a:r>
            <a:r>
              <a:rPr lang="de-DE" sz="1400" dirty="0" err="1"/>
              <a:t>actuation</a:t>
            </a:r>
            <a:r>
              <a:rPr lang="de-DE" sz="1400" dirty="0"/>
              <a:t> </a:t>
            </a:r>
            <a:r>
              <a:rPr lang="de-DE" sz="1400" dirty="0" err="1" smtClean="0"/>
              <a:t>systems</a:t>
            </a:r>
            <a:endParaRPr lang="de-DE" sz="1400" dirty="0" smtClean="0"/>
          </a:p>
          <a:p>
            <a:pPr marL="285750" indent="-285750">
              <a:buFont typeface="Arial" panose="020B0604020202020204" pitchFamily="34" charset="0"/>
              <a:buChar char="•"/>
            </a:pPr>
            <a:r>
              <a:rPr lang="de-DE" sz="1400" dirty="0"/>
              <a:t>Model </a:t>
            </a:r>
            <a:r>
              <a:rPr lang="de-DE" sz="1400" dirty="0" err="1" smtClean="0"/>
              <a:t>engineering</a:t>
            </a:r>
            <a:endParaRPr lang="de-DE" sz="1400" dirty="0" smtClean="0"/>
          </a:p>
          <a:p>
            <a:pPr marL="285750" indent="-285750">
              <a:buFont typeface="Arial" panose="020B0604020202020204" pitchFamily="34" charset="0"/>
              <a:buChar char="•"/>
            </a:pPr>
            <a:r>
              <a:rPr lang="de-DE" sz="1400" dirty="0"/>
              <a:t>Radio </a:t>
            </a:r>
            <a:r>
              <a:rPr lang="de-DE" sz="1400" dirty="0" err="1"/>
              <a:t>controlled</a:t>
            </a:r>
            <a:r>
              <a:rPr lang="de-DE" sz="1400" dirty="0"/>
              <a:t> </a:t>
            </a:r>
            <a:r>
              <a:rPr lang="de-DE" sz="1400" dirty="0" err="1"/>
              <a:t>cars</a:t>
            </a:r>
            <a:endParaRPr lang="de-DE" sz="1400" dirty="0"/>
          </a:p>
          <a:p>
            <a:pPr marL="0" indent="0"/>
            <a:endParaRPr lang="de-DE" sz="1400" dirty="0"/>
          </a:p>
          <a:p>
            <a:pPr marL="0" indent="0"/>
            <a:endParaRPr lang="de-DE" sz="1400" dirty="0"/>
          </a:p>
          <a:p>
            <a:pPr marL="285750" indent="-285750">
              <a:buFont typeface="Arial" panose="020B0604020202020204" pitchFamily="34" charset="0"/>
              <a:buChar char="•"/>
            </a:pPr>
            <a:endParaRPr lang="en-US" sz="1400" dirty="0" smtClean="0"/>
          </a:p>
          <a:p>
            <a:pPr marL="285750" indent="-285750">
              <a:buFont typeface="Arial" panose="020B0604020202020204" pitchFamily="34" charset="0"/>
              <a:buChar char="•"/>
            </a:pPr>
            <a:endParaRPr lang="en-US" sz="1400" dirty="0"/>
          </a:p>
          <a:p>
            <a:pPr marL="285750" indent="-285750">
              <a:buFont typeface="Arial" panose="020B0604020202020204" pitchFamily="34" charset="0"/>
              <a:buChar char="•"/>
            </a:pPr>
            <a:endParaRPr lang="de-DE" sz="1400" dirty="0"/>
          </a:p>
        </p:txBody>
      </p:sp>
      <p:pic>
        <p:nvPicPr>
          <p:cNvPr id="2050" name="Picture 2" descr="https://upload.wikimedia.org/wikipedia/commons/thumb/6/6e/Poles.jpg/220px-Po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2160" y="2492896"/>
            <a:ext cx="2743572" cy="2656278"/>
          </a:xfrm>
          <a:prstGeom prst="rect">
            <a:avLst/>
          </a:prstGeom>
          <a:noFill/>
          <a:extLst>
            <a:ext uri="{909E8E84-426E-40DD-AFC4-6F175D3DCCD1}">
              <a14:hiddenFill xmlns:a14="http://schemas.microsoft.com/office/drawing/2010/main">
                <a:solidFill>
                  <a:srgbClr val="FFFFFF"/>
                </a:solidFill>
              </a14:hiddenFill>
            </a:ext>
          </a:extLst>
        </p:spPr>
      </p:pic>
      <p:sp>
        <p:nvSpPr>
          <p:cNvPr id="5" name="Rechteck 4"/>
          <p:cNvSpPr/>
          <p:nvPr/>
        </p:nvSpPr>
        <p:spPr>
          <a:xfrm>
            <a:off x="6411838" y="5288135"/>
            <a:ext cx="1944216" cy="307777"/>
          </a:xfrm>
          <a:prstGeom prst="rect">
            <a:avLst/>
          </a:prstGeom>
        </p:spPr>
        <p:txBody>
          <a:bodyPr wrap="square">
            <a:spAutoFit/>
          </a:bodyPr>
          <a:lstStyle/>
          <a:p>
            <a:r>
              <a:rPr lang="de-DE" sz="700" dirty="0"/>
              <a:t>https://upload.wikimedia.org/wikipedia/commons/thumb/6/6e/Poles.jpg/220px-Poles.jpg</a:t>
            </a:r>
          </a:p>
        </p:txBody>
      </p:sp>
    </p:spTree>
    <p:extLst>
      <p:ext uri="{BB962C8B-B14F-4D97-AF65-F5344CB8AC3E}">
        <p14:creationId xmlns:p14="http://schemas.microsoft.com/office/powerpoint/2010/main" val="1622566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Short-time Fourier </a:t>
            </a:r>
            <a:r>
              <a:rPr lang="de-DE" dirty="0" err="1" smtClean="0"/>
              <a:t>transform</a:t>
            </a:r>
            <a:r>
              <a:rPr lang="de-DE" dirty="0" smtClean="0"/>
              <a:t> (STFT) </a:t>
            </a:r>
            <a:r>
              <a:rPr lang="fr-FR" dirty="0"/>
              <a:t>technique for signal classification</a:t>
            </a:r>
            <a:endParaRPr lang="de-DE" dirty="0"/>
          </a:p>
        </p:txBody>
      </p:sp>
      <p:sp>
        <p:nvSpPr>
          <p:cNvPr id="3" name="Inhaltsplatzhalter 2"/>
          <p:cNvSpPr>
            <a:spLocks noGrp="1"/>
          </p:cNvSpPr>
          <p:nvPr>
            <p:ph idx="1"/>
          </p:nvPr>
        </p:nvSpPr>
        <p:spPr>
          <a:xfrm>
            <a:off x="360000" y="1620000"/>
            <a:ext cx="8460472" cy="4479943"/>
          </a:xfrm>
        </p:spPr>
        <p:txBody>
          <a:bodyPr/>
          <a:lstStyle/>
          <a:p>
            <a:pPr marL="285750" indent="-285750">
              <a:spcBef>
                <a:spcPts val="600"/>
              </a:spcBef>
              <a:spcAft>
                <a:spcPts val="0"/>
              </a:spcAft>
              <a:buFont typeface="Arial" panose="020B0604020202020204" pitchFamily="34" charset="0"/>
              <a:buChar char="•"/>
            </a:pPr>
            <a:r>
              <a:rPr lang="en-US" sz="1400" dirty="0" smtClean="0"/>
              <a:t>STFT is a Fourier-related transform </a:t>
            </a:r>
            <a:r>
              <a:rPr lang="en-US" sz="1400" dirty="0"/>
              <a:t>used to determine the sinusoidal frequency and phase content of local </a:t>
            </a:r>
            <a:r>
              <a:rPr lang="en-US" sz="1400" dirty="0" smtClean="0"/>
              <a:t>sections </a:t>
            </a:r>
            <a:r>
              <a:rPr lang="en-US" sz="1400" dirty="0"/>
              <a:t>of a signal as </a:t>
            </a:r>
            <a:r>
              <a:rPr lang="en-US" sz="1400" dirty="0" smtClean="0"/>
              <a:t>it changes </a:t>
            </a:r>
            <a:r>
              <a:rPr lang="en-US" sz="1400" dirty="0"/>
              <a:t>over </a:t>
            </a:r>
            <a:r>
              <a:rPr lang="en-US" sz="1400" dirty="0" smtClean="0"/>
              <a:t>time</a:t>
            </a:r>
            <a:endParaRPr lang="en-US" sz="1400" dirty="0"/>
          </a:p>
          <a:p>
            <a:pPr marL="285750" indent="-285750">
              <a:spcBef>
                <a:spcPts val="600"/>
              </a:spcBef>
              <a:spcAft>
                <a:spcPts val="0"/>
              </a:spcAft>
              <a:buFont typeface="Arial" panose="020B0604020202020204" pitchFamily="34" charset="0"/>
              <a:buChar char="•"/>
            </a:pPr>
            <a:r>
              <a:rPr lang="en-US" sz="1400" dirty="0" smtClean="0"/>
              <a:t>The </a:t>
            </a:r>
            <a:r>
              <a:rPr lang="en-US" sz="1400" dirty="0"/>
              <a:t>Fourier transform (a one-dimensional function) of the </a:t>
            </a:r>
            <a:r>
              <a:rPr lang="en-US" sz="1400" dirty="0" smtClean="0"/>
              <a:t>resulting </a:t>
            </a:r>
            <a:r>
              <a:rPr lang="en-US" sz="1400" dirty="0"/>
              <a:t>signal is taken as the window is slid </a:t>
            </a:r>
            <a:r>
              <a:rPr lang="en-US" sz="1400" dirty="0" smtClean="0"/>
              <a:t>along </a:t>
            </a:r>
            <a:r>
              <a:rPr lang="en-US" sz="1400" dirty="0"/>
              <a:t>the time axis, resulting in a two-dimensional </a:t>
            </a:r>
            <a:r>
              <a:rPr lang="en-US" sz="1400" dirty="0" smtClean="0"/>
              <a:t>representation </a:t>
            </a:r>
            <a:r>
              <a:rPr lang="en-US" sz="1400" dirty="0"/>
              <a:t>of the signal. </a:t>
            </a:r>
          </a:p>
          <a:p>
            <a:pPr marL="285750" indent="-285750">
              <a:spcBef>
                <a:spcPts val="600"/>
              </a:spcBef>
              <a:spcAft>
                <a:spcPts val="0"/>
              </a:spcAft>
              <a:buFont typeface="Arial" panose="020B0604020202020204" pitchFamily="34" charset="0"/>
              <a:buChar char="•"/>
            </a:pPr>
            <a:r>
              <a:rPr lang="en-US" sz="1400" dirty="0" smtClean="0"/>
              <a:t>The </a:t>
            </a:r>
            <a:r>
              <a:rPr lang="en-US" sz="1400" dirty="0"/>
              <a:t>idea behind the STFT </a:t>
            </a:r>
            <a:r>
              <a:rPr lang="en-US" sz="1400" dirty="0" smtClean="0"/>
              <a:t>is to segmenting </a:t>
            </a:r>
            <a:r>
              <a:rPr lang="en-US" sz="1400" dirty="0"/>
              <a:t>the signal by using a time-localized window, and performing the </a:t>
            </a:r>
            <a:r>
              <a:rPr lang="en-US" sz="1400" dirty="0" smtClean="0"/>
              <a:t>analysis </a:t>
            </a:r>
            <a:r>
              <a:rPr lang="en-US" sz="1400" dirty="0"/>
              <a:t>for each segment</a:t>
            </a:r>
            <a:r>
              <a:rPr lang="en-US" sz="1400" dirty="0" smtClean="0"/>
              <a:t>.</a:t>
            </a:r>
          </a:p>
          <a:p>
            <a:pPr marL="285750" indent="-285750">
              <a:spcBef>
                <a:spcPts val="600"/>
              </a:spcBef>
              <a:spcAft>
                <a:spcPts val="0"/>
              </a:spcAft>
              <a:buFont typeface="Arial" panose="020B0604020202020204" pitchFamily="34" charset="0"/>
              <a:buChar char="•"/>
            </a:pPr>
            <a:r>
              <a:rPr lang="en-US" sz="1400" dirty="0" smtClean="0"/>
              <a:t>Since </a:t>
            </a:r>
            <a:r>
              <a:rPr lang="en-US" sz="1400" dirty="0"/>
              <a:t>the </a:t>
            </a:r>
            <a:r>
              <a:rPr lang="en-US" sz="1400" dirty="0" smtClean="0"/>
              <a:t>Fourier transform </a:t>
            </a:r>
            <a:r>
              <a:rPr lang="en-US" sz="1400" dirty="0"/>
              <a:t>is computed for every windowed segment of the signal, STFT is able to </a:t>
            </a:r>
            <a:r>
              <a:rPr lang="en-US" sz="1400" dirty="0" smtClean="0"/>
              <a:t>provide a </a:t>
            </a:r>
            <a:r>
              <a:rPr lang="en-US" sz="1400" dirty="0"/>
              <a:t>true time–frequency representation</a:t>
            </a:r>
            <a:r>
              <a:rPr lang="en-US" sz="1400" dirty="0" smtClean="0"/>
              <a:t>.</a:t>
            </a:r>
          </a:p>
          <a:p>
            <a:pPr marL="285750" indent="-285750">
              <a:spcBef>
                <a:spcPts val="600"/>
              </a:spcBef>
              <a:spcAft>
                <a:spcPts val="0"/>
              </a:spcAft>
              <a:buFont typeface="Arial" panose="020B0604020202020204" pitchFamily="34" charset="0"/>
              <a:buChar char="•"/>
            </a:pPr>
            <a:endParaRPr lang="en-US" sz="1400" dirty="0"/>
          </a:p>
          <a:p>
            <a:pPr marL="0" indent="0">
              <a:spcBef>
                <a:spcPts val="600"/>
              </a:spcBef>
              <a:spcAft>
                <a:spcPts val="0"/>
              </a:spcAft>
            </a:pPr>
            <a:endParaRPr lang="en-US" sz="1400" dirty="0"/>
          </a:p>
          <a:p>
            <a:pPr>
              <a:spcBef>
                <a:spcPts val="0"/>
              </a:spcBef>
              <a:spcAft>
                <a:spcPts val="0"/>
              </a:spcAft>
            </a:pPr>
            <a:endParaRPr lang="de-DE" sz="1400" dirty="0"/>
          </a:p>
        </p:txBody>
      </p:sp>
      <p:sp>
        <p:nvSpPr>
          <p:cNvPr id="14" name="Rechteck 13"/>
          <p:cNvSpPr/>
          <p:nvPr/>
        </p:nvSpPr>
        <p:spPr>
          <a:xfrm>
            <a:off x="447798" y="4934521"/>
            <a:ext cx="4988298" cy="13027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832780" y="5657081"/>
            <a:ext cx="4603316" cy="553998"/>
          </a:xfrm>
          <a:prstGeom prst="rect">
            <a:avLst/>
          </a:prstGeom>
          <a:noFill/>
        </p:spPr>
        <p:txBody>
          <a:bodyPr wrap="square" rtlCol="0">
            <a:spAutoFit/>
          </a:bodyPr>
          <a:lstStyle/>
          <a:p>
            <a:r>
              <a:rPr lang="en-US" sz="1000" dirty="0" smtClean="0"/>
              <a:t>is </a:t>
            </a:r>
            <a:r>
              <a:rPr lang="en-US" sz="1000" dirty="0"/>
              <a:t>signal of interest </a:t>
            </a:r>
            <a:r>
              <a:rPr lang="en-US" sz="1000" dirty="0" smtClean="0"/>
              <a:t>(voltage </a:t>
            </a:r>
            <a:r>
              <a:rPr lang="en-US" sz="1000" dirty="0"/>
              <a:t>or a current from the Brushless DC electric </a:t>
            </a:r>
            <a:r>
              <a:rPr lang="en-US" sz="1000" dirty="0" smtClean="0"/>
              <a:t>motor)           is </a:t>
            </a:r>
            <a:r>
              <a:rPr lang="en-US" sz="1000" dirty="0"/>
              <a:t>the window </a:t>
            </a:r>
            <a:r>
              <a:rPr lang="en-US" sz="1000" dirty="0" smtClean="0"/>
              <a:t>function</a:t>
            </a:r>
            <a:endParaRPr lang="en-US" sz="1000" dirty="0"/>
          </a:p>
          <a:p>
            <a:r>
              <a:rPr lang="en-US" sz="1000" dirty="0" smtClean="0"/>
              <a:t>= </a:t>
            </a:r>
            <a:r>
              <a:rPr lang="en-US" sz="1000" dirty="0"/>
              <a:t>0 for </a:t>
            </a:r>
            <a:r>
              <a:rPr lang="en-US" sz="1000" dirty="0" smtClean="0"/>
              <a:t>     &gt; </a:t>
            </a:r>
            <a:r>
              <a:rPr lang="en-US" sz="1000" i="1" dirty="0"/>
              <a:t>T/2</a:t>
            </a:r>
            <a:r>
              <a:rPr lang="en-US" sz="1000" dirty="0"/>
              <a:t> and </a:t>
            </a:r>
            <a:r>
              <a:rPr lang="en-US" sz="1000" i="1" dirty="0"/>
              <a:t>T</a:t>
            </a:r>
            <a:r>
              <a:rPr lang="en-US" sz="1000" dirty="0"/>
              <a:t> is window width. </a:t>
            </a:r>
            <a:endParaRPr lang="en-US" sz="1000" dirty="0" smtClean="0"/>
          </a:p>
        </p:txBody>
      </p:sp>
      <p:pic>
        <p:nvPicPr>
          <p:cNvPr id="7" name="Grafik 6"/>
          <p:cNvPicPr>
            <a:picLocks noChangeAspect="1"/>
          </p:cNvPicPr>
          <p:nvPr/>
        </p:nvPicPr>
        <p:blipFill>
          <a:blip r:embed="rId2"/>
          <a:stretch>
            <a:fillRect/>
          </a:stretch>
        </p:blipFill>
        <p:spPr>
          <a:xfrm>
            <a:off x="504016" y="5004619"/>
            <a:ext cx="4238625" cy="723900"/>
          </a:xfrm>
          <a:prstGeom prst="rect">
            <a:avLst/>
          </a:prstGeom>
        </p:spPr>
      </p:pic>
      <p:pic>
        <p:nvPicPr>
          <p:cNvPr id="8" name="Grafik 7"/>
          <p:cNvPicPr>
            <a:picLocks noChangeAspect="1"/>
          </p:cNvPicPr>
          <p:nvPr/>
        </p:nvPicPr>
        <p:blipFill>
          <a:blip r:embed="rId3"/>
          <a:stretch>
            <a:fillRect/>
          </a:stretch>
        </p:blipFill>
        <p:spPr>
          <a:xfrm>
            <a:off x="5764860" y="5559266"/>
            <a:ext cx="2828925" cy="581025"/>
          </a:xfrm>
          <a:prstGeom prst="rect">
            <a:avLst/>
          </a:prstGeom>
        </p:spPr>
      </p:pic>
      <p:pic>
        <p:nvPicPr>
          <p:cNvPr id="9" name="Grafik 8"/>
          <p:cNvPicPr>
            <a:picLocks noChangeAspect="1"/>
          </p:cNvPicPr>
          <p:nvPr/>
        </p:nvPicPr>
        <p:blipFill>
          <a:blip r:embed="rId4"/>
          <a:stretch>
            <a:fillRect/>
          </a:stretch>
        </p:blipFill>
        <p:spPr>
          <a:xfrm>
            <a:off x="564288" y="5874458"/>
            <a:ext cx="268492" cy="146911"/>
          </a:xfrm>
          <a:prstGeom prst="rect">
            <a:avLst/>
          </a:prstGeom>
        </p:spPr>
      </p:pic>
      <p:pic>
        <p:nvPicPr>
          <p:cNvPr id="10" name="Grafik 9"/>
          <p:cNvPicPr>
            <a:picLocks noChangeAspect="1"/>
          </p:cNvPicPr>
          <p:nvPr/>
        </p:nvPicPr>
        <p:blipFill>
          <a:blip r:embed="rId5"/>
          <a:stretch>
            <a:fillRect/>
          </a:stretch>
        </p:blipFill>
        <p:spPr>
          <a:xfrm>
            <a:off x="564289" y="5690295"/>
            <a:ext cx="268492" cy="178995"/>
          </a:xfrm>
          <a:prstGeom prst="rect">
            <a:avLst/>
          </a:prstGeom>
        </p:spPr>
      </p:pic>
      <p:pic>
        <p:nvPicPr>
          <p:cNvPr id="11" name="Grafik 10"/>
          <p:cNvPicPr>
            <a:picLocks noChangeAspect="1"/>
          </p:cNvPicPr>
          <p:nvPr/>
        </p:nvPicPr>
        <p:blipFill>
          <a:blip r:embed="rId4"/>
          <a:stretch>
            <a:fillRect/>
          </a:stretch>
        </p:blipFill>
        <p:spPr>
          <a:xfrm>
            <a:off x="564289" y="6029144"/>
            <a:ext cx="268492" cy="146911"/>
          </a:xfrm>
          <a:prstGeom prst="rect">
            <a:avLst/>
          </a:prstGeom>
        </p:spPr>
      </p:pic>
      <p:pic>
        <p:nvPicPr>
          <p:cNvPr id="12" name="Grafik 11"/>
          <p:cNvPicPr>
            <a:picLocks noChangeAspect="1"/>
          </p:cNvPicPr>
          <p:nvPr/>
        </p:nvPicPr>
        <p:blipFill>
          <a:blip r:embed="rId6"/>
          <a:stretch>
            <a:fillRect/>
          </a:stretch>
        </p:blipFill>
        <p:spPr>
          <a:xfrm>
            <a:off x="1298621" y="5987154"/>
            <a:ext cx="177035" cy="171503"/>
          </a:xfrm>
          <a:prstGeom prst="rect">
            <a:avLst/>
          </a:prstGeom>
        </p:spPr>
      </p:pic>
      <p:sp>
        <p:nvSpPr>
          <p:cNvPr id="13" name="Textfeld 12"/>
          <p:cNvSpPr txBox="1"/>
          <p:nvPr/>
        </p:nvSpPr>
        <p:spPr>
          <a:xfrm>
            <a:off x="5796518" y="5000904"/>
            <a:ext cx="2770529" cy="830997"/>
          </a:xfrm>
          <a:prstGeom prst="rect">
            <a:avLst/>
          </a:prstGeom>
          <a:noFill/>
        </p:spPr>
        <p:txBody>
          <a:bodyPr wrap="square" rtlCol="0">
            <a:spAutoFit/>
          </a:bodyPr>
          <a:lstStyle/>
          <a:p>
            <a:r>
              <a:rPr lang="en-US" sz="1000" dirty="0"/>
              <a:t>In order to avoid complex-valued STFT, </a:t>
            </a:r>
            <a:r>
              <a:rPr lang="en-US" sz="1000" dirty="0" smtClean="0"/>
              <a:t>they </a:t>
            </a:r>
            <a:r>
              <a:rPr lang="en-US" sz="1000" dirty="0"/>
              <a:t>use its squared magnitude</a:t>
            </a:r>
            <a:r>
              <a:rPr lang="en-US" sz="1000" dirty="0" smtClean="0"/>
              <a:t>, i.e</a:t>
            </a:r>
            <a:r>
              <a:rPr lang="en-US" sz="1000" dirty="0"/>
              <a:t>., the spectrogram is defined as:</a:t>
            </a:r>
          </a:p>
          <a:p>
            <a:endParaRPr lang="de-DE" dirty="0"/>
          </a:p>
        </p:txBody>
      </p:sp>
      <p:sp>
        <p:nvSpPr>
          <p:cNvPr id="15" name="Rechteck 14"/>
          <p:cNvSpPr/>
          <p:nvPr/>
        </p:nvSpPr>
        <p:spPr>
          <a:xfrm>
            <a:off x="5750580" y="4931245"/>
            <a:ext cx="2925876" cy="130279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9479112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Short-time Fourier </a:t>
            </a:r>
            <a:r>
              <a:rPr lang="de-DE" dirty="0" err="1"/>
              <a:t>transform</a:t>
            </a:r>
            <a:r>
              <a:rPr lang="de-DE" dirty="0"/>
              <a:t> (STFT) </a:t>
            </a:r>
            <a:r>
              <a:rPr lang="fr-FR" dirty="0"/>
              <a:t>technique for signal classification</a:t>
            </a:r>
            <a:endParaRPr lang="de-DE" dirty="0"/>
          </a:p>
        </p:txBody>
      </p:sp>
      <p:pic>
        <p:nvPicPr>
          <p:cNvPr id="4" name="Inhaltsplatzhalter 3"/>
          <p:cNvPicPr>
            <a:picLocks noGrp="1" noChangeAspect="1"/>
          </p:cNvPicPr>
          <p:nvPr>
            <p:ph idx="1"/>
          </p:nvPr>
        </p:nvPicPr>
        <p:blipFill rotWithShape="1">
          <a:blip r:embed="rId2"/>
          <a:srcRect l="2142" t="1820" r="1502"/>
          <a:stretch/>
        </p:blipFill>
        <p:spPr>
          <a:xfrm>
            <a:off x="3585113" y="1556792"/>
            <a:ext cx="5262527" cy="4464496"/>
          </a:xfrm>
          <a:prstGeom prst="rect">
            <a:avLst/>
          </a:prstGeom>
        </p:spPr>
      </p:pic>
      <p:sp>
        <p:nvSpPr>
          <p:cNvPr id="5" name="Textfeld 4"/>
          <p:cNvSpPr txBox="1"/>
          <p:nvPr/>
        </p:nvSpPr>
        <p:spPr>
          <a:xfrm>
            <a:off x="358774" y="1700808"/>
            <a:ext cx="3205114" cy="3693319"/>
          </a:xfrm>
          <a:prstGeom prst="rect">
            <a:avLst/>
          </a:prstGeom>
          <a:noFill/>
        </p:spPr>
        <p:txBody>
          <a:bodyPr wrap="square" rtlCol="0">
            <a:spAutoFit/>
          </a:bodyPr>
          <a:lstStyle/>
          <a:p>
            <a:pPr>
              <a:spcBef>
                <a:spcPts val="600"/>
              </a:spcBef>
            </a:pPr>
            <a:r>
              <a:rPr lang="de-DE" sz="1400" b="1" dirty="0" smtClean="0"/>
              <a:t>Resolution </a:t>
            </a:r>
            <a:r>
              <a:rPr lang="de-DE" sz="1400" b="1" dirty="0" err="1" smtClean="0"/>
              <a:t>issues</a:t>
            </a:r>
            <a:r>
              <a:rPr lang="de-DE" sz="1400" b="1" dirty="0" smtClean="0"/>
              <a:t>:</a:t>
            </a:r>
          </a:p>
          <a:p>
            <a:pPr marL="285750" indent="-285750">
              <a:spcBef>
                <a:spcPts val="600"/>
              </a:spcBef>
              <a:buFont typeface="Arial" panose="020B0604020202020204" pitchFamily="34" charset="0"/>
              <a:buChar char="•"/>
            </a:pPr>
            <a:r>
              <a:rPr lang="de-DE" sz="1400" dirty="0" err="1"/>
              <a:t>fixed</a:t>
            </a:r>
            <a:r>
              <a:rPr lang="de-DE" sz="1400" dirty="0"/>
              <a:t> </a:t>
            </a:r>
            <a:r>
              <a:rPr lang="de-DE" sz="1400" dirty="0" err="1"/>
              <a:t>resolution</a:t>
            </a:r>
            <a:endParaRPr lang="de-DE" sz="1400" dirty="0" smtClean="0"/>
          </a:p>
          <a:p>
            <a:pPr marL="285750" indent="-285750">
              <a:spcBef>
                <a:spcPts val="600"/>
              </a:spcBef>
              <a:buFont typeface="Arial" panose="020B0604020202020204" pitchFamily="34" charset="0"/>
              <a:buChar char="•"/>
            </a:pPr>
            <a:r>
              <a:rPr lang="en-US" sz="1400" dirty="0"/>
              <a:t>The width of the windowing function relates to how the signal is </a:t>
            </a:r>
            <a:r>
              <a:rPr lang="en-US" sz="1400" dirty="0" smtClean="0"/>
              <a:t>represented:</a:t>
            </a:r>
          </a:p>
          <a:p>
            <a:pPr marL="742950" lvl="1" indent="-285750">
              <a:spcBef>
                <a:spcPts val="600"/>
              </a:spcBef>
              <a:buFont typeface="Arial" panose="020B0604020202020204" pitchFamily="34" charset="0"/>
              <a:buChar char="•"/>
            </a:pPr>
            <a:r>
              <a:rPr lang="en-US" sz="1200" b="1" dirty="0" smtClean="0"/>
              <a:t>good </a:t>
            </a:r>
            <a:r>
              <a:rPr lang="en-US" sz="1200" b="1" dirty="0"/>
              <a:t>frequency resolution </a:t>
            </a:r>
            <a:r>
              <a:rPr lang="en-US" sz="1200" dirty="0"/>
              <a:t>(frequency components close together can be separated) </a:t>
            </a:r>
            <a:endParaRPr lang="en-US" sz="1200" dirty="0" smtClean="0"/>
          </a:p>
          <a:p>
            <a:pPr marL="742950" lvl="1" indent="-285750">
              <a:spcBef>
                <a:spcPts val="600"/>
              </a:spcBef>
              <a:buFont typeface="Arial" panose="020B0604020202020204" pitchFamily="34" charset="0"/>
              <a:buChar char="•"/>
            </a:pPr>
            <a:r>
              <a:rPr lang="en-US" sz="1200" b="1" dirty="0" smtClean="0"/>
              <a:t>good </a:t>
            </a:r>
            <a:r>
              <a:rPr lang="en-US" sz="1200" b="1" dirty="0"/>
              <a:t>time resolution </a:t>
            </a:r>
            <a:r>
              <a:rPr lang="en-US" sz="1200" dirty="0" smtClean="0"/>
              <a:t>(</a:t>
            </a:r>
            <a:r>
              <a:rPr lang="en-US" sz="1200" dirty="0"/>
              <a:t>the time at which </a:t>
            </a:r>
            <a:r>
              <a:rPr lang="en-US" sz="1200" dirty="0" smtClean="0"/>
              <a:t>frequencies </a:t>
            </a:r>
            <a:r>
              <a:rPr lang="en-US" sz="1200" dirty="0"/>
              <a:t>change). </a:t>
            </a:r>
            <a:endParaRPr lang="en-US" sz="1200" dirty="0" smtClean="0"/>
          </a:p>
          <a:p>
            <a:pPr marL="285750" indent="-285750">
              <a:spcBef>
                <a:spcPts val="600"/>
              </a:spcBef>
              <a:buFont typeface="Arial" panose="020B0604020202020204" pitchFamily="34" charset="0"/>
              <a:buChar char="→"/>
            </a:pPr>
            <a:r>
              <a:rPr lang="en-US" sz="1400" b="1" dirty="0" smtClean="0"/>
              <a:t>wide window</a:t>
            </a:r>
            <a:r>
              <a:rPr lang="en-US" sz="1400" dirty="0" smtClean="0"/>
              <a:t>: better </a:t>
            </a:r>
            <a:r>
              <a:rPr lang="en-US" sz="1400" dirty="0"/>
              <a:t>frequency resolution but poor time resolution</a:t>
            </a:r>
            <a:r>
              <a:rPr lang="en-US" sz="1400" dirty="0" smtClean="0"/>
              <a:t>.</a:t>
            </a:r>
          </a:p>
          <a:p>
            <a:pPr marL="285750" indent="-285750">
              <a:spcBef>
                <a:spcPts val="600"/>
              </a:spcBef>
              <a:buFont typeface="Arial" panose="020B0604020202020204" pitchFamily="34" charset="0"/>
              <a:buChar char="→"/>
            </a:pPr>
            <a:r>
              <a:rPr lang="en-US" sz="1400" b="1" dirty="0" smtClean="0"/>
              <a:t>narrower window</a:t>
            </a:r>
            <a:r>
              <a:rPr lang="en-US" sz="1400" dirty="0" smtClean="0"/>
              <a:t>: good </a:t>
            </a:r>
            <a:r>
              <a:rPr lang="en-US" sz="1400" dirty="0"/>
              <a:t>time resolution but poor frequency resolution. </a:t>
            </a:r>
            <a:endParaRPr lang="en-US" sz="1400" dirty="0" smtClean="0"/>
          </a:p>
        </p:txBody>
      </p:sp>
      <p:sp>
        <p:nvSpPr>
          <p:cNvPr id="9" name="Rechteck 8"/>
          <p:cNvSpPr/>
          <p:nvPr/>
        </p:nvSpPr>
        <p:spPr>
          <a:xfrm>
            <a:off x="4066748" y="6030228"/>
            <a:ext cx="4299256" cy="307777"/>
          </a:xfrm>
          <a:prstGeom prst="rect">
            <a:avLst/>
          </a:prstGeom>
        </p:spPr>
        <p:txBody>
          <a:bodyPr wrap="square">
            <a:spAutoFit/>
          </a:bodyPr>
          <a:lstStyle/>
          <a:p>
            <a:r>
              <a:rPr lang="de-DE" sz="700" dirty="0"/>
              <a:t>https://upload.wikimedia.org/wikipedia/commons/thumb/0/0f/STFT_colored_spectrogram_25ms.png/300px-STFT_colored_spectrogram_25ms.png</a:t>
            </a:r>
          </a:p>
        </p:txBody>
      </p:sp>
    </p:spTree>
    <p:extLst>
      <p:ext uri="{BB962C8B-B14F-4D97-AF65-F5344CB8AC3E}">
        <p14:creationId xmlns:p14="http://schemas.microsoft.com/office/powerpoint/2010/main" val="28928308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Short-time Fourier </a:t>
            </a:r>
            <a:r>
              <a:rPr lang="de-DE" dirty="0" err="1"/>
              <a:t>transform</a:t>
            </a:r>
            <a:r>
              <a:rPr lang="de-DE" dirty="0"/>
              <a:t> (STFT) </a:t>
            </a:r>
            <a:r>
              <a:rPr lang="fr-FR" dirty="0"/>
              <a:t>technique for signal classification</a:t>
            </a:r>
            <a:endParaRPr lang="de-DE" dirty="0"/>
          </a:p>
        </p:txBody>
      </p:sp>
      <p:pic>
        <p:nvPicPr>
          <p:cNvPr id="4" name="Inhaltsplatzhalter 3"/>
          <p:cNvPicPr>
            <a:picLocks noGrp="1" noChangeAspect="1"/>
          </p:cNvPicPr>
          <p:nvPr>
            <p:ph idx="1"/>
          </p:nvPr>
        </p:nvPicPr>
        <p:blipFill rotWithShape="1">
          <a:blip r:embed="rId2"/>
          <a:srcRect l="2142" t="1820" r="1502"/>
          <a:stretch/>
        </p:blipFill>
        <p:spPr>
          <a:xfrm>
            <a:off x="3679833" y="1565732"/>
            <a:ext cx="5262527" cy="4464496"/>
          </a:xfrm>
          <a:prstGeom prst="rect">
            <a:avLst/>
          </a:prstGeom>
        </p:spPr>
      </p:pic>
      <mc:AlternateContent xmlns:mc="http://schemas.openxmlformats.org/markup-compatibility/2006" xmlns:a14="http://schemas.microsoft.com/office/drawing/2010/main">
        <mc:Choice Requires="a14">
          <p:sp>
            <p:nvSpPr>
              <p:cNvPr id="5" name="Textfeld 4"/>
              <p:cNvSpPr txBox="1"/>
              <p:nvPr/>
            </p:nvSpPr>
            <p:spPr>
              <a:xfrm>
                <a:off x="358774" y="1700808"/>
                <a:ext cx="3205114" cy="4893647"/>
              </a:xfrm>
              <a:prstGeom prst="rect">
                <a:avLst/>
              </a:prstGeom>
              <a:noFill/>
            </p:spPr>
            <p:txBody>
              <a:bodyPr wrap="square" rtlCol="0">
                <a:spAutoFit/>
              </a:bodyPr>
              <a:lstStyle/>
              <a:p>
                <a:pPr>
                  <a:spcBef>
                    <a:spcPts val="600"/>
                  </a:spcBef>
                </a:pPr>
                <a:r>
                  <a:rPr lang="de-DE" sz="1400" b="1" dirty="0"/>
                  <a:t>Resolution </a:t>
                </a:r>
                <a:r>
                  <a:rPr lang="de-DE" sz="1400" b="1" dirty="0" err="1" smtClean="0"/>
                  <a:t>issues</a:t>
                </a:r>
                <a:r>
                  <a:rPr lang="de-DE" sz="1400" b="1" dirty="0" smtClean="0"/>
                  <a:t> - </a:t>
                </a:r>
                <a:r>
                  <a:rPr lang="de-DE" sz="1400" b="1" dirty="0" err="1" smtClean="0"/>
                  <a:t>Example</a:t>
                </a:r>
                <a:r>
                  <a:rPr lang="de-DE" sz="1400" b="1" dirty="0" smtClean="0"/>
                  <a:t>:</a:t>
                </a:r>
                <a:endParaRPr lang="de-DE" sz="1400" b="1" dirty="0"/>
              </a:p>
              <a:p>
                <a:pPr marL="285750" indent="-285750">
                  <a:spcBef>
                    <a:spcPts val="600"/>
                  </a:spcBef>
                  <a:buFont typeface="Arial" panose="020B0604020202020204" pitchFamily="34" charset="0"/>
                  <a:buChar char="•"/>
                </a:pPr>
                <a:r>
                  <a:rPr lang="de-DE" altLang="de-DE" sz="1200" dirty="0" smtClean="0">
                    <a:solidFill>
                      <a:srgbClr val="252525"/>
                    </a:solidFill>
                    <a:latin typeface="Arial" panose="020B0604020202020204" pitchFamily="34" charset="0"/>
                    <a:cs typeface="Arial" panose="020B0604020202020204" pitchFamily="34" charset="0"/>
                  </a:rPr>
                  <a:t>sample </a:t>
                </a:r>
                <a:r>
                  <a:rPr lang="de-DE" altLang="de-DE" sz="1200" dirty="0" err="1">
                    <a:solidFill>
                      <a:srgbClr val="252525"/>
                    </a:solidFill>
                    <a:latin typeface="Arial" panose="020B0604020202020204" pitchFamily="34" charset="0"/>
                    <a:cs typeface="Arial" panose="020B0604020202020204" pitchFamily="34" charset="0"/>
                  </a:rPr>
                  <a:t>signal</a:t>
                </a:r>
                <a:r>
                  <a:rPr lang="de-DE" altLang="de-DE" sz="1200" dirty="0">
                    <a:solidFill>
                      <a:srgbClr val="252525"/>
                    </a:solidFill>
                    <a:latin typeface="Arial" panose="020B0604020202020204" pitchFamily="34" charset="0"/>
                    <a:cs typeface="Arial" panose="020B0604020202020204" pitchFamily="34" charset="0"/>
                  </a:rPr>
                  <a:t> </a:t>
                </a:r>
                <a14:m>
                  <m:oMath xmlns:m="http://schemas.openxmlformats.org/officeDocument/2006/math">
                    <m:r>
                      <a:rPr lang="de-DE" altLang="de-DE" sz="1200" b="0" i="1" smtClean="0">
                        <a:solidFill>
                          <a:srgbClr val="252525"/>
                        </a:solidFill>
                        <a:latin typeface="Cambria Math" panose="02040503050406030204" pitchFamily="18" charset="0"/>
                        <a:cs typeface="Arial" panose="020B0604020202020204" pitchFamily="34" charset="0"/>
                      </a:rPr>
                      <m:t>𝑥</m:t>
                    </m:r>
                    <m:d>
                      <m:dPr>
                        <m:ctrlPr>
                          <a:rPr lang="de-DE" altLang="de-DE" sz="1200" b="0" i="1" smtClean="0">
                            <a:solidFill>
                              <a:srgbClr val="252525"/>
                            </a:solidFill>
                            <a:latin typeface="Cambria Math" panose="02040503050406030204" pitchFamily="18" charset="0"/>
                            <a:cs typeface="Arial" panose="020B0604020202020204" pitchFamily="34" charset="0"/>
                          </a:rPr>
                        </m:ctrlPr>
                      </m:dPr>
                      <m:e>
                        <m:r>
                          <a:rPr lang="de-DE" altLang="de-DE" sz="1200" b="0" i="1" smtClean="0">
                            <a:solidFill>
                              <a:srgbClr val="252525"/>
                            </a:solidFill>
                            <a:latin typeface="Cambria Math" panose="02040503050406030204" pitchFamily="18" charset="0"/>
                            <a:cs typeface="Arial" panose="020B0604020202020204" pitchFamily="34" charset="0"/>
                          </a:rPr>
                          <m:t>𝑡</m:t>
                        </m:r>
                      </m:e>
                    </m:d>
                  </m:oMath>
                </a14:m>
                <a:endParaRPr lang="de-DE" altLang="de-DE" sz="1200" b="0" dirty="0" smtClean="0">
                  <a:solidFill>
                    <a:srgbClr val="252525"/>
                  </a:solidFill>
                  <a:latin typeface="Arial" panose="020B0604020202020204" pitchFamily="34" charset="0"/>
                  <a:cs typeface="Arial" panose="020B0604020202020204" pitchFamily="34" charset="0"/>
                </a:endParaRPr>
              </a:p>
              <a:p>
                <a:pPr marL="285750" indent="-285750">
                  <a:spcBef>
                    <a:spcPts val="600"/>
                  </a:spcBef>
                  <a:buFont typeface="Arial" panose="020B0604020202020204" pitchFamily="34" charset="0"/>
                  <a:buChar char="•"/>
                </a:pPr>
                <a:r>
                  <a:rPr lang="de-DE" altLang="de-DE" sz="1200" dirty="0" err="1" smtClean="0">
                    <a:solidFill>
                      <a:srgbClr val="252525"/>
                    </a:solidFill>
                    <a:latin typeface="Arial" panose="020B0604020202020204" pitchFamily="34" charset="0"/>
                    <a:cs typeface="Arial" panose="020B0604020202020204" pitchFamily="34" charset="0"/>
                  </a:rPr>
                  <a:t>composed</a:t>
                </a:r>
                <a:r>
                  <a:rPr lang="de-DE" altLang="de-DE" sz="1200" dirty="0" smtClean="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of</a:t>
                </a:r>
                <a:r>
                  <a:rPr lang="de-DE" altLang="de-DE" sz="1200" dirty="0">
                    <a:solidFill>
                      <a:srgbClr val="252525"/>
                    </a:solidFill>
                    <a:latin typeface="Arial" panose="020B0604020202020204" pitchFamily="34" charset="0"/>
                    <a:cs typeface="Arial" panose="020B0604020202020204" pitchFamily="34" charset="0"/>
                  </a:rPr>
                  <a:t> a </a:t>
                </a:r>
                <a:r>
                  <a:rPr lang="de-DE" altLang="de-DE" sz="1200" dirty="0" err="1">
                    <a:solidFill>
                      <a:srgbClr val="252525"/>
                    </a:solidFill>
                    <a:latin typeface="Arial" panose="020B0604020202020204" pitchFamily="34" charset="0"/>
                    <a:cs typeface="Arial" panose="020B0604020202020204" pitchFamily="34" charset="0"/>
                  </a:rPr>
                  <a:t>set</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of</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four</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sinusoidal</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waveforms</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joined</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together</a:t>
                </a:r>
                <a:r>
                  <a:rPr lang="de-DE" altLang="de-DE" sz="1200" dirty="0">
                    <a:solidFill>
                      <a:srgbClr val="252525"/>
                    </a:solidFill>
                    <a:latin typeface="Arial" panose="020B0604020202020204" pitchFamily="34" charset="0"/>
                    <a:cs typeface="Arial" panose="020B0604020202020204" pitchFamily="34" charset="0"/>
                  </a:rPr>
                  <a:t> in </a:t>
                </a:r>
                <a:r>
                  <a:rPr lang="de-DE" altLang="de-DE" sz="1200" dirty="0" err="1" smtClean="0">
                    <a:solidFill>
                      <a:srgbClr val="252525"/>
                    </a:solidFill>
                    <a:latin typeface="Arial" panose="020B0604020202020204" pitchFamily="34" charset="0"/>
                    <a:cs typeface="Arial" panose="020B0604020202020204" pitchFamily="34" charset="0"/>
                  </a:rPr>
                  <a:t>sequence</a:t>
                </a:r>
                <a:endParaRPr lang="de-DE" altLang="de-DE" sz="1200" dirty="0" smtClean="0">
                  <a:solidFill>
                    <a:srgbClr val="252525"/>
                  </a:solidFill>
                  <a:latin typeface="Arial" panose="020B0604020202020204" pitchFamily="34" charset="0"/>
                  <a:cs typeface="Arial" panose="020B0604020202020204" pitchFamily="34" charset="0"/>
                </a:endParaRPr>
              </a:p>
              <a:p>
                <a:pPr marL="285750" indent="-285750">
                  <a:spcBef>
                    <a:spcPts val="600"/>
                  </a:spcBef>
                  <a:buFont typeface="Arial" panose="020B0604020202020204" pitchFamily="34" charset="0"/>
                  <a:buChar char="•"/>
                </a:pPr>
                <a:r>
                  <a:rPr lang="de-DE" altLang="de-DE" sz="1200" dirty="0" err="1" smtClean="0">
                    <a:solidFill>
                      <a:srgbClr val="252525"/>
                    </a:solidFill>
                    <a:latin typeface="Arial" panose="020B0604020202020204" pitchFamily="34" charset="0"/>
                    <a:cs typeface="Arial" panose="020B0604020202020204" pitchFamily="34" charset="0"/>
                  </a:rPr>
                  <a:t>Each</a:t>
                </a:r>
                <a:r>
                  <a:rPr lang="de-DE" altLang="de-DE" sz="1200" dirty="0" smtClean="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waveform</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is</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only</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composed</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of</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one</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of</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four</a:t>
                </a:r>
                <a:r>
                  <a:rPr lang="de-DE" altLang="de-DE" sz="1200" dirty="0">
                    <a:solidFill>
                      <a:srgbClr val="252525"/>
                    </a:solidFill>
                    <a:latin typeface="Arial" panose="020B0604020202020204" pitchFamily="34" charset="0"/>
                    <a:cs typeface="Arial" panose="020B0604020202020204" pitchFamily="34" charset="0"/>
                  </a:rPr>
                  <a:t> </a:t>
                </a:r>
                <a:r>
                  <a:rPr lang="de-DE" altLang="de-DE" sz="1200" dirty="0" err="1">
                    <a:solidFill>
                      <a:srgbClr val="252525"/>
                    </a:solidFill>
                    <a:latin typeface="Arial" panose="020B0604020202020204" pitchFamily="34" charset="0"/>
                    <a:cs typeface="Arial" panose="020B0604020202020204" pitchFamily="34" charset="0"/>
                  </a:rPr>
                  <a:t>frequencies</a:t>
                </a:r>
                <a:r>
                  <a:rPr lang="de-DE" altLang="de-DE" sz="1200" dirty="0">
                    <a:solidFill>
                      <a:srgbClr val="252525"/>
                    </a:solidFill>
                    <a:latin typeface="Arial" panose="020B0604020202020204" pitchFamily="34" charset="0"/>
                    <a:cs typeface="Arial" panose="020B0604020202020204" pitchFamily="34" charset="0"/>
                  </a:rPr>
                  <a:t> (10, 25, 50, 100 </a:t>
                </a:r>
                <a:r>
                  <a:rPr lang="de-DE" altLang="de-DE" sz="1200" dirty="0" smtClean="0">
                    <a:solidFill>
                      <a:srgbClr val="252525"/>
                    </a:solidFill>
                    <a:latin typeface="Arial" panose="020B0604020202020204" pitchFamily="34" charset="0"/>
                    <a:cs typeface="Arial" panose="020B0604020202020204" pitchFamily="34" charset="0"/>
                  </a:rPr>
                  <a:t>Hz).</a:t>
                </a:r>
                <a:r>
                  <a:rPr lang="de-DE" altLang="de-DE" sz="1200" dirty="0" smtClean="0"/>
                  <a:t> </a:t>
                </a:r>
              </a:p>
              <a:p>
                <a:pPr marL="285750" indent="-285750">
                  <a:spcBef>
                    <a:spcPts val="600"/>
                  </a:spcBef>
                  <a:buFont typeface="Arial" panose="020B0604020202020204" pitchFamily="34" charset="0"/>
                  <a:buChar char="•"/>
                </a:pPr>
                <a:r>
                  <a:rPr lang="en-US" altLang="de-DE" sz="1200" dirty="0">
                    <a:latin typeface="Arial" panose="020B0604020202020204" pitchFamily="34" charset="0"/>
                  </a:rPr>
                  <a:t>Then it is sampled at 400 </a:t>
                </a:r>
                <a:r>
                  <a:rPr lang="en-US" altLang="de-DE" sz="1200" dirty="0" smtClean="0">
                    <a:latin typeface="Arial" panose="020B0604020202020204" pitchFamily="34" charset="0"/>
                  </a:rPr>
                  <a:t>Hz</a:t>
                </a:r>
              </a:p>
              <a:p>
                <a:pPr>
                  <a:spcBef>
                    <a:spcPts val="600"/>
                  </a:spcBef>
                </a:pPr>
                <a:endParaRPr lang="en-US" altLang="de-DE" sz="1200" dirty="0" smtClean="0">
                  <a:latin typeface="Arial" panose="020B0604020202020204" pitchFamily="34" charset="0"/>
                </a:endParaRPr>
              </a:p>
              <a:p>
                <a:pPr marL="285750" indent="-285750">
                  <a:spcBef>
                    <a:spcPts val="600"/>
                  </a:spcBef>
                  <a:buFont typeface="Arial" panose="020B0604020202020204" pitchFamily="34" charset="0"/>
                  <a:buChar char="→"/>
                </a:pPr>
                <a:r>
                  <a:rPr lang="en-US" sz="1400" dirty="0" smtClean="0"/>
                  <a:t>25 </a:t>
                </a:r>
                <a:r>
                  <a:rPr lang="en-US" sz="1400" dirty="0" err="1"/>
                  <a:t>ms</a:t>
                </a:r>
                <a:r>
                  <a:rPr lang="en-US" sz="1400" dirty="0"/>
                  <a:t> </a:t>
                </a:r>
                <a:r>
                  <a:rPr lang="en-US" sz="1400" dirty="0" smtClean="0"/>
                  <a:t>window: </a:t>
                </a:r>
              </a:p>
              <a:p>
                <a:pPr marL="742950" lvl="1" indent="-285750">
                  <a:spcBef>
                    <a:spcPts val="600"/>
                  </a:spcBef>
                  <a:buFont typeface="Arial" panose="020B0604020202020204" pitchFamily="34" charset="0"/>
                  <a:buChar char="+"/>
                </a:pPr>
                <a:r>
                  <a:rPr lang="en-US" sz="1400" dirty="0" smtClean="0"/>
                  <a:t>identify </a:t>
                </a:r>
                <a:r>
                  <a:rPr lang="en-US" sz="1400" dirty="0"/>
                  <a:t>a precise time at which the signals change </a:t>
                </a:r>
              </a:p>
              <a:p>
                <a:pPr marL="742950" lvl="1" indent="-285750">
                  <a:spcBef>
                    <a:spcPts val="600"/>
                  </a:spcBef>
                  <a:buFont typeface="Arial" panose="020B0604020202020204" pitchFamily="34" charset="0"/>
                  <a:buChar char="-"/>
                </a:pPr>
                <a:r>
                  <a:rPr lang="en-US" sz="1400" dirty="0" smtClean="0"/>
                  <a:t>precise </a:t>
                </a:r>
                <a:r>
                  <a:rPr lang="en-US" sz="1400" dirty="0"/>
                  <a:t>frequencies are difficult to </a:t>
                </a:r>
                <a:r>
                  <a:rPr lang="en-US" sz="1400" dirty="0" smtClean="0"/>
                  <a:t>identify</a:t>
                </a:r>
              </a:p>
              <a:p>
                <a:pPr marL="285750" indent="-285750">
                  <a:spcBef>
                    <a:spcPts val="600"/>
                  </a:spcBef>
                  <a:buFont typeface="Arial" panose="020B0604020202020204" pitchFamily="34" charset="0"/>
                  <a:buChar char="→"/>
                </a:pPr>
                <a:r>
                  <a:rPr lang="en-US" sz="1400" dirty="0" smtClean="0"/>
                  <a:t>1000 </a:t>
                </a:r>
                <a:r>
                  <a:rPr lang="en-US" sz="1400" dirty="0" err="1"/>
                  <a:t>ms</a:t>
                </a:r>
                <a:r>
                  <a:rPr lang="en-US" sz="1400" dirty="0"/>
                  <a:t> </a:t>
                </a:r>
                <a:r>
                  <a:rPr lang="en-US" sz="1400" dirty="0" smtClean="0"/>
                  <a:t>window:</a:t>
                </a:r>
              </a:p>
              <a:p>
                <a:pPr marL="742950" lvl="1" indent="-285750">
                  <a:spcBef>
                    <a:spcPts val="600"/>
                  </a:spcBef>
                  <a:buFont typeface="Arial" panose="020B0604020202020204" pitchFamily="34" charset="0"/>
                  <a:buChar char="+"/>
                </a:pPr>
                <a:r>
                  <a:rPr lang="en-US" sz="1400" dirty="0" smtClean="0"/>
                  <a:t>allows </a:t>
                </a:r>
                <a:r>
                  <a:rPr lang="en-US" sz="1400" dirty="0"/>
                  <a:t>the frequencies to be precisely </a:t>
                </a:r>
                <a:r>
                  <a:rPr lang="en-US" sz="1400" dirty="0" smtClean="0"/>
                  <a:t>seen</a:t>
                </a:r>
              </a:p>
              <a:p>
                <a:pPr marL="742950" lvl="1" indent="-285750">
                  <a:spcBef>
                    <a:spcPts val="600"/>
                  </a:spcBef>
                  <a:buFontTx/>
                  <a:buChar char="-"/>
                </a:pPr>
                <a:r>
                  <a:rPr lang="en-US" sz="1400" dirty="0" smtClean="0"/>
                  <a:t>the </a:t>
                </a:r>
                <a:r>
                  <a:rPr lang="en-US" sz="1400" dirty="0"/>
                  <a:t>time between frequency changes is </a:t>
                </a:r>
                <a:r>
                  <a:rPr lang="en-US" sz="1400" dirty="0" smtClean="0"/>
                  <a:t>blurred</a:t>
                </a:r>
                <a:endParaRPr lang="de-DE" altLang="de-DE" sz="1400" dirty="0">
                  <a:latin typeface="Arial" panose="020B0604020202020204" pitchFamily="34" charset="0"/>
                </a:endParaRPr>
              </a:p>
              <a:p>
                <a:pPr marL="285750" indent="-285750">
                  <a:spcBef>
                    <a:spcPts val="600"/>
                  </a:spcBef>
                  <a:buFont typeface="Arial" panose="020B0604020202020204" pitchFamily="34" charset="0"/>
                  <a:buChar char="•"/>
                </a:pPr>
                <a:endParaRPr lang="en-US" sz="1400" dirty="0"/>
              </a:p>
            </p:txBody>
          </p:sp>
        </mc:Choice>
        <mc:Fallback xmlns="">
          <p:sp>
            <p:nvSpPr>
              <p:cNvPr id="5" name="Textfeld 4"/>
              <p:cNvSpPr txBox="1">
                <a:spLocks noRot="1" noChangeAspect="1" noMove="1" noResize="1" noEditPoints="1" noAdjustHandles="1" noChangeArrowheads="1" noChangeShapeType="1" noTextEdit="1"/>
              </p:cNvSpPr>
              <p:nvPr/>
            </p:nvSpPr>
            <p:spPr>
              <a:xfrm>
                <a:off x="358774" y="1700808"/>
                <a:ext cx="3205114" cy="4893647"/>
              </a:xfrm>
              <a:prstGeom prst="rect">
                <a:avLst/>
              </a:prstGeom>
              <a:blipFill rotWithShape="0">
                <a:blip r:embed="rId3"/>
                <a:stretch>
                  <a:fillRect l="-570" t="-249"/>
                </a:stretch>
              </a:blipFill>
            </p:spPr>
            <p:txBody>
              <a:bodyPr/>
              <a:lstStyle/>
              <a:p>
                <a:r>
                  <a:rPr lang="de-DE">
                    <a:noFill/>
                  </a:rPr>
                  <a:t> </a:t>
                </a:r>
              </a:p>
            </p:txBody>
          </p:sp>
        </mc:Fallback>
      </mc:AlternateContent>
      <p:sp>
        <p:nvSpPr>
          <p:cNvPr id="6" name="Rechteck 5"/>
          <p:cNvSpPr/>
          <p:nvPr/>
        </p:nvSpPr>
        <p:spPr>
          <a:xfrm>
            <a:off x="4161468" y="6029765"/>
            <a:ext cx="4299256" cy="307777"/>
          </a:xfrm>
          <a:prstGeom prst="rect">
            <a:avLst/>
          </a:prstGeom>
        </p:spPr>
        <p:txBody>
          <a:bodyPr wrap="square">
            <a:spAutoFit/>
          </a:bodyPr>
          <a:lstStyle/>
          <a:p>
            <a:r>
              <a:rPr lang="de-DE" sz="700" dirty="0"/>
              <a:t>https://upload.wikimedia.org/wikipedia/commons/thumb/0/0f/STFT_colored_spectrogram_25ms.png/300px-STFT_colored_spectrogram_25ms.png</a:t>
            </a:r>
          </a:p>
        </p:txBody>
      </p:sp>
    </p:spTree>
    <p:extLst>
      <p:ext uri="{BB962C8B-B14F-4D97-AF65-F5344CB8AC3E}">
        <p14:creationId xmlns:p14="http://schemas.microsoft.com/office/powerpoint/2010/main" val="42493283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Short-time Fourier </a:t>
            </a:r>
            <a:r>
              <a:rPr lang="de-DE" dirty="0" err="1"/>
              <a:t>transform</a:t>
            </a:r>
            <a:r>
              <a:rPr lang="de-DE" dirty="0"/>
              <a:t> (STFT) </a:t>
            </a:r>
            <a:r>
              <a:rPr lang="fr-FR" dirty="0"/>
              <a:t>technique for signal classification</a:t>
            </a:r>
            <a:endParaRPr lang="de-DE" dirty="0"/>
          </a:p>
        </p:txBody>
      </p:sp>
      <p:pic>
        <p:nvPicPr>
          <p:cNvPr id="4" name="Inhaltsplatzhalter 3"/>
          <p:cNvPicPr>
            <a:picLocks noGrp="1" noChangeAspect="1"/>
          </p:cNvPicPr>
          <p:nvPr>
            <p:ph idx="1"/>
          </p:nvPr>
        </p:nvPicPr>
        <p:blipFill rotWithShape="1">
          <a:blip r:embed="rId2"/>
          <a:srcRect l="3646" t="5879" r="8319" b="10745"/>
          <a:stretch/>
        </p:blipFill>
        <p:spPr>
          <a:xfrm>
            <a:off x="4283968" y="2445823"/>
            <a:ext cx="4625087" cy="2664296"/>
          </a:xfrm>
          <a:prstGeom prst="rect">
            <a:avLst/>
          </a:prstGeom>
        </p:spPr>
      </p:pic>
      <p:sp>
        <p:nvSpPr>
          <p:cNvPr id="6" name="Rechteck 5"/>
          <p:cNvSpPr/>
          <p:nvPr/>
        </p:nvSpPr>
        <p:spPr>
          <a:xfrm>
            <a:off x="358775" y="1615841"/>
            <a:ext cx="3925193" cy="3877985"/>
          </a:xfrm>
          <a:prstGeom prst="rect">
            <a:avLst/>
          </a:prstGeom>
        </p:spPr>
        <p:txBody>
          <a:bodyPr wrap="square">
            <a:spAutoFit/>
          </a:bodyPr>
          <a:lstStyle/>
          <a:p>
            <a:pPr marL="171450" indent="-171450">
              <a:spcBef>
                <a:spcPts val="600"/>
              </a:spcBef>
              <a:buFont typeface="Arial" panose="020B0604020202020204" pitchFamily="34" charset="0"/>
              <a:buChar char="•"/>
            </a:pPr>
            <a:r>
              <a:rPr lang="en-US" sz="1200" dirty="0"/>
              <a:t>Fig. 1 shows the different levels of frequency of signal that can be classified by the STFT </a:t>
            </a:r>
            <a:r>
              <a:rPr lang="en-US" sz="1200" dirty="0" smtClean="0"/>
              <a:t>techniques</a:t>
            </a:r>
            <a:endParaRPr lang="en-US" sz="1200" dirty="0"/>
          </a:p>
          <a:p>
            <a:pPr marL="171450" indent="-171450">
              <a:spcBef>
                <a:spcPts val="600"/>
              </a:spcBef>
              <a:buFont typeface="Arial" panose="020B0604020202020204" pitchFamily="34" charset="0"/>
              <a:buChar char="•"/>
            </a:pPr>
            <a:r>
              <a:rPr lang="en-US" sz="1200" dirty="0" smtClean="0"/>
              <a:t>This </a:t>
            </a:r>
            <a:r>
              <a:rPr lang="en-US" sz="1200" dirty="0"/>
              <a:t>signal data has been </a:t>
            </a:r>
            <a:r>
              <a:rPr lang="en-US" sz="1200" dirty="0" smtClean="0"/>
              <a:t>taken by </a:t>
            </a:r>
            <a:r>
              <a:rPr lang="en-US" sz="1200" dirty="0"/>
              <a:t>only one set of sensors; no data fusion being previously </a:t>
            </a:r>
            <a:r>
              <a:rPr lang="en-US" sz="1200" dirty="0" smtClean="0"/>
              <a:t>performed</a:t>
            </a:r>
            <a:endParaRPr lang="en-US" sz="1200" dirty="0"/>
          </a:p>
          <a:p>
            <a:pPr marL="171450" indent="-171450">
              <a:spcBef>
                <a:spcPts val="600"/>
              </a:spcBef>
              <a:buFont typeface="Arial" panose="020B0604020202020204" pitchFamily="34" charset="0"/>
              <a:buChar char="•"/>
            </a:pPr>
            <a:r>
              <a:rPr lang="en-US" sz="1200" dirty="0" smtClean="0"/>
              <a:t>Later they </a:t>
            </a:r>
            <a:r>
              <a:rPr lang="en-US" sz="1200" dirty="0"/>
              <a:t>discuss how the hybrid approach </a:t>
            </a:r>
            <a:r>
              <a:rPr lang="en-US" sz="1200" dirty="0" smtClean="0"/>
              <a:t>enhances performance </a:t>
            </a:r>
            <a:r>
              <a:rPr lang="en-US" sz="1200" dirty="0"/>
              <a:t>of the classification of the signal. </a:t>
            </a:r>
          </a:p>
          <a:p>
            <a:pPr marL="171450" indent="-171450">
              <a:spcBef>
                <a:spcPts val="600"/>
              </a:spcBef>
              <a:buFont typeface="Arial" panose="020B0604020202020204" pitchFamily="34" charset="0"/>
              <a:buChar char="•"/>
            </a:pPr>
            <a:r>
              <a:rPr lang="en-US" sz="1200" dirty="0" smtClean="0"/>
              <a:t>The </a:t>
            </a:r>
            <a:r>
              <a:rPr lang="en-US" sz="1200" dirty="0"/>
              <a:t>problem with STFT is that it provides a </a:t>
            </a:r>
            <a:r>
              <a:rPr lang="en-US" sz="1200" dirty="0" smtClean="0"/>
              <a:t>constant resolution </a:t>
            </a:r>
            <a:r>
              <a:rPr lang="en-US" sz="1200" dirty="0"/>
              <a:t>for all frequencies since it uses the same window for the analysis of the entire </a:t>
            </a:r>
            <a:r>
              <a:rPr lang="en-US" sz="1200" dirty="0" smtClean="0"/>
              <a:t>signal </a:t>
            </a:r>
            <a:endParaRPr lang="en-US" sz="1200" dirty="0"/>
          </a:p>
          <a:p>
            <a:pPr marL="171450" indent="-171450">
              <a:spcBef>
                <a:spcPts val="600"/>
              </a:spcBef>
              <a:buFont typeface="Arial" panose="020B0604020202020204" pitchFamily="34" charset="0"/>
              <a:buChar char="•"/>
            </a:pPr>
            <a:r>
              <a:rPr lang="en-US" sz="1200" dirty="0" smtClean="0"/>
              <a:t>The </a:t>
            </a:r>
            <a:r>
              <a:rPr lang="en-US" sz="1200" dirty="0"/>
              <a:t>proposed hybrid method can overcome this </a:t>
            </a:r>
            <a:r>
              <a:rPr lang="en-US" sz="1200" dirty="0" smtClean="0"/>
              <a:t>problem </a:t>
            </a:r>
          </a:p>
          <a:p>
            <a:pPr marL="628650" lvl="1" indent="-171450">
              <a:spcBef>
                <a:spcPts val="600"/>
              </a:spcBef>
              <a:buFont typeface="Arial" panose="020B0604020202020204" pitchFamily="34" charset="0"/>
              <a:buChar char="→"/>
            </a:pPr>
            <a:r>
              <a:rPr lang="en-US" sz="1200" dirty="0" smtClean="0"/>
              <a:t>the </a:t>
            </a:r>
            <a:r>
              <a:rPr lang="en-US" sz="1200" dirty="0"/>
              <a:t>band of the various frequency levels </a:t>
            </a:r>
            <a:r>
              <a:rPr lang="en-US" sz="1200" dirty="0" smtClean="0"/>
              <a:t>are used </a:t>
            </a:r>
            <a:r>
              <a:rPr lang="en-US" sz="1200" dirty="0"/>
              <a:t>as various threshold selections </a:t>
            </a:r>
            <a:endParaRPr lang="en-US" sz="1200" dirty="0" smtClean="0"/>
          </a:p>
          <a:p>
            <a:pPr marL="628650" lvl="1" indent="-171450">
              <a:spcBef>
                <a:spcPts val="600"/>
              </a:spcBef>
              <a:buFont typeface="Arial" panose="020B0604020202020204" pitchFamily="34" charset="0"/>
              <a:buChar char="→"/>
            </a:pPr>
            <a:r>
              <a:rPr lang="en-US" sz="1200" dirty="0" smtClean="0"/>
              <a:t>the </a:t>
            </a:r>
            <a:r>
              <a:rPr lang="en-US" sz="1200" dirty="0"/>
              <a:t>time span gives for enhancing the effectiveness of the information fusion to </a:t>
            </a:r>
            <a:r>
              <a:rPr lang="en-US" sz="1200" dirty="0" smtClean="0"/>
              <a:t>enhance the </a:t>
            </a:r>
            <a:r>
              <a:rPr lang="en-US" sz="1200" dirty="0"/>
              <a:t>fault detection techniques </a:t>
            </a:r>
            <a:r>
              <a:rPr lang="en-US" sz="1200" dirty="0" smtClean="0"/>
              <a:t>in </a:t>
            </a:r>
            <a:r>
              <a:rPr lang="en-US" sz="1200" dirty="0"/>
              <a:t>high speed motor signal </a:t>
            </a:r>
            <a:r>
              <a:rPr lang="en-US" sz="1200" dirty="0" smtClean="0"/>
              <a:t>analysis</a:t>
            </a:r>
            <a:endParaRPr lang="de-DE" sz="1200" dirty="0"/>
          </a:p>
        </p:txBody>
      </p:sp>
      <p:pic>
        <p:nvPicPr>
          <p:cNvPr id="7" name="Grafik 6"/>
          <p:cNvPicPr>
            <a:picLocks noChangeAspect="1"/>
          </p:cNvPicPr>
          <p:nvPr/>
        </p:nvPicPr>
        <p:blipFill>
          <a:blip r:embed="rId3"/>
          <a:stretch>
            <a:fillRect/>
          </a:stretch>
        </p:blipFill>
        <p:spPr>
          <a:xfrm>
            <a:off x="5868144" y="5110119"/>
            <a:ext cx="1800200" cy="257171"/>
          </a:xfrm>
          <a:prstGeom prst="rect">
            <a:avLst/>
          </a:prstGeom>
        </p:spPr>
      </p:pic>
    </p:spTree>
    <p:extLst>
      <p:ext uri="{BB962C8B-B14F-4D97-AF65-F5344CB8AC3E}">
        <p14:creationId xmlns:p14="http://schemas.microsoft.com/office/powerpoint/2010/main" val="36754403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Sensor </a:t>
            </a:r>
            <a:r>
              <a:rPr lang="de-DE" dirty="0" err="1"/>
              <a:t>fusion</a:t>
            </a:r>
            <a:r>
              <a:rPr lang="de-DE" dirty="0"/>
              <a:t> </a:t>
            </a:r>
            <a:r>
              <a:rPr lang="de-DE" dirty="0" err="1" smtClean="0"/>
              <a:t>architecture</a:t>
            </a:r>
            <a:r>
              <a:rPr lang="de-DE" dirty="0"/>
              <a:t/>
            </a:r>
            <a:br>
              <a:rPr lang="de-DE" dirty="0"/>
            </a:br>
            <a:r>
              <a:rPr lang="de-DE" dirty="0">
                <a:solidFill>
                  <a:srgbClr val="9C1C26"/>
                </a:solidFill>
              </a:rPr>
              <a:t>G</a:t>
            </a:r>
            <a:r>
              <a:rPr lang="de-DE" dirty="0" smtClean="0">
                <a:solidFill>
                  <a:srgbClr val="9C1C26"/>
                </a:solidFill>
              </a:rPr>
              <a:t>eneral </a:t>
            </a:r>
            <a:r>
              <a:rPr lang="de-DE" dirty="0" err="1">
                <a:solidFill>
                  <a:srgbClr val="9C1C26"/>
                </a:solidFill>
              </a:rPr>
              <a:t>fusion</a:t>
            </a:r>
            <a:r>
              <a:rPr lang="de-DE" dirty="0">
                <a:solidFill>
                  <a:srgbClr val="9C1C26"/>
                </a:solidFill>
              </a:rPr>
              <a:t> </a:t>
            </a:r>
            <a:r>
              <a:rPr lang="de-DE" dirty="0" err="1">
                <a:solidFill>
                  <a:srgbClr val="9C1C26"/>
                </a:solidFill>
              </a:rPr>
              <a:t>techniques</a:t>
            </a:r>
            <a:endParaRPr lang="de-DE" dirty="0">
              <a:solidFill>
                <a:srgbClr val="9C1C26"/>
              </a:solidFill>
            </a:endParaRPr>
          </a:p>
        </p:txBody>
      </p:sp>
      <p:pic>
        <p:nvPicPr>
          <p:cNvPr id="4" name="Inhaltsplatzhalter 3"/>
          <p:cNvPicPr>
            <a:picLocks noGrp="1" noChangeAspect="1"/>
          </p:cNvPicPr>
          <p:nvPr>
            <p:ph idx="1"/>
          </p:nvPr>
        </p:nvPicPr>
        <p:blipFill rotWithShape="1">
          <a:blip r:embed="rId2"/>
          <a:srcRect l="7215" r="6208"/>
          <a:stretch/>
        </p:blipFill>
        <p:spPr>
          <a:xfrm rot="5400000">
            <a:off x="-464170" y="2379736"/>
            <a:ext cx="4632831" cy="2986942"/>
          </a:xfrm>
          <a:prstGeom prst="rect">
            <a:avLst/>
          </a:prstGeom>
        </p:spPr>
      </p:pic>
      <mc:AlternateContent xmlns:mc="http://schemas.openxmlformats.org/markup-compatibility/2006" xmlns:a14="http://schemas.microsoft.com/office/drawing/2010/main">
        <mc:Choice Requires="a14">
          <p:sp>
            <p:nvSpPr>
              <p:cNvPr id="5" name="Textfeld 4"/>
              <p:cNvSpPr txBox="1"/>
              <p:nvPr/>
            </p:nvSpPr>
            <p:spPr>
              <a:xfrm>
                <a:off x="3345717" y="1700808"/>
                <a:ext cx="5330739" cy="3261855"/>
              </a:xfrm>
              <a:prstGeom prst="rect">
                <a:avLst/>
              </a:prstGeom>
              <a:noFill/>
            </p:spPr>
            <p:txBody>
              <a:bodyPr wrap="square" rtlCol="0">
                <a:spAutoFit/>
              </a:bodyPr>
              <a:lstStyle/>
              <a:p>
                <a:pPr marL="171450" indent="-171450">
                  <a:spcBef>
                    <a:spcPts val="600"/>
                  </a:spcBef>
                  <a:buFontTx/>
                  <a:buChar char="→"/>
                </a:pPr>
                <a:r>
                  <a:rPr lang="en-US" sz="1200" dirty="0" smtClean="0"/>
                  <a:t>n </a:t>
                </a:r>
                <a:r>
                  <a:rPr lang="en-US" sz="1200" dirty="0"/>
                  <a:t>input signals (from n </a:t>
                </a:r>
                <a:r>
                  <a:rPr lang="en-US" sz="1200" dirty="0" smtClean="0"/>
                  <a:t>sensors) into one </a:t>
                </a:r>
                <a:r>
                  <a:rPr lang="en-US" sz="1200" dirty="0"/>
                  <a:t>fused output </a:t>
                </a:r>
                <a14:m>
                  <m:oMath xmlns:m="http://schemas.openxmlformats.org/officeDocument/2006/math">
                    <m:sSub>
                      <m:sSubPr>
                        <m:ctrlPr>
                          <a:rPr lang="en-US" sz="1200" i="1" smtClean="0">
                            <a:latin typeface="Cambria Math" panose="02040503050406030204" pitchFamily="18" charset="0"/>
                          </a:rPr>
                        </m:ctrlPr>
                      </m:sSubPr>
                      <m:e>
                        <m:r>
                          <a:rPr lang="de-DE" sz="1200" b="0" i="1" smtClean="0">
                            <a:latin typeface="Cambria Math" panose="02040503050406030204" pitchFamily="18" charset="0"/>
                          </a:rPr>
                          <m:t>𝑆</m:t>
                        </m:r>
                      </m:e>
                      <m:sub>
                        <m:r>
                          <a:rPr lang="de-DE" sz="1200" b="0" i="1" smtClean="0">
                            <a:latin typeface="Cambria Math" panose="02040503050406030204" pitchFamily="18" charset="0"/>
                          </a:rPr>
                          <m:t>𝑓</m:t>
                        </m:r>
                      </m:sub>
                    </m:sSub>
                  </m:oMath>
                </a14:m>
                <a:r>
                  <a:rPr lang="en-US" sz="1200" dirty="0" smtClean="0"/>
                  <a:t> </a:t>
                </a:r>
                <a:endParaRPr lang="en-US" sz="1200" dirty="0"/>
              </a:p>
              <a:p>
                <a:pPr marL="171450" indent="-171450">
                  <a:spcBef>
                    <a:spcPts val="600"/>
                  </a:spcBef>
                  <a:buFontTx/>
                  <a:buChar char="→"/>
                </a:pPr>
                <a:r>
                  <a:rPr lang="en-US" sz="1200" dirty="0" smtClean="0"/>
                  <a:t>If </a:t>
                </a:r>
                <a:r>
                  <a:rPr lang="en-US" sz="1200" dirty="0"/>
                  <a:t>the input sensors try to measure similar type of </a:t>
                </a:r>
                <a:r>
                  <a:rPr lang="en-US" sz="1200" dirty="0" smtClean="0"/>
                  <a:t>signal, the </a:t>
                </a:r>
                <a:r>
                  <a:rPr lang="en-US" sz="1200" dirty="0"/>
                  <a:t>values measured by all the sensors at </a:t>
                </a:r>
                <a:r>
                  <a:rPr lang="en-US" sz="1200" dirty="0" smtClean="0"/>
                  <a:t>any time </a:t>
                </a:r>
                <a:r>
                  <a:rPr lang="en-US" sz="1200" dirty="0"/>
                  <a:t>instant t, should be the same </a:t>
                </a:r>
                <a:r>
                  <a:rPr lang="en-US" sz="1200" dirty="0" smtClean="0"/>
                  <a:t>ideally</a:t>
                </a:r>
              </a:p>
              <a:p>
                <a:pPr marL="171450" indent="-171450">
                  <a:spcBef>
                    <a:spcPts val="600"/>
                  </a:spcBef>
                  <a:buFontTx/>
                  <a:buChar char="→"/>
                </a:pPr>
                <a:r>
                  <a:rPr lang="en-US" sz="1200" dirty="0" smtClean="0"/>
                  <a:t>due </a:t>
                </a:r>
                <a:r>
                  <a:rPr lang="en-US" sz="1200" dirty="0"/>
                  <a:t>to the fault influence during the sensors operation </a:t>
                </a:r>
                <a:r>
                  <a:rPr lang="en-US" sz="1200" dirty="0" smtClean="0"/>
                  <a:t>the </a:t>
                </a:r>
                <a:r>
                  <a:rPr lang="en-US" sz="1200" dirty="0"/>
                  <a:t>values will be distributed in some manner </a:t>
                </a:r>
                <a:r>
                  <a:rPr lang="en-US" sz="1200" dirty="0" smtClean="0"/>
                  <a:t>relative to </a:t>
                </a:r>
                <a:r>
                  <a:rPr lang="en-US" sz="1200" dirty="0"/>
                  <a:t>the acceptable measurements </a:t>
                </a:r>
                <a:r>
                  <a:rPr lang="en-US" sz="1200" dirty="0" smtClean="0"/>
                  <a:t>region</a:t>
                </a:r>
              </a:p>
              <a:p>
                <a:pPr marL="171450" indent="-171450">
                  <a:spcBef>
                    <a:spcPts val="600"/>
                  </a:spcBef>
                  <a:buFontTx/>
                  <a:buChar char="→"/>
                </a:pPr>
                <a:r>
                  <a:rPr lang="en-US" sz="1200" dirty="0" smtClean="0"/>
                  <a:t>they </a:t>
                </a:r>
                <a:r>
                  <a:rPr lang="en-US" sz="1200" dirty="0"/>
                  <a:t>assume these statistical and finite state </a:t>
                </a:r>
                <a:r>
                  <a:rPr lang="en-US" sz="1200" dirty="0" smtClean="0"/>
                  <a:t>machine based </a:t>
                </a:r>
                <a:r>
                  <a:rPr lang="en-US" sz="1200" dirty="0"/>
                  <a:t>hybrid techniques that classify the signal into three different states </a:t>
                </a:r>
                <a:r>
                  <a:rPr lang="en-US" sz="1200" dirty="0" smtClean="0"/>
                  <a:t>(e.g. </a:t>
                </a:r>
                <a:r>
                  <a:rPr lang="en-US" sz="1200" dirty="0"/>
                  <a:t>faulty state, intermediate state, and </a:t>
                </a:r>
                <a:r>
                  <a:rPr lang="en-US" sz="1200" dirty="0" err="1" smtClean="0"/>
                  <a:t>nonfaulty</a:t>
                </a:r>
                <a:r>
                  <a:rPr lang="en-US" sz="1200" dirty="0" smtClean="0"/>
                  <a:t> state)</a:t>
                </a:r>
                <a:endParaRPr lang="en-US" sz="1200" dirty="0"/>
              </a:p>
              <a:p>
                <a:pPr marL="171450" indent="-171450">
                  <a:spcBef>
                    <a:spcPts val="600"/>
                  </a:spcBef>
                  <a:buFontTx/>
                  <a:buChar char="→"/>
                </a:pPr>
                <a:r>
                  <a:rPr lang="en-US" sz="1200" dirty="0" smtClean="0"/>
                  <a:t>The </a:t>
                </a:r>
                <a:r>
                  <a:rPr lang="en-US" sz="1200" dirty="0"/>
                  <a:t>major drawback </a:t>
                </a:r>
                <a:r>
                  <a:rPr lang="en-US" sz="1200" dirty="0" smtClean="0"/>
                  <a:t>of the </a:t>
                </a:r>
                <a:r>
                  <a:rPr lang="en-US" sz="1200" dirty="0"/>
                  <a:t>system is that, if multiple sensor responses are faulty, then with only simple techniques like linear averaging and </a:t>
                </a:r>
                <a:r>
                  <a:rPr lang="en-US" sz="1200" dirty="0" smtClean="0"/>
                  <a:t>simple fusion </a:t>
                </a:r>
                <a:r>
                  <a:rPr lang="en-US" sz="1200" dirty="0"/>
                  <a:t>of data is not reliable</a:t>
                </a:r>
                <a:r>
                  <a:rPr lang="en-US" sz="1200" dirty="0" smtClean="0"/>
                  <a:t>.</a:t>
                </a:r>
              </a:p>
              <a:p>
                <a:pPr marL="171450" indent="-171450">
                  <a:spcBef>
                    <a:spcPts val="600"/>
                  </a:spcBef>
                  <a:buFontTx/>
                  <a:buChar char="→"/>
                </a:pPr>
                <a:r>
                  <a:rPr lang="en-US" sz="1200" dirty="0" smtClean="0"/>
                  <a:t>To </a:t>
                </a:r>
                <a:r>
                  <a:rPr lang="en-US" sz="1200" dirty="0"/>
                  <a:t>get the accuracy and better reliability, a hybrid technique is proposed in this paper and it </a:t>
                </a:r>
                <a:r>
                  <a:rPr lang="en-US" sz="1200" dirty="0" smtClean="0"/>
                  <a:t>is schematically </a:t>
                </a:r>
                <a:r>
                  <a:rPr lang="en-US" sz="1200" dirty="0"/>
                  <a:t>outlined in Fig. 3.</a:t>
                </a:r>
                <a:endParaRPr lang="de-DE" sz="1200" dirty="0"/>
              </a:p>
            </p:txBody>
          </p:sp>
        </mc:Choice>
        <mc:Fallback xmlns="">
          <p:sp>
            <p:nvSpPr>
              <p:cNvPr id="5" name="Textfeld 4"/>
              <p:cNvSpPr txBox="1">
                <a:spLocks noRot="1" noChangeAspect="1" noMove="1" noResize="1" noEditPoints="1" noAdjustHandles="1" noChangeArrowheads="1" noChangeShapeType="1" noTextEdit="1"/>
              </p:cNvSpPr>
              <p:nvPr/>
            </p:nvSpPr>
            <p:spPr>
              <a:xfrm>
                <a:off x="3345717" y="1700808"/>
                <a:ext cx="5330739" cy="3261855"/>
              </a:xfrm>
              <a:prstGeom prst="rect">
                <a:avLst/>
              </a:prstGeom>
              <a:blipFill rotWithShape="0">
                <a:blip r:embed="rId3"/>
                <a:stretch>
                  <a:fillRect t="-187" b="-374"/>
                </a:stretch>
              </a:blipFill>
            </p:spPr>
            <p:txBody>
              <a:bodyPr/>
              <a:lstStyle/>
              <a:p>
                <a:r>
                  <a:rPr lang="de-DE">
                    <a:noFill/>
                  </a:rPr>
                  <a:t> </a:t>
                </a:r>
              </a:p>
            </p:txBody>
          </p:sp>
        </mc:Fallback>
      </mc:AlternateContent>
    </p:spTree>
    <p:extLst>
      <p:ext uri="{BB962C8B-B14F-4D97-AF65-F5344CB8AC3E}">
        <p14:creationId xmlns:p14="http://schemas.microsoft.com/office/powerpoint/2010/main" val="159477495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Time duration based observer model</a:t>
            </a:r>
            <a:endParaRPr lang="de-DE" dirty="0"/>
          </a:p>
        </p:txBody>
      </p:sp>
      <p:pic>
        <p:nvPicPr>
          <p:cNvPr id="5" name="Inhaltsplatzhalter 4"/>
          <p:cNvPicPr>
            <a:picLocks noGrp="1" noChangeAspect="1"/>
          </p:cNvPicPr>
          <p:nvPr>
            <p:ph idx="1"/>
          </p:nvPr>
        </p:nvPicPr>
        <p:blipFill rotWithShape="1">
          <a:blip r:embed="rId2"/>
          <a:srcRect t="3316"/>
          <a:stretch/>
        </p:blipFill>
        <p:spPr>
          <a:xfrm>
            <a:off x="388640" y="2924944"/>
            <a:ext cx="4699442" cy="3384376"/>
          </a:xfrm>
          <a:prstGeom prst="rect">
            <a:avLst/>
          </a:prstGeom>
        </p:spPr>
      </p:pic>
      <p:sp>
        <p:nvSpPr>
          <p:cNvPr id="8" name="Rechteck 7"/>
          <p:cNvSpPr/>
          <p:nvPr/>
        </p:nvSpPr>
        <p:spPr>
          <a:xfrm>
            <a:off x="5099803" y="2924944"/>
            <a:ext cx="3830593" cy="1985159"/>
          </a:xfrm>
          <a:prstGeom prst="rect">
            <a:avLst/>
          </a:prstGeom>
        </p:spPr>
        <p:txBody>
          <a:bodyPr wrap="square">
            <a:spAutoFit/>
          </a:bodyPr>
          <a:lstStyle/>
          <a:p>
            <a:pPr marL="171450" indent="-171450">
              <a:spcBef>
                <a:spcPts val="600"/>
              </a:spcBef>
              <a:buFont typeface="Arial" panose="020B0604020202020204" pitchFamily="34" charset="0"/>
              <a:buChar char="•"/>
            </a:pPr>
            <a:r>
              <a:rPr lang="en-US" sz="1200" dirty="0" smtClean="0"/>
              <a:t>Observer measure and counts how many times the system response signal undergoes a typical temporal change</a:t>
            </a:r>
          </a:p>
          <a:p>
            <a:pPr marL="171450" indent="-171450">
              <a:spcBef>
                <a:spcPts val="600"/>
              </a:spcBef>
              <a:buFont typeface="Arial" panose="020B0604020202020204" pitchFamily="34" charset="0"/>
              <a:buChar char="•"/>
            </a:pPr>
            <a:r>
              <a:rPr lang="en-US" sz="1200" dirty="0" smtClean="0"/>
              <a:t>Counts of the observer cross its threshold:</a:t>
            </a:r>
          </a:p>
          <a:p>
            <a:pPr marL="628650" lvl="1" indent="-171450">
              <a:spcBef>
                <a:spcPts val="600"/>
              </a:spcBef>
              <a:buFont typeface="Arial" panose="020B0604020202020204" pitchFamily="34" charset="0"/>
              <a:buChar char="→"/>
            </a:pPr>
            <a:r>
              <a:rPr lang="en-US" sz="1200" dirty="0" smtClean="0"/>
              <a:t>System gives an alarm feedback that indicates some incipient fault inside the model</a:t>
            </a:r>
          </a:p>
          <a:p>
            <a:pPr marL="171450" indent="-171450">
              <a:spcBef>
                <a:spcPts val="600"/>
              </a:spcBef>
              <a:buFont typeface="Arial" panose="020B0604020202020204" pitchFamily="34" charset="0"/>
              <a:buChar char="•"/>
            </a:pPr>
            <a:r>
              <a:rPr lang="en-US" sz="1200" dirty="0" smtClean="0"/>
              <a:t>The sensor sensing the signal after the processing the raw data by the STFT output</a:t>
            </a:r>
          </a:p>
        </p:txBody>
      </p:sp>
      <p:sp>
        <p:nvSpPr>
          <p:cNvPr id="9" name="Rechteck 8"/>
          <p:cNvSpPr/>
          <p:nvPr/>
        </p:nvSpPr>
        <p:spPr>
          <a:xfrm>
            <a:off x="388640" y="1500440"/>
            <a:ext cx="8541756" cy="1061829"/>
          </a:xfrm>
          <a:prstGeom prst="rect">
            <a:avLst/>
          </a:prstGeom>
        </p:spPr>
        <p:txBody>
          <a:bodyPr wrap="square">
            <a:spAutoFit/>
          </a:bodyPr>
          <a:lstStyle/>
          <a:p>
            <a:pPr marL="171450" indent="-171450">
              <a:spcBef>
                <a:spcPts val="600"/>
              </a:spcBef>
              <a:buFont typeface="Arial" panose="020B0604020202020204" pitchFamily="34" charset="0"/>
              <a:buChar char="•"/>
            </a:pPr>
            <a:r>
              <a:rPr lang="en-US" sz="1200" dirty="0" smtClean="0"/>
              <a:t>FSM </a:t>
            </a:r>
            <a:r>
              <a:rPr lang="en-US" sz="1200" dirty="0"/>
              <a:t>based system has an intermediate </a:t>
            </a:r>
            <a:r>
              <a:rPr lang="en-US" sz="1200" dirty="0" smtClean="0"/>
              <a:t>state (NORMAL </a:t>
            </a:r>
            <a:r>
              <a:rPr lang="en-US" sz="1200" dirty="0"/>
              <a:t>to </a:t>
            </a:r>
            <a:r>
              <a:rPr lang="en-US" sz="1200" dirty="0" smtClean="0"/>
              <a:t>FAULT) </a:t>
            </a:r>
            <a:r>
              <a:rPr lang="en-US" sz="1200" dirty="0"/>
              <a:t>before its going to fail </a:t>
            </a:r>
            <a:r>
              <a:rPr lang="en-US" sz="1200" dirty="0" smtClean="0"/>
              <a:t>completely</a:t>
            </a:r>
            <a:endParaRPr lang="en-US" sz="1200" dirty="0"/>
          </a:p>
          <a:p>
            <a:pPr marL="171450" indent="-171450">
              <a:spcBef>
                <a:spcPts val="600"/>
              </a:spcBef>
              <a:buFont typeface="Arial" panose="020B0604020202020204" pitchFamily="34" charset="0"/>
              <a:buChar char="•"/>
            </a:pPr>
            <a:r>
              <a:rPr lang="en-US" sz="1200" dirty="0" smtClean="0"/>
              <a:t>Time </a:t>
            </a:r>
            <a:r>
              <a:rPr lang="en-US" sz="1200" dirty="0"/>
              <a:t>duration based model for fault signal monitoring </a:t>
            </a:r>
            <a:r>
              <a:rPr lang="en-US" sz="1200" dirty="0" smtClean="0"/>
              <a:t>(</a:t>
            </a:r>
            <a:r>
              <a:rPr lang="en-US" sz="1200" dirty="0" err="1" smtClean="0"/>
              <a:t>Altintas</a:t>
            </a:r>
            <a:r>
              <a:rPr lang="en-US" sz="1200" dirty="0" smtClean="0"/>
              <a:t>) and </a:t>
            </a:r>
            <a:r>
              <a:rPr lang="en-US" sz="1200" dirty="0"/>
              <a:t>signal classification </a:t>
            </a:r>
            <a:r>
              <a:rPr lang="en-US" sz="1200" dirty="0" smtClean="0"/>
              <a:t>techniques (</a:t>
            </a:r>
            <a:r>
              <a:rPr lang="en-US" sz="1200" dirty="0" err="1" smtClean="0"/>
              <a:t>Roychoudhury</a:t>
            </a:r>
            <a:r>
              <a:rPr lang="en-US" sz="1200" dirty="0" smtClean="0"/>
              <a:t> </a:t>
            </a:r>
            <a:r>
              <a:rPr lang="en-US" sz="1200" dirty="0"/>
              <a:t>et al</a:t>
            </a:r>
            <a:r>
              <a:rPr lang="en-US" sz="1200" dirty="0" smtClean="0"/>
              <a:t>.)</a:t>
            </a:r>
            <a:endParaRPr lang="en-US" sz="1200" dirty="0"/>
          </a:p>
          <a:p>
            <a:pPr marL="171450" indent="-171450">
              <a:spcBef>
                <a:spcPts val="600"/>
              </a:spcBef>
              <a:buFont typeface="Arial" panose="020B0604020202020204" pitchFamily="34" charset="0"/>
              <a:buChar char="•"/>
            </a:pPr>
            <a:r>
              <a:rPr lang="en-US" sz="1200" dirty="0" smtClean="0"/>
              <a:t>To </a:t>
            </a:r>
            <a:r>
              <a:rPr lang="en-US" sz="1200" dirty="0"/>
              <a:t>overcome the </a:t>
            </a:r>
            <a:r>
              <a:rPr lang="en-US" sz="1200" dirty="0" err="1"/>
              <a:t>shortcommings</a:t>
            </a:r>
            <a:r>
              <a:rPr lang="en-US" sz="1200" dirty="0"/>
              <a:t> of the STFT-based signal classification </a:t>
            </a:r>
            <a:r>
              <a:rPr lang="en-US" sz="1200" dirty="0" smtClean="0"/>
              <a:t>techniques:</a:t>
            </a:r>
          </a:p>
          <a:p>
            <a:pPr marL="628650" lvl="1" indent="-171450">
              <a:spcBef>
                <a:spcPts val="600"/>
              </a:spcBef>
              <a:buFont typeface="Arial" panose="020B0604020202020204" pitchFamily="34" charset="0"/>
              <a:buChar char="→"/>
            </a:pPr>
            <a:r>
              <a:rPr lang="en-US" sz="1200" dirty="0" smtClean="0"/>
              <a:t>Time </a:t>
            </a:r>
            <a:r>
              <a:rPr lang="en-US" sz="1200" dirty="0"/>
              <a:t>duration based observer sensing system that monitors the duration of the feedback system</a:t>
            </a:r>
          </a:p>
        </p:txBody>
      </p:sp>
    </p:spTree>
    <p:extLst>
      <p:ext uri="{BB962C8B-B14F-4D97-AF65-F5344CB8AC3E}">
        <p14:creationId xmlns:p14="http://schemas.microsoft.com/office/powerpoint/2010/main" val="19210043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b="0" dirty="0"/>
              <a:t>Time duration based observer model</a:t>
            </a:r>
            <a:endParaRPr lang="de-DE" dirty="0"/>
          </a:p>
        </p:txBody>
      </p:sp>
      <p:sp>
        <p:nvSpPr>
          <p:cNvPr id="8" name="Rechteck 7"/>
          <p:cNvSpPr/>
          <p:nvPr/>
        </p:nvSpPr>
        <p:spPr>
          <a:xfrm>
            <a:off x="358775" y="1628800"/>
            <a:ext cx="8530151" cy="1877437"/>
          </a:xfrm>
          <a:prstGeom prst="rect">
            <a:avLst/>
          </a:prstGeom>
        </p:spPr>
        <p:txBody>
          <a:bodyPr wrap="square">
            <a:spAutoFit/>
          </a:bodyPr>
          <a:lstStyle/>
          <a:p>
            <a:pPr marL="171450" indent="-171450">
              <a:spcBef>
                <a:spcPts val="600"/>
              </a:spcBef>
              <a:buFont typeface="Arial" panose="020B0604020202020204" pitchFamily="34" charset="0"/>
              <a:buChar char="•"/>
            </a:pPr>
            <a:r>
              <a:rPr lang="en-US" sz="1200" dirty="0" smtClean="0"/>
              <a:t>Next the time duration observer, observes the timing response and the counter counts the value how many times the signal gives the unwanted response (i.e. crosses the threshold shown in Fig. 4)</a:t>
            </a:r>
          </a:p>
          <a:p>
            <a:pPr marL="171450" indent="-171450">
              <a:spcBef>
                <a:spcPts val="600"/>
              </a:spcBef>
              <a:buFont typeface="Arial" panose="020B0604020202020204" pitchFamily="34" charset="0"/>
              <a:buChar char="•"/>
            </a:pPr>
            <a:r>
              <a:rPr lang="en-US" sz="1200" dirty="0" smtClean="0"/>
              <a:t>Advantage of this method: </a:t>
            </a:r>
          </a:p>
          <a:p>
            <a:pPr marL="628650" lvl="1" indent="-171450">
              <a:spcBef>
                <a:spcPts val="600"/>
              </a:spcBef>
              <a:buFont typeface="Arial" panose="020B0604020202020204" pitchFamily="34" charset="0"/>
              <a:buChar char="→"/>
            </a:pPr>
            <a:r>
              <a:rPr lang="en-US" sz="1200" dirty="0" smtClean="0"/>
              <a:t>Detailed list of the failure modes is not required and the failure can be estimated on the basis of as online diagnostic process</a:t>
            </a:r>
          </a:p>
          <a:p>
            <a:pPr marL="171450" indent="-171450">
              <a:spcBef>
                <a:spcPts val="600"/>
              </a:spcBef>
              <a:buFont typeface="Arial" panose="020B0604020202020204" pitchFamily="34" charset="0"/>
              <a:buChar char="•"/>
            </a:pPr>
            <a:r>
              <a:rPr lang="en-US" sz="1200" dirty="0" smtClean="0"/>
              <a:t>This implies an online diagnostic scheme instead of test inputs</a:t>
            </a:r>
          </a:p>
          <a:p>
            <a:pPr marL="171450" indent="-171450">
              <a:spcBef>
                <a:spcPts val="600"/>
              </a:spcBef>
              <a:buFont typeface="Arial" panose="020B0604020202020204" pitchFamily="34" charset="0"/>
              <a:buChar char="•"/>
            </a:pPr>
            <a:r>
              <a:rPr lang="en-US" sz="1200" dirty="0" smtClean="0"/>
              <a:t>The proposed state machine model takes the degraded functioning mode of a component for </a:t>
            </a:r>
            <a:r>
              <a:rPr lang="de-DE" sz="1200" dirty="0" smtClean="0"/>
              <a:t>real time </a:t>
            </a:r>
            <a:r>
              <a:rPr lang="de-DE" sz="1200" dirty="0" err="1" smtClean="0"/>
              <a:t>operating</a:t>
            </a:r>
            <a:r>
              <a:rPr lang="de-DE" sz="1200" dirty="0" smtClean="0"/>
              <a:t> </a:t>
            </a:r>
            <a:r>
              <a:rPr lang="de-DE" sz="1200" dirty="0" err="1" smtClean="0"/>
              <a:t>condition</a:t>
            </a:r>
            <a:endParaRPr lang="de-DE" sz="1200" dirty="0"/>
          </a:p>
        </p:txBody>
      </p:sp>
      <p:pic>
        <p:nvPicPr>
          <p:cNvPr id="4" name="Inhaltsplatzhalter 3"/>
          <p:cNvPicPr>
            <a:picLocks noGrp="1" noChangeAspect="1"/>
          </p:cNvPicPr>
          <p:nvPr>
            <p:ph idx="1"/>
          </p:nvPr>
        </p:nvPicPr>
        <p:blipFill>
          <a:blip r:embed="rId2"/>
          <a:stretch>
            <a:fillRect/>
          </a:stretch>
        </p:blipFill>
        <p:spPr>
          <a:xfrm>
            <a:off x="1547664" y="3284984"/>
            <a:ext cx="5976664" cy="2962590"/>
          </a:xfrm>
          <a:prstGeom prst="rect">
            <a:avLst/>
          </a:prstGeom>
        </p:spPr>
      </p:pic>
    </p:spTree>
    <p:extLst>
      <p:ext uri="{BB962C8B-B14F-4D97-AF65-F5344CB8AC3E}">
        <p14:creationId xmlns:p14="http://schemas.microsoft.com/office/powerpoint/2010/main" val="32891401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smtClean="0"/>
              <a:t>Time </a:t>
            </a:r>
            <a:r>
              <a:rPr lang="en-US" dirty="0"/>
              <a:t>duration based observer </a:t>
            </a:r>
            <a:r>
              <a:rPr lang="en-US" dirty="0" smtClean="0"/>
              <a:t>model</a:t>
            </a:r>
            <a:br>
              <a:rPr lang="en-US" dirty="0" smtClean="0"/>
            </a:br>
            <a:r>
              <a:rPr lang="en-US" dirty="0" smtClean="0">
                <a:solidFill>
                  <a:srgbClr val="9C1C26"/>
                </a:solidFill>
              </a:rPr>
              <a:t>Finite state machine model</a:t>
            </a:r>
            <a:endParaRPr lang="de-DE" dirty="0">
              <a:solidFill>
                <a:srgbClr val="9C1C26"/>
              </a:solidFill>
            </a:endParaRPr>
          </a:p>
        </p:txBody>
      </p:sp>
      <p:pic>
        <p:nvPicPr>
          <p:cNvPr id="5" name="Inhaltsplatzhalter 4"/>
          <p:cNvPicPr>
            <a:picLocks noGrp="1" noChangeAspect="1"/>
          </p:cNvPicPr>
          <p:nvPr>
            <p:ph idx="1"/>
          </p:nvPr>
        </p:nvPicPr>
        <p:blipFill rotWithShape="1">
          <a:blip r:embed="rId2"/>
          <a:srcRect t="3316"/>
          <a:stretch/>
        </p:blipFill>
        <p:spPr>
          <a:xfrm>
            <a:off x="179512" y="1484784"/>
            <a:ext cx="5328592" cy="3837468"/>
          </a:xfrm>
          <a:prstGeom prst="rect">
            <a:avLst/>
          </a:prstGeom>
        </p:spPr>
      </p:pic>
      <p:pic>
        <p:nvPicPr>
          <p:cNvPr id="3" name="Grafik 2"/>
          <p:cNvPicPr>
            <a:picLocks noChangeAspect="1"/>
          </p:cNvPicPr>
          <p:nvPr/>
        </p:nvPicPr>
        <p:blipFill rotWithShape="1">
          <a:blip r:embed="rId3"/>
          <a:srcRect l="1" r="36262" b="70370"/>
          <a:stretch/>
        </p:blipFill>
        <p:spPr>
          <a:xfrm>
            <a:off x="5724128" y="2057386"/>
            <a:ext cx="2952327" cy="576064"/>
          </a:xfrm>
          <a:prstGeom prst="rect">
            <a:avLst/>
          </a:prstGeom>
        </p:spPr>
      </p:pic>
      <p:pic>
        <p:nvPicPr>
          <p:cNvPr id="4" name="Grafik 3"/>
          <p:cNvPicPr>
            <a:picLocks noChangeAspect="1"/>
          </p:cNvPicPr>
          <p:nvPr/>
        </p:nvPicPr>
        <p:blipFill>
          <a:blip r:embed="rId4"/>
          <a:stretch>
            <a:fillRect/>
          </a:stretch>
        </p:blipFill>
        <p:spPr>
          <a:xfrm>
            <a:off x="6114495" y="2668601"/>
            <a:ext cx="1628775" cy="228600"/>
          </a:xfrm>
          <a:prstGeom prst="rect">
            <a:avLst/>
          </a:prstGeom>
        </p:spPr>
      </p:pic>
      <p:pic>
        <p:nvPicPr>
          <p:cNvPr id="6" name="Grafik 5"/>
          <p:cNvPicPr>
            <a:picLocks noChangeAspect="1"/>
          </p:cNvPicPr>
          <p:nvPr/>
        </p:nvPicPr>
        <p:blipFill>
          <a:blip r:embed="rId5"/>
          <a:stretch>
            <a:fillRect/>
          </a:stretch>
        </p:blipFill>
        <p:spPr>
          <a:xfrm>
            <a:off x="5724128" y="2915106"/>
            <a:ext cx="3238500" cy="1543050"/>
          </a:xfrm>
          <a:prstGeom prst="rect">
            <a:avLst/>
          </a:prstGeom>
        </p:spPr>
      </p:pic>
      <p:sp>
        <p:nvSpPr>
          <p:cNvPr id="7" name="Rechteck 6"/>
          <p:cNvSpPr/>
          <p:nvPr/>
        </p:nvSpPr>
        <p:spPr>
          <a:xfrm>
            <a:off x="358774" y="5471855"/>
            <a:ext cx="8603853" cy="800219"/>
          </a:xfrm>
          <a:prstGeom prst="rect">
            <a:avLst/>
          </a:prstGeom>
        </p:spPr>
        <p:txBody>
          <a:bodyPr wrap="square">
            <a:spAutoFit/>
          </a:bodyPr>
          <a:lstStyle/>
          <a:p>
            <a:pPr marL="171450" indent="-171450">
              <a:spcBef>
                <a:spcPts val="600"/>
              </a:spcBef>
              <a:buFont typeface="Arial" panose="020B0604020202020204" pitchFamily="34" charset="0"/>
              <a:buChar char="•"/>
            </a:pPr>
            <a:r>
              <a:rPr lang="en-US" sz="1200" dirty="0" smtClean="0">
                <a:latin typeface="AdvGulliv-R"/>
              </a:rPr>
              <a:t>Two </a:t>
            </a:r>
            <a:r>
              <a:rPr lang="en-US" sz="1200" dirty="0">
                <a:latin typeface="AdvGulliv-R"/>
              </a:rPr>
              <a:t>main parameters for changing from one state to </a:t>
            </a:r>
            <a:r>
              <a:rPr lang="en-US" sz="1200" dirty="0" smtClean="0">
                <a:latin typeface="AdvGulliv-R"/>
              </a:rPr>
              <a:t>another</a:t>
            </a:r>
          </a:p>
          <a:p>
            <a:pPr marL="171450" indent="-171450">
              <a:spcBef>
                <a:spcPts val="600"/>
              </a:spcBef>
              <a:buFont typeface="Arial" panose="020B0604020202020204" pitchFamily="34" charset="0"/>
              <a:buChar char="•"/>
            </a:pPr>
            <a:r>
              <a:rPr lang="en-US" sz="1200" dirty="0" smtClean="0">
                <a:latin typeface="AdvGulliv-R"/>
              </a:rPr>
              <a:t>The </a:t>
            </a:r>
            <a:r>
              <a:rPr lang="en-US" sz="1200" dirty="0">
                <a:latin typeface="AdvGulliv-R"/>
              </a:rPr>
              <a:t>triggering condition for each state depends on an </a:t>
            </a:r>
            <a:r>
              <a:rPr lang="en-US" sz="1200" dirty="0" smtClean="0">
                <a:latin typeface="AdvGulliv-R"/>
              </a:rPr>
              <a:t>event called </a:t>
            </a:r>
            <a:r>
              <a:rPr lang="en-US" sz="1200" dirty="0">
                <a:latin typeface="AdvGulliv-I"/>
              </a:rPr>
              <a:t>TRANSITION </a:t>
            </a:r>
            <a:r>
              <a:rPr lang="en-US" sz="1200" dirty="0">
                <a:latin typeface="AdvGulliv-R"/>
              </a:rPr>
              <a:t>(1 or 0), </a:t>
            </a:r>
            <a:r>
              <a:rPr lang="en-US" sz="1200" dirty="0">
                <a:latin typeface="AdvGulliv-I"/>
              </a:rPr>
              <a:t>and DEGRADED </a:t>
            </a:r>
            <a:r>
              <a:rPr lang="en-US" sz="1200" dirty="0">
                <a:latin typeface="AdvGulliv-R"/>
              </a:rPr>
              <a:t>(1 or 0</a:t>
            </a:r>
            <a:r>
              <a:rPr lang="en-US" sz="1200" dirty="0" smtClean="0">
                <a:latin typeface="AdvGulliv-R"/>
              </a:rPr>
              <a:t>)</a:t>
            </a:r>
          </a:p>
          <a:p>
            <a:pPr marL="171450" indent="-171450">
              <a:spcBef>
                <a:spcPts val="600"/>
              </a:spcBef>
              <a:buFont typeface="Arial" panose="020B0604020202020204" pitchFamily="34" charset="0"/>
              <a:buChar char="•"/>
            </a:pPr>
            <a:r>
              <a:rPr lang="en-US" sz="1200" dirty="0" smtClean="0"/>
              <a:t>They </a:t>
            </a:r>
            <a:r>
              <a:rPr lang="en-US" sz="1200" dirty="0"/>
              <a:t>can observe and count any unwanted failure state inside the </a:t>
            </a:r>
            <a:r>
              <a:rPr lang="en-US" sz="1200" dirty="0" smtClean="0"/>
              <a:t>system</a:t>
            </a:r>
            <a:endParaRPr lang="de-DE" sz="1200" dirty="0"/>
          </a:p>
        </p:txBody>
      </p:sp>
    </p:spTree>
    <p:extLst>
      <p:ext uri="{BB962C8B-B14F-4D97-AF65-F5344CB8AC3E}">
        <p14:creationId xmlns:p14="http://schemas.microsoft.com/office/powerpoint/2010/main" val="29923957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Time duration based observer </a:t>
            </a:r>
            <a:r>
              <a:rPr lang="en-US" dirty="0" smtClean="0"/>
              <a:t>model</a:t>
            </a:r>
            <a:br>
              <a:rPr lang="en-US" dirty="0" smtClean="0"/>
            </a:br>
            <a:r>
              <a:rPr lang="en-US" dirty="0" smtClean="0">
                <a:solidFill>
                  <a:srgbClr val="9C1C26"/>
                </a:solidFill>
              </a:rPr>
              <a:t>Finite state machine model</a:t>
            </a:r>
            <a:endParaRPr lang="de-DE" dirty="0">
              <a:solidFill>
                <a:srgbClr val="9C1C26"/>
              </a:solidFill>
            </a:endParaRPr>
          </a:p>
        </p:txBody>
      </p:sp>
      <p:pic>
        <p:nvPicPr>
          <p:cNvPr id="10" name="Grafik 9"/>
          <p:cNvPicPr>
            <a:picLocks noChangeAspect="1"/>
          </p:cNvPicPr>
          <p:nvPr/>
        </p:nvPicPr>
        <p:blipFill rotWithShape="1">
          <a:blip r:embed="rId3"/>
          <a:srcRect l="9083" t="13755" r="6160" b="11164"/>
          <a:stretch/>
        </p:blipFill>
        <p:spPr>
          <a:xfrm>
            <a:off x="358775" y="1628800"/>
            <a:ext cx="5293345" cy="1764449"/>
          </a:xfrm>
          <a:prstGeom prst="rect">
            <a:avLst/>
          </a:prstGeom>
        </p:spPr>
      </p:pic>
      <p:pic>
        <p:nvPicPr>
          <p:cNvPr id="11" name="Inhaltsplatzhalter 3"/>
          <p:cNvPicPr>
            <a:picLocks noGrp="1" noChangeAspect="1"/>
          </p:cNvPicPr>
          <p:nvPr>
            <p:ph idx="1"/>
          </p:nvPr>
        </p:nvPicPr>
        <p:blipFill>
          <a:blip r:embed="rId4"/>
          <a:stretch>
            <a:fillRect/>
          </a:stretch>
        </p:blipFill>
        <p:spPr>
          <a:xfrm>
            <a:off x="358775" y="3585270"/>
            <a:ext cx="5293345" cy="2623873"/>
          </a:xfrm>
          <a:prstGeom prst="rect">
            <a:avLst/>
          </a:prstGeom>
        </p:spPr>
      </p:pic>
      <p:sp>
        <p:nvSpPr>
          <p:cNvPr id="14" name="Rechteck 13"/>
          <p:cNvSpPr/>
          <p:nvPr/>
        </p:nvSpPr>
        <p:spPr>
          <a:xfrm>
            <a:off x="5724128" y="1628800"/>
            <a:ext cx="3257350" cy="4108817"/>
          </a:xfrm>
          <a:prstGeom prst="rect">
            <a:avLst/>
          </a:prstGeom>
        </p:spPr>
        <p:txBody>
          <a:bodyPr wrap="square">
            <a:spAutoFit/>
          </a:bodyPr>
          <a:lstStyle/>
          <a:p>
            <a:pPr marL="171450" indent="-171450">
              <a:spcBef>
                <a:spcPts val="600"/>
              </a:spcBef>
              <a:buFont typeface="Arial" panose="020B0604020202020204" pitchFamily="34" charset="0"/>
              <a:buChar char="•"/>
            </a:pPr>
            <a:r>
              <a:rPr lang="en-US" sz="1200" dirty="0" smtClean="0"/>
              <a:t>Where </a:t>
            </a:r>
            <a:r>
              <a:rPr lang="en-US" sz="1200" dirty="0"/>
              <a:t>a task is taken and that should </a:t>
            </a:r>
            <a:r>
              <a:rPr lang="en-US" sz="1200" dirty="0" smtClean="0"/>
              <a:t>executed within </a:t>
            </a:r>
            <a:r>
              <a:rPr lang="en-US" sz="1200" dirty="0"/>
              <a:t>a predefined interval ‘‘</a:t>
            </a:r>
            <a:r>
              <a:rPr lang="en-US" sz="1200" i="1" dirty="0"/>
              <a:t>d</a:t>
            </a:r>
            <a:r>
              <a:rPr lang="en-US" sz="1200" dirty="0" smtClean="0"/>
              <a:t>’’</a:t>
            </a:r>
          </a:p>
          <a:p>
            <a:pPr marL="171450" indent="-171450">
              <a:spcBef>
                <a:spcPts val="600"/>
              </a:spcBef>
              <a:buFont typeface="Arial" panose="020B0604020202020204" pitchFamily="34" charset="0"/>
              <a:buChar char="•"/>
            </a:pPr>
            <a:r>
              <a:rPr lang="en-US" sz="1200" dirty="0" smtClean="0"/>
              <a:t>System is </a:t>
            </a:r>
            <a:r>
              <a:rPr lang="en-US" sz="1200" dirty="0"/>
              <a:t>not change his state within a certain interval of </a:t>
            </a:r>
            <a:r>
              <a:rPr lang="en-US" sz="1200" dirty="0" smtClean="0"/>
              <a:t>time: ‘‘</a:t>
            </a:r>
            <a:r>
              <a:rPr lang="en-US" sz="1200" dirty="0"/>
              <a:t>Normal’’ </a:t>
            </a:r>
            <a:r>
              <a:rPr lang="en-US" sz="1200" dirty="0" smtClean="0"/>
              <a:t>state</a:t>
            </a:r>
          </a:p>
          <a:p>
            <a:pPr marL="171450" indent="-171450">
              <a:spcBef>
                <a:spcPts val="600"/>
              </a:spcBef>
              <a:buFont typeface="Arial" panose="020B0604020202020204" pitchFamily="34" charset="0"/>
              <a:buChar char="•"/>
            </a:pPr>
            <a:r>
              <a:rPr lang="en-US" sz="1200" dirty="0" smtClean="0"/>
              <a:t>It </a:t>
            </a:r>
            <a:r>
              <a:rPr lang="en-US" sz="1200" dirty="0"/>
              <a:t>changes the state and not exceeds the interval (threshold</a:t>
            </a:r>
            <a:r>
              <a:rPr lang="en-US" sz="1200" dirty="0" smtClean="0"/>
              <a:t>): ‘‘</a:t>
            </a:r>
            <a:r>
              <a:rPr lang="en-US" sz="1200" dirty="0"/>
              <a:t>Degraded state</a:t>
            </a:r>
            <a:r>
              <a:rPr lang="en-US" sz="1200" dirty="0" smtClean="0"/>
              <a:t>’’</a:t>
            </a:r>
          </a:p>
          <a:p>
            <a:pPr marL="171450" indent="-171450">
              <a:spcBef>
                <a:spcPts val="600"/>
              </a:spcBef>
              <a:buFont typeface="Arial" panose="020B0604020202020204" pitchFamily="34" charset="0"/>
              <a:buChar char="•"/>
            </a:pPr>
            <a:r>
              <a:rPr lang="en-US" sz="1200" dirty="0" smtClean="0"/>
              <a:t>Duration </a:t>
            </a:r>
            <a:r>
              <a:rPr lang="en-US" sz="1200" dirty="0"/>
              <a:t>time exceeds the tolerance </a:t>
            </a:r>
            <a:r>
              <a:rPr lang="en-US" sz="1200" dirty="0" smtClean="0"/>
              <a:t>level: ‘‘</a:t>
            </a:r>
            <a:r>
              <a:rPr lang="en-US" sz="1200" dirty="0"/>
              <a:t>Failed system</a:t>
            </a:r>
            <a:r>
              <a:rPr lang="en-US" sz="1200" dirty="0" smtClean="0"/>
              <a:t>’’.</a:t>
            </a:r>
          </a:p>
          <a:p>
            <a:pPr marL="171450" indent="-171450">
              <a:spcBef>
                <a:spcPts val="600"/>
              </a:spcBef>
              <a:buFont typeface="Arial" panose="020B0604020202020204" pitchFamily="34" charset="0"/>
              <a:buChar char="•"/>
            </a:pPr>
            <a:endParaRPr lang="en-US" sz="1200" dirty="0"/>
          </a:p>
          <a:p>
            <a:pPr marL="171450" indent="-171450">
              <a:spcBef>
                <a:spcPts val="600"/>
              </a:spcBef>
              <a:buFont typeface="Arial" panose="020B0604020202020204" pitchFamily="34" charset="0"/>
              <a:buChar char="•"/>
            </a:pPr>
            <a:r>
              <a:rPr lang="en-US" sz="1200" dirty="0"/>
              <a:t>The state model function ‘‘</a:t>
            </a:r>
            <a:r>
              <a:rPr lang="en-US" sz="1200" dirty="0" err="1"/>
              <a:t>wd_monitor</a:t>
            </a:r>
            <a:r>
              <a:rPr lang="en-US" sz="1200" dirty="0"/>
              <a:t> ()’’ monitoring this interstate </a:t>
            </a:r>
            <a:r>
              <a:rPr lang="en-US" sz="1200" dirty="0" smtClean="0"/>
              <a:t>changes:</a:t>
            </a:r>
          </a:p>
          <a:p>
            <a:pPr marL="171450" indent="-171450">
              <a:spcBef>
                <a:spcPts val="600"/>
              </a:spcBef>
              <a:buFont typeface="Arial" panose="020B0604020202020204" pitchFamily="34" charset="0"/>
              <a:buChar char="•"/>
            </a:pPr>
            <a:r>
              <a:rPr lang="en-US" sz="1200" dirty="0" err="1" smtClean="0"/>
              <a:t>wd_timer</a:t>
            </a:r>
            <a:r>
              <a:rPr lang="en-US" sz="1200" dirty="0" smtClean="0"/>
              <a:t> ():  </a:t>
            </a:r>
            <a:r>
              <a:rPr lang="en-US" sz="1200" dirty="0"/>
              <a:t>measures the </a:t>
            </a:r>
            <a:r>
              <a:rPr lang="en-US" sz="1200" dirty="0" smtClean="0"/>
              <a:t>time intervals </a:t>
            </a:r>
          </a:p>
          <a:p>
            <a:pPr marL="171450" indent="-171450">
              <a:spcBef>
                <a:spcPts val="600"/>
              </a:spcBef>
              <a:buFont typeface="Arial" panose="020B0604020202020204" pitchFamily="34" charset="0"/>
              <a:buChar char="•"/>
            </a:pPr>
            <a:r>
              <a:rPr lang="en-US" sz="1200" dirty="0" err="1" smtClean="0"/>
              <a:t>gen_counter</a:t>
            </a:r>
            <a:r>
              <a:rPr lang="en-US" sz="1200" dirty="0" smtClean="0"/>
              <a:t> (): </a:t>
            </a:r>
            <a:r>
              <a:rPr lang="en-US" sz="1200" dirty="0"/>
              <a:t>counting the every degraded and feedback to the state model </a:t>
            </a:r>
            <a:endParaRPr lang="en-US" sz="1200" dirty="0" smtClean="0"/>
          </a:p>
          <a:p>
            <a:pPr marL="171450" indent="-171450">
              <a:spcBef>
                <a:spcPts val="600"/>
              </a:spcBef>
              <a:buFont typeface="Arial" panose="020B0604020202020204" pitchFamily="34" charset="0"/>
              <a:buChar char="•"/>
            </a:pPr>
            <a:endParaRPr lang="en-US" sz="1200" dirty="0" smtClean="0"/>
          </a:p>
          <a:p>
            <a:pPr marL="171450" indent="-171450">
              <a:spcBef>
                <a:spcPts val="600"/>
              </a:spcBef>
              <a:buFont typeface="Arial" panose="020B0604020202020204" pitchFamily="34" charset="0"/>
              <a:buChar char="→"/>
            </a:pPr>
            <a:r>
              <a:rPr lang="en-US" sz="1200" dirty="0" smtClean="0"/>
              <a:t>The state machine </a:t>
            </a:r>
            <a:r>
              <a:rPr lang="en-US" sz="1200" dirty="0"/>
              <a:t>based fault signal monitoring model, classifies a degraded and failed condition at the signal </a:t>
            </a:r>
            <a:r>
              <a:rPr lang="en-US" sz="1200" dirty="0" smtClean="0"/>
              <a:t>level</a:t>
            </a:r>
            <a:endParaRPr lang="de-DE" sz="1200" dirty="0"/>
          </a:p>
        </p:txBody>
      </p:sp>
    </p:spTree>
    <p:extLst>
      <p:ext uri="{BB962C8B-B14F-4D97-AF65-F5344CB8AC3E}">
        <p14:creationId xmlns:p14="http://schemas.microsoft.com/office/powerpoint/2010/main" val="11491155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SVM based fault detection techniques</a:t>
            </a:r>
            <a:endParaRPr lang="de-DE" dirty="0"/>
          </a:p>
        </p:txBody>
      </p:sp>
      <p:sp>
        <p:nvSpPr>
          <p:cNvPr id="3" name="Inhaltsplatzhalter 2"/>
          <p:cNvSpPr>
            <a:spLocks noGrp="1"/>
          </p:cNvSpPr>
          <p:nvPr>
            <p:ph idx="1"/>
          </p:nvPr>
        </p:nvSpPr>
        <p:spPr>
          <a:xfrm>
            <a:off x="360000" y="1620000"/>
            <a:ext cx="8388464" cy="4479943"/>
          </a:xfrm>
        </p:spPr>
        <p:txBody>
          <a:bodyPr/>
          <a:lstStyle/>
          <a:p>
            <a:pPr>
              <a:spcBef>
                <a:spcPts val="600"/>
              </a:spcBef>
              <a:spcAft>
                <a:spcPts val="0"/>
              </a:spcAft>
              <a:buFont typeface="Arial" panose="020B0604020202020204" pitchFamily="34" charset="0"/>
              <a:buChar char="•"/>
            </a:pPr>
            <a:r>
              <a:rPr lang="en-US" sz="1200" dirty="0" smtClean="0"/>
              <a:t>SVM is </a:t>
            </a:r>
            <a:r>
              <a:rPr lang="en-US" sz="1200" dirty="0"/>
              <a:t>basically a statistical classifier this two types linear and </a:t>
            </a:r>
            <a:r>
              <a:rPr lang="en-US" sz="1200" dirty="0" smtClean="0"/>
              <a:t>nonlinear</a:t>
            </a:r>
          </a:p>
          <a:p>
            <a:pPr>
              <a:spcBef>
                <a:spcPts val="600"/>
              </a:spcBef>
              <a:spcAft>
                <a:spcPts val="0"/>
              </a:spcAft>
              <a:buFont typeface="Arial" panose="020B0604020202020204" pitchFamily="34" charset="0"/>
              <a:buChar char="•"/>
            </a:pPr>
            <a:r>
              <a:rPr lang="en-US" sz="1200" dirty="0" smtClean="0"/>
              <a:t>In </a:t>
            </a:r>
            <a:r>
              <a:rPr lang="en-US" sz="1200" dirty="0"/>
              <a:t>the case of linear in Fig. 6 shows </a:t>
            </a:r>
            <a:r>
              <a:rPr lang="en-US" sz="1200" dirty="0" smtClean="0"/>
              <a:t>that how </a:t>
            </a:r>
            <a:r>
              <a:rPr lang="en-US" sz="1200" dirty="0"/>
              <a:t>to classify a series of points into two different classes of data class A (triangles) and class B (squares). </a:t>
            </a:r>
            <a:endParaRPr lang="en-US" sz="1200" dirty="0" smtClean="0"/>
          </a:p>
        </p:txBody>
      </p:sp>
      <p:pic>
        <p:nvPicPr>
          <p:cNvPr id="5" name="Grafik 4"/>
          <p:cNvPicPr>
            <a:picLocks noChangeAspect="1"/>
          </p:cNvPicPr>
          <p:nvPr/>
        </p:nvPicPr>
        <p:blipFill>
          <a:blip r:embed="rId2"/>
          <a:stretch>
            <a:fillRect/>
          </a:stretch>
        </p:blipFill>
        <p:spPr>
          <a:xfrm>
            <a:off x="755576" y="5259187"/>
            <a:ext cx="2352675" cy="590550"/>
          </a:xfrm>
          <a:prstGeom prst="rect">
            <a:avLst/>
          </a:prstGeom>
        </p:spPr>
      </p:pic>
      <p:pic>
        <p:nvPicPr>
          <p:cNvPr id="6" name="Grafik 5"/>
          <p:cNvPicPr>
            <a:picLocks noChangeAspect="1"/>
          </p:cNvPicPr>
          <p:nvPr/>
        </p:nvPicPr>
        <p:blipFill>
          <a:blip r:embed="rId3"/>
          <a:stretch>
            <a:fillRect/>
          </a:stretch>
        </p:blipFill>
        <p:spPr>
          <a:xfrm>
            <a:off x="3711491" y="2708920"/>
            <a:ext cx="4772025" cy="3552825"/>
          </a:xfrm>
          <a:prstGeom prst="rect">
            <a:avLst/>
          </a:prstGeom>
        </p:spPr>
      </p:pic>
      <p:sp>
        <p:nvSpPr>
          <p:cNvPr id="4" name="Rechteck 3"/>
          <p:cNvSpPr/>
          <p:nvPr/>
        </p:nvSpPr>
        <p:spPr>
          <a:xfrm>
            <a:off x="711868" y="5813905"/>
            <a:ext cx="2440092" cy="276999"/>
          </a:xfrm>
          <a:prstGeom prst="rect">
            <a:avLst/>
          </a:prstGeom>
        </p:spPr>
        <p:txBody>
          <a:bodyPr wrap="none">
            <a:spAutoFit/>
          </a:bodyPr>
          <a:lstStyle/>
          <a:p>
            <a:r>
              <a:rPr lang="en-US" sz="1200" dirty="0"/>
              <a:t>nonlinear signal decision function</a:t>
            </a:r>
            <a:endParaRPr lang="de-DE" sz="1200" dirty="0"/>
          </a:p>
        </p:txBody>
      </p:sp>
    </p:spTree>
    <p:extLst>
      <p:ext uri="{BB962C8B-B14F-4D97-AF65-F5344CB8AC3E}">
        <p14:creationId xmlns:p14="http://schemas.microsoft.com/office/powerpoint/2010/main" val="22789509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SVM based fault detection techniques</a:t>
            </a:r>
            <a:endParaRPr lang="de-DE" dirty="0"/>
          </a:p>
        </p:txBody>
      </p:sp>
      <p:sp>
        <p:nvSpPr>
          <p:cNvPr id="3" name="Inhaltsplatzhalter 2"/>
          <p:cNvSpPr>
            <a:spLocks noGrp="1"/>
          </p:cNvSpPr>
          <p:nvPr>
            <p:ph idx="1"/>
          </p:nvPr>
        </p:nvSpPr>
        <p:spPr>
          <a:xfrm>
            <a:off x="360000" y="1620000"/>
            <a:ext cx="8388464" cy="4479943"/>
          </a:xfrm>
        </p:spPr>
        <p:txBody>
          <a:bodyPr/>
          <a:lstStyle/>
          <a:p>
            <a:pPr marL="0" indent="0">
              <a:spcBef>
                <a:spcPts val="600"/>
              </a:spcBef>
              <a:spcAft>
                <a:spcPts val="0"/>
              </a:spcAft>
            </a:pPr>
            <a:r>
              <a:rPr lang="en-US" sz="1400" dirty="0" smtClean="0"/>
              <a:t>In </a:t>
            </a:r>
            <a:r>
              <a:rPr lang="en-US" sz="1400" dirty="0"/>
              <a:t>this </a:t>
            </a:r>
            <a:r>
              <a:rPr lang="en-US" sz="1400" dirty="0" smtClean="0"/>
              <a:t>paper: </a:t>
            </a:r>
            <a:r>
              <a:rPr lang="en-US" sz="1400" dirty="0"/>
              <a:t>BLDC motor Condition - based maintenance (CBM) </a:t>
            </a:r>
            <a:r>
              <a:rPr lang="en-US" sz="1400" dirty="0" smtClean="0"/>
              <a:t>scheme </a:t>
            </a:r>
            <a:r>
              <a:rPr lang="en-US" sz="1400" dirty="0"/>
              <a:t>by </a:t>
            </a:r>
            <a:r>
              <a:rPr lang="en-US" sz="1400" dirty="0" smtClean="0"/>
              <a:t>intelligent sensor </a:t>
            </a:r>
            <a:r>
              <a:rPr lang="en-US" sz="1400" dirty="0"/>
              <a:t>fusion based faults signal identification and analysis along with </a:t>
            </a:r>
            <a:r>
              <a:rPr lang="en-US" sz="1400" dirty="0" smtClean="0"/>
              <a:t>SVM</a:t>
            </a:r>
            <a:endParaRPr lang="en-US" sz="1400" dirty="0"/>
          </a:p>
          <a:p>
            <a:pPr>
              <a:spcBef>
                <a:spcPts val="600"/>
              </a:spcBef>
              <a:spcAft>
                <a:spcPts val="0"/>
              </a:spcAft>
              <a:buFont typeface="Arial" panose="020B0604020202020204" pitchFamily="34" charset="0"/>
              <a:buChar char="•"/>
            </a:pPr>
            <a:endParaRPr lang="en-US" sz="1400" dirty="0" smtClean="0"/>
          </a:p>
          <a:p>
            <a:pPr marL="0" indent="0">
              <a:spcBef>
                <a:spcPts val="600"/>
              </a:spcBef>
              <a:spcAft>
                <a:spcPts val="0"/>
              </a:spcAft>
            </a:pPr>
            <a:r>
              <a:rPr lang="en-US" sz="1400" b="1" dirty="0" smtClean="0"/>
              <a:t>Why SVM?</a:t>
            </a:r>
          </a:p>
          <a:p>
            <a:pPr>
              <a:spcBef>
                <a:spcPts val="600"/>
              </a:spcBef>
              <a:spcAft>
                <a:spcPts val="0"/>
              </a:spcAft>
              <a:buFont typeface="Arial" panose="020B0604020202020204" pitchFamily="34" charset="0"/>
              <a:buChar char="•"/>
            </a:pPr>
            <a:r>
              <a:rPr lang="en-US" sz="1400" dirty="0" smtClean="0"/>
              <a:t>SVMs </a:t>
            </a:r>
            <a:r>
              <a:rPr lang="en-US" sz="1400" dirty="0"/>
              <a:t>have the potential </a:t>
            </a:r>
            <a:r>
              <a:rPr lang="en-US" sz="1400" dirty="0" smtClean="0"/>
              <a:t>to handle very </a:t>
            </a:r>
            <a:r>
              <a:rPr lang="en-US" sz="1400" dirty="0"/>
              <a:t>large feature </a:t>
            </a:r>
            <a:r>
              <a:rPr lang="en-US" sz="1400" dirty="0" smtClean="0"/>
              <a:t>spaces</a:t>
            </a:r>
          </a:p>
          <a:p>
            <a:pPr>
              <a:spcBef>
                <a:spcPts val="600"/>
              </a:spcBef>
              <a:spcAft>
                <a:spcPts val="0"/>
              </a:spcAft>
              <a:buFont typeface="Arial" panose="020B0604020202020204" pitchFamily="34" charset="0"/>
              <a:buChar char="•"/>
            </a:pPr>
            <a:r>
              <a:rPr lang="en-US" sz="1400" dirty="0" smtClean="0"/>
              <a:t>SVM-based </a:t>
            </a:r>
            <a:r>
              <a:rPr lang="en-US" sz="1400" dirty="0"/>
              <a:t>classifiers are claimed to have good generalization properties compared to conventional </a:t>
            </a:r>
            <a:r>
              <a:rPr lang="en-US" sz="1400" dirty="0" smtClean="0"/>
              <a:t>classifiers</a:t>
            </a:r>
          </a:p>
          <a:p>
            <a:pPr>
              <a:spcBef>
                <a:spcPts val="600"/>
              </a:spcBef>
              <a:spcAft>
                <a:spcPts val="0"/>
              </a:spcAft>
              <a:buFont typeface="Arial" panose="020B0604020202020204" pitchFamily="34" charset="0"/>
              <a:buChar char="•"/>
            </a:pPr>
            <a:endParaRPr lang="en-US" sz="1400" dirty="0" smtClean="0"/>
          </a:p>
          <a:p>
            <a:pPr>
              <a:spcBef>
                <a:spcPts val="600"/>
              </a:spcBef>
              <a:spcAft>
                <a:spcPts val="0"/>
              </a:spcAft>
              <a:buFont typeface="Arial" panose="020B0604020202020204" pitchFamily="34" charset="0"/>
              <a:buChar char="→"/>
            </a:pPr>
            <a:r>
              <a:rPr lang="en-US" sz="1400" dirty="0" smtClean="0"/>
              <a:t>When </a:t>
            </a:r>
            <a:r>
              <a:rPr lang="en-US" sz="1400" dirty="0"/>
              <a:t>a signal falls outside the clusters, it is tagged as a potential motor </a:t>
            </a:r>
            <a:r>
              <a:rPr lang="en-US" sz="1400" dirty="0" smtClean="0"/>
              <a:t>failure</a:t>
            </a:r>
          </a:p>
          <a:p>
            <a:pPr>
              <a:spcBef>
                <a:spcPts val="600"/>
              </a:spcBef>
              <a:spcAft>
                <a:spcPts val="0"/>
              </a:spcAft>
              <a:buFont typeface="Arial" panose="020B0604020202020204" pitchFamily="34" charset="0"/>
              <a:buChar char="→"/>
            </a:pPr>
            <a:r>
              <a:rPr lang="en-US" sz="1400" dirty="0" smtClean="0"/>
              <a:t>Since a fault </a:t>
            </a:r>
            <a:r>
              <a:rPr lang="en-US" sz="1400" dirty="0"/>
              <a:t>condition is not a spurious event it can degrade the system, the postprocessor alarms the user only after multiple </a:t>
            </a:r>
            <a:r>
              <a:rPr lang="en-US" sz="1400" dirty="0" smtClean="0"/>
              <a:t>indications of </a:t>
            </a:r>
            <a:r>
              <a:rPr lang="en-US" sz="1400" dirty="0"/>
              <a:t>a potential failure have </a:t>
            </a:r>
            <a:r>
              <a:rPr lang="en-US" sz="1400" dirty="0" smtClean="0"/>
              <a:t>occurred</a:t>
            </a:r>
          </a:p>
          <a:p>
            <a:pPr>
              <a:spcBef>
                <a:spcPts val="600"/>
              </a:spcBef>
              <a:spcAft>
                <a:spcPts val="0"/>
              </a:spcAft>
              <a:buFont typeface="Arial" panose="020B0604020202020204" pitchFamily="34" charset="0"/>
              <a:buChar char="→"/>
            </a:pPr>
            <a:r>
              <a:rPr lang="en-US" sz="1400" dirty="0" smtClean="0"/>
              <a:t>In </a:t>
            </a:r>
            <a:r>
              <a:rPr lang="en-US" sz="1400" dirty="0"/>
              <a:t>this way, the time duration modeling of the State machine is incorporated </a:t>
            </a:r>
            <a:r>
              <a:rPr lang="en-US" sz="1400" dirty="0" smtClean="0"/>
              <a:t>into the </a:t>
            </a:r>
            <a:r>
              <a:rPr lang="en-US" sz="1400" dirty="0"/>
              <a:t>monitoring system and protects the reactive system by alarming on random signals that have been </a:t>
            </a:r>
            <a:r>
              <a:rPr lang="en-US" sz="1400" dirty="0" smtClean="0"/>
              <a:t>identified</a:t>
            </a:r>
            <a:endParaRPr lang="en-US" sz="1400" dirty="0"/>
          </a:p>
        </p:txBody>
      </p:sp>
    </p:spTree>
    <p:extLst>
      <p:ext uri="{BB962C8B-B14F-4D97-AF65-F5344CB8AC3E}">
        <p14:creationId xmlns:p14="http://schemas.microsoft.com/office/powerpoint/2010/main" val="29971095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An experimental case study of the proposed hybrid fusion system</a:t>
            </a:r>
            <a:endParaRPr lang="de-DE" dirty="0"/>
          </a:p>
        </p:txBody>
      </p:sp>
      <p:sp>
        <p:nvSpPr>
          <p:cNvPr id="3" name="Inhaltsplatzhalter 2"/>
          <p:cNvSpPr>
            <a:spLocks noGrp="1"/>
          </p:cNvSpPr>
          <p:nvPr>
            <p:ph idx="1"/>
          </p:nvPr>
        </p:nvSpPr>
        <p:spPr>
          <a:xfrm>
            <a:off x="360000" y="1620000"/>
            <a:ext cx="8460472" cy="4479943"/>
          </a:xfrm>
        </p:spPr>
        <p:txBody>
          <a:bodyPr/>
          <a:lstStyle/>
          <a:p>
            <a:pPr>
              <a:buFont typeface="Arial" panose="020B0604020202020204" pitchFamily="34" charset="0"/>
              <a:buChar char="•"/>
            </a:pPr>
            <a:r>
              <a:rPr lang="en-US" sz="1200" dirty="0"/>
              <a:t>In the proposed architecture the online sensor data has been taken into the SVM based Fault classifier after its </a:t>
            </a:r>
            <a:r>
              <a:rPr lang="en-US" sz="1200" dirty="0" smtClean="0"/>
              <a:t>processed by </a:t>
            </a:r>
            <a:r>
              <a:rPr lang="en-US" sz="1200" dirty="0"/>
              <a:t>Signal processing and Time duration based </a:t>
            </a:r>
            <a:r>
              <a:rPr lang="en-US" sz="1200" dirty="0" smtClean="0"/>
              <a:t>modeling</a:t>
            </a:r>
          </a:p>
          <a:p>
            <a:pPr>
              <a:buFont typeface="Arial" panose="020B0604020202020204" pitchFamily="34" charset="0"/>
              <a:buChar char="•"/>
            </a:pPr>
            <a:r>
              <a:rPr lang="en-US" sz="1200" dirty="0" smtClean="0"/>
              <a:t>A </a:t>
            </a:r>
            <a:r>
              <a:rPr lang="en-US" sz="1200" dirty="0"/>
              <a:t>threshold value need to be set between the healthy system, degraded and failed system. </a:t>
            </a:r>
            <a:endParaRPr lang="en-US" sz="1200" dirty="0" smtClean="0"/>
          </a:p>
          <a:p>
            <a:pPr>
              <a:buFont typeface="Arial" panose="020B0604020202020204" pitchFamily="34" charset="0"/>
              <a:buChar char="•"/>
            </a:pPr>
            <a:r>
              <a:rPr lang="en-US" sz="1200" dirty="0" smtClean="0"/>
              <a:t>However the </a:t>
            </a:r>
            <a:r>
              <a:rPr lang="en-US" sz="1200" dirty="0"/>
              <a:t>threshold value varies with system and is difficult to determine, so for improve the performance of nonlinear behavior </a:t>
            </a:r>
            <a:r>
              <a:rPr lang="en-US" sz="1200" dirty="0" smtClean="0"/>
              <a:t>of the </a:t>
            </a:r>
            <a:r>
              <a:rPr lang="en-US" sz="1200" dirty="0"/>
              <a:t>system </a:t>
            </a:r>
            <a:r>
              <a:rPr lang="en-US" sz="1200" dirty="0" smtClean="0"/>
              <a:t>they </a:t>
            </a:r>
            <a:r>
              <a:rPr lang="en-US" sz="1200" dirty="0"/>
              <a:t>proposed the hybrid </a:t>
            </a:r>
            <a:r>
              <a:rPr lang="en-US" sz="1200" dirty="0" smtClean="0"/>
              <a:t>approaches</a:t>
            </a:r>
          </a:p>
          <a:p>
            <a:pPr>
              <a:buFont typeface="Arial" panose="020B0604020202020204" pitchFamily="34" charset="0"/>
              <a:buChar char="•"/>
            </a:pPr>
            <a:r>
              <a:rPr lang="en-US" sz="1200" dirty="0" smtClean="0"/>
              <a:t>BLDC </a:t>
            </a:r>
            <a:r>
              <a:rPr lang="en-US" sz="1200" dirty="0"/>
              <a:t>Motor operated highly precise controlled valve, which is used to controlling the environment</a:t>
            </a:r>
          </a:p>
          <a:p>
            <a:pPr>
              <a:buFont typeface="Arial" panose="020B0604020202020204" pitchFamily="34" charset="0"/>
              <a:buChar char="•"/>
            </a:pPr>
            <a:r>
              <a:rPr lang="en-US" sz="1200" dirty="0"/>
              <a:t>temperature inside the fight of the flight air condition </a:t>
            </a:r>
            <a:r>
              <a:rPr lang="en-US" sz="1200" dirty="0" smtClean="0"/>
              <a:t>system</a:t>
            </a:r>
          </a:p>
          <a:p>
            <a:pPr>
              <a:buFont typeface="Arial" panose="020B0604020202020204" pitchFamily="34" charset="0"/>
              <a:buChar char="•"/>
            </a:pPr>
            <a:r>
              <a:rPr lang="de-DE" sz="1200" dirty="0"/>
              <a:t>An </a:t>
            </a:r>
            <a:r>
              <a:rPr lang="de-DE" sz="1200" dirty="0" err="1"/>
              <a:t>information</a:t>
            </a:r>
            <a:r>
              <a:rPr lang="de-DE" sz="1200" dirty="0"/>
              <a:t> </a:t>
            </a:r>
            <a:r>
              <a:rPr lang="de-DE" sz="1200" dirty="0" err="1"/>
              <a:t>fusion</a:t>
            </a:r>
            <a:r>
              <a:rPr lang="de-DE" sz="1200" dirty="0"/>
              <a:t> </a:t>
            </a:r>
            <a:r>
              <a:rPr lang="de-DE" sz="1200" dirty="0" err="1" smtClean="0"/>
              <a:t>and</a:t>
            </a:r>
            <a:r>
              <a:rPr lang="de-DE" sz="1200" dirty="0" smtClean="0"/>
              <a:t> </a:t>
            </a:r>
            <a:r>
              <a:rPr lang="en-US" sz="1200" dirty="0" smtClean="0"/>
              <a:t>long-period </a:t>
            </a:r>
            <a:r>
              <a:rPr lang="en-US" sz="1200" dirty="0"/>
              <a:t>analysis method to improve the diagnosis performance </a:t>
            </a:r>
            <a:r>
              <a:rPr lang="en-US" sz="1200" dirty="0" smtClean="0"/>
              <a:t>technique </a:t>
            </a:r>
            <a:r>
              <a:rPr lang="en-US" sz="1200" dirty="0"/>
              <a:t>has been applied to diagnose the </a:t>
            </a:r>
            <a:r>
              <a:rPr lang="en-US" sz="1200" dirty="0" smtClean="0"/>
              <a:t>compressor valve</a:t>
            </a:r>
            <a:endParaRPr lang="en-US" sz="1200" dirty="0"/>
          </a:p>
          <a:p>
            <a:pPr>
              <a:buFont typeface="Arial" panose="020B0604020202020204" pitchFamily="34" charset="0"/>
              <a:buChar char="•"/>
            </a:pPr>
            <a:r>
              <a:rPr lang="en-US" sz="1200" dirty="0" smtClean="0"/>
              <a:t>However</a:t>
            </a:r>
            <a:r>
              <a:rPr lang="en-US" sz="1200" dirty="0"/>
              <a:t>, these available techniques are not efficient in context of the nonlinear pattern recognition </a:t>
            </a:r>
            <a:r>
              <a:rPr lang="en-US" sz="1200" dirty="0" smtClean="0"/>
              <a:t>tasks</a:t>
            </a:r>
            <a:endParaRPr lang="de-DE" sz="1200" dirty="0"/>
          </a:p>
        </p:txBody>
      </p:sp>
      <p:pic>
        <p:nvPicPr>
          <p:cNvPr id="5" name="Grafik 4"/>
          <p:cNvPicPr>
            <a:picLocks noChangeAspect="1"/>
          </p:cNvPicPr>
          <p:nvPr/>
        </p:nvPicPr>
        <p:blipFill>
          <a:blip r:embed="rId2"/>
          <a:stretch>
            <a:fillRect/>
          </a:stretch>
        </p:blipFill>
        <p:spPr>
          <a:xfrm>
            <a:off x="1979712" y="4365104"/>
            <a:ext cx="5557513" cy="1798809"/>
          </a:xfrm>
          <a:prstGeom prst="rect">
            <a:avLst/>
          </a:prstGeom>
        </p:spPr>
      </p:pic>
    </p:spTree>
    <p:extLst>
      <p:ext uri="{BB962C8B-B14F-4D97-AF65-F5344CB8AC3E}">
        <p14:creationId xmlns:p14="http://schemas.microsoft.com/office/powerpoint/2010/main" val="34476332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An experimental case study of the proposed hybrid fusion system</a:t>
            </a:r>
            <a:endParaRPr lang="de-DE" dirty="0"/>
          </a:p>
        </p:txBody>
      </p:sp>
      <p:sp>
        <p:nvSpPr>
          <p:cNvPr id="3" name="Inhaltsplatzhalter 2"/>
          <p:cNvSpPr>
            <a:spLocks noGrp="1"/>
          </p:cNvSpPr>
          <p:nvPr>
            <p:ph idx="1"/>
          </p:nvPr>
        </p:nvSpPr>
        <p:spPr>
          <a:xfrm>
            <a:off x="360000" y="1620000"/>
            <a:ext cx="8388464" cy="4479943"/>
          </a:xfrm>
        </p:spPr>
        <p:txBody>
          <a:bodyPr/>
          <a:lstStyle/>
          <a:p>
            <a:pPr>
              <a:spcBef>
                <a:spcPts val="600"/>
              </a:spcBef>
              <a:spcAft>
                <a:spcPts val="0"/>
              </a:spcAft>
              <a:buFont typeface="Arial" panose="020B0604020202020204" pitchFamily="34" charset="0"/>
              <a:buChar char="•"/>
            </a:pPr>
            <a:r>
              <a:rPr lang="en-US" sz="1400" dirty="0" smtClean="0"/>
              <a:t>Hybrid </a:t>
            </a:r>
            <a:r>
              <a:rPr lang="en-US" sz="1400" dirty="0"/>
              <a:t>signal processing and novel statistical data processing </a:t>
            </a:r>
            <a:r>
              <a:rPr lang="en-US" sz="1400" dirty="0" smtClean="0"/>
              <a:t>method</a:t>
            </a:r>
          </a:p>
          <a:p>
            <a:pPr lvl="2">
              <a:spcBef>
                <a:spcPts val="600"/>
              </a:spcBef>
              <a:spcAft>
                <a:spcPts val="0"/>
              </a:spcAft>
              <a:buFont typeface="Arial" panose="020B0604020202020204" pitchFamily="34" charset="0"/>
              <a:buChar char="•"/>
            </a:pPr>
            <a:r>
              <a:rPr lang="en-US" sz="1050" dirty="0" smtClean="0"/>
              <a:t>the </a:t>
            </a:r>
            <a:r>
              <a:rPr lang="en-US" sz="1050" dirty="0"/>
              <a:t>signal extracted as the </a:t>
            </a:r>
            <a:r>
              <a:rPr lang="en-US" sz="1050" dirty="0" smtClean="0"/>
              <a:t>failure indicator </a:t>
            </a:r>
          </a:p>
          <a:p>
            <a:pPr lvl="2">
              <a:spcBef>
                <a:spcPts val="600"/>
              </a:spcBef>
              <a:spcAft>
                <a:spcPts val="0"/>
              </a:spcAft>
              <a:buFont typeface="Arial" panose="020B0604020202020204" pitchFamily="34" charset="0"/>
              <a:buChar char="•"/>
            </a:pPr>
            <a:r>
              <a:rPr lang="en-US" sz="1050" dirty="0" smtClean="0"/>
              <a:t>the </a:t>
            </a:r>
            <a:r>
              <a:rPr lang="en-US" sz="1050" dirty="0"/>
              <a:t>SVM is employed to identify the failure </a:t>
            </a:r>
            <a:r>
              <a:rPr lang="en-US" sz="1050" dirty="0" smtClean="0"/>
              <a:t>pattern</a:t>
            </a:r>
          </a:p>
          <a:p>
            <a:pPr lvl="2">
              <a:spcBef>
                <a:spcPts val="600"/>
              </a:spcBef>
              <a:spcAft>
                <a:spcPts val="0"/>
              </a:spcAft>
              <a:buFont typeface="Arial" panose="020B0604020202020204" pitchFamily="34" charset="0"/>
              <a:buChar char="•"/>
            </a:pPr>
            <a:r>
              <a:rPr lang="en-US" sz="1050" dirty="0" smtClean="0"/>
              <a:t>more </a:t>
            </a:r>
            <a:r>
              <a:rPr lang="en-US" sz="1050" dirty="0"/>
              <a:t>the introduction of the proposed method can </a:t>
            </a:r>
            <a:r>
              <a:rPr lang="en-US" sz="1050" dirty="0" smtClean="0"/>
              <a:t>help experts </a:t>
            </a:r>
            <a:r>
              <a:rPr lang="en-US" sz="1050" dirty="0"/>
              <a:t>have a high </a:t>
            </a:r>
            <a:r>
              <a:rPr lang="en-US" sz="1050" dirty="0" smtClean="0"/>
              <a:t>accuracy</a:t>
            </a:r>
            <a:endParaRPr lang="en-US" sz="1050" dirty="0"/>
          </a:p>
          <a:p>
            <a:pPr>
              <a:spcBef>
                <a:spcPts val="600"/>
              </a:spcBef>
              <a:spcAft>
                <a:spcPts val="0"/>
              </a:spcAft>
              <a:buFont typeface="Arial" panose="020B0604020202020204" pitchFamily="34" charset="0"/>
              <a:buChar char="•"/>
            </a:pPr>
            <a:r>
              <a:rPr lang="en-US" sz="1400" dirty="0"/>
              <a:t>The sensor </a:t>
            </a:r>
            <a:r>
              <a:rPr lang="en-US" sz="1400" dirty="0" smtClean="0"/>
              <a:t>signals are </a:t>
            </a:r>
            <a:r>
              <a:rPr lang="en-US" sz="1400" dirty="0"/>
              <a:t>the raw signal to processing the signal and extract the signal </a:t>
            </a:r>
            <a:r>
              <a:rPr lang="en-US" sz="1400" dirty="0" smtClean="0"/>
              <a:t>using:</a:t>
            </a:r>
          </a:p>
          <a:p>
            <a:pPr lvl="2">
              <a:spcBef>
                <a:spcPts val="600"/>
              </a:spcBef>
              <a:spcAft>
                <a:spcPts val="0"/>
              </a:spcAft>
              <a:buFont typeface="Arial" panose="020B0604020202020204" pitchFamily="34" charset="0"/>
              <a:buChar char="•"/>
            </a:pPr>
            <a:r>
              <a:rPr lang="en-US" sz="1050" dirty="0" smtClean="0"/>
              <a:t>STFT </a:t>
            </a:r>
          </a:p>
          <a:p>
            <a:pPr lvl="2">
              <a:spcBef>
                <a:spcPts val="600"/>
              </a:spcBef>
              <a:spcAft>
                <a:spcPts val="0"/>
              </a:spcAft>
              <a:buFont typeface="Arial" panose="020B0604020202020204" pitchFamily="34" charset="0"/>
              <a:buChar char="•"/>
            </a:pPr>
            <a:r>
              <a:rPr lang="en-US" sz="1050" dirty="0" err="1" smtClean="0"/>
              <a:t>Thresholding</a:t>
            </a:r>
            <a:r>
              <a:rPr lang="en-US" sz="1050" dirty="0" smtClean="0"/>
              <a:t> by time </a:t>
            </a:r>
            <a:r>
              <a:rPr lang="en-US" sz="1050" dirty="0"/>
              <a:t>duration </a:t>
            </a:r>
            <a:r>
              <a:rPr lang="en-US" sz="1050" dirty="0" smtClean="0"/>
              <a:t>modeling</a:t>
            </a:r>
          </a:p>
          <a:p>
            <a:pPr lvl="2">
              <a:spcBef>
                <a:spcPts val="600"/>
              </a:spcBef>
              <a:spcAft>
                <a:spcPts val="0"/>
              </a:spcAft>
              <a:buFont typeface="Arial" panose="020B0604020202020204" pitchFamily="34" charset="0"/>
              <a:buChar char="•"/>
            </a:pPr>
            <a:r>
              <a:rPr lang="en-US" sz="1050" dirty="0" smtClean="0"/>
              <a:t>The </a:t>
            </a:r>
            <a:r>
              <a:rPr lang="en-US" sz="1050" dirty="0"/>
              <a:t>SV classified data is fused with probability density </a:t>
            </a:r>
            <a:r>
              <a:rPr lang="en-US" sz="1050" dirty="0" smtClean="0"/>
              <a:t>distribution</a:t>
            </a:r>
          </a:p>
          <a:p>
            <a:pPr>
              <a:spcBef>
                <a:spcPts val="600"/>
              </a:spcBef>
              <a:spcAft>
                <a:spcPts val="0"/>
              </a:spcAft>
              <a:buFont typeface="Arial" panose="020B0604020202020204" pitchFamily="34" charset="0"/>
              <a:buChar char="•"/>
            </a:pPr>
            <a:r>
              <a:rPr lang="en-US" sz="1400" dirty="0" smtClean="0"/>
              <a:t>The </a:t>
            </a:r>
            <a:r>
              <a:rPr lang="en-US" sz="1400" dirty="0"/>
              <a:t>machinery operating condition can be detected </a:t>
            </a:r>
            <a:r>
              <a:rPr lang="en-US" sz="1400" dirty="0" smtClean="0"/>
              <a:t>by observing </a:t>
            </a:r>
            <a:r>
              <a:rPr lang="en-US" sz="1400" dirty="0"/>
              <a:t>the shape of the probability distribution </a:t>
            </a:r>
            <a:r>
              <a:rPr lang="en-US" sz="1400" dirty="0" smtClean="0"/>
              <a:t>curve</a:t>
            </a:r>
          </a:p>
          <a:p>
            <a:pPr>
              <a:spcBef>
                <a:spcPts val="600"/>
              </a:spcBef>
              <a:spcAft>
                <a:spcPts val="0"/>
              </a:spcAft>
              <a:buFont typeface="Arial" panose="020B0604020202020204" pitchFamily="34" charset="0"/>
              <a:buChar char="•"/>
            </a:pPr>
            <a:r>
              <a:rPr lang="en-US" sz="1400" dirty="0" smtClean="0"/>
              <a:t>As </a:t>
            </a:r>
            <a:r>
              <a:rPr lang="en-US" sz="1400" dirty="0"/>
              <a:t>well known, when a certain failure occurs in the machinery, </a:t>
            </a:r>
            <a:r>
              <a:rPr lang="en-US" sz="1400" dirty="0" smtClean="0"/>
              <a:t>its signal </a:t>
            </a:r>
            <a:r>
              <a:rPr lang="en-US" sz="1400" dirty="0"/>
              <a:t>spectrum changes </a:t>
            </a:r>
            <a:r>
              <a:rPr lang="en-US" sz="1400" dirty="0" smtClean="0"/>
              <a:t>accordingly:</a:t>
            </a:r>
          </a:p>
          <a:p>
            <a:pPr lvl="2">
              <a:spcBef>
                <a:spcPts val="600"/>
              </a:spcBef>
              <a:spcAft>
                <a:spcPts val="0"/>
              </a:spcAft>
              <a:buFont typeface="Arial" panose="020B0604020202020204" pitchFamily="34" charset="0"/>
              <a:buChar char="•"/>
            </a:pPr>
            <a:r>
              <a:rPr lang="en-US" sz="1050" dirty="0" smtClean="0"/>
              <a:t>the </a:t>
            </a:r>
            <a:r>
              <a:rPr lang="en-US" sz="1050" dirty="0"/>
              <a:t>vibration amplitude becomes larger with the degradation of the </a:t>
            </a:r>
            <a:r>
              <a:rPr lang="en-US" sz="1050" dirty="0" smtClean="0"/>
              <a:t>failure</a:t>
            </a:r>
          </a:p>
          <a:p>
            <a:pPr lvl="2">
              <a:spcBef>
                <a:spcPts val="600"/>
              </a:spcBef>
              <a:spcAft>
                <a:spcPts val="0"/>
              </a:spcAft>
              <a:buFont typeface="Arial" panose="020B0604020202020204" pitchFamily="34" charset="0"/>
              <a:buChar char="•"/>
            </a:pPr>
            <a:r>
              <a:rPr lang="en-US" sz="1050" dirty="0" smtClean="0"/>
              <a:t>the proportion of the larger amplitude spectrum lines in the signal will be higher</a:t>
            </a:r>
          </a:p>
          <a:p>
            <a:pPr lvl="2">
              <a:spcBef>
                <a:spcPts val="600"/>
              </a:spcBef>
              <a:spcAft>
                <a:spcPts val="0"/>
              </a:spcAft>
              <a:buFont typeface="Arial" panose="020B0604020202020204" pitchFamily="34" charset="0"/>
              <a:buChar char="•"/>
            </a:pPr>
            <a:r>
              <a:rPr lang="en-US" sz="1050" dirty="0" smtClean="0"/>
              <a:t>The probability density distribution curve </a:t>
            </a:r>
            <a:r>
              <a:rPr lang="en-US" sz="1050" dirty="0"/>
              <a:t>changes from ‘‘peaky, thin’’ to ‘‘low, fat</a:t>
            </a:r>
            <a:r>
              <a:rPr lang="en-US" sz="1050" dirty="0" smtClean="0"/>
              <a:t>’’</a:t>
            </a:r>
            <a:endParaRPr lang="de-DE" sz="1050" dirty="0"/>
          </a:p>
        </p:txBody>
      </p:sp>
    </p:spTree>
    <p:extLst>
      <p:ext uri="{BB962C8B-B14F-4D97-AF65-F5344CB8AC3E}">
        <p14:creationId xmlns:p14="http://schemas.microsoft.com/office/powerpoint/2010/main" val="391592906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An experimental case study of the proposed hybrid fusion system</a:t>
            </a:r>
            <a:endParaRPr lang="de-DE" dirty="0"/>
          </a:p>
        </p:txBody>
      </p:sp>
      <p:sp>
        <p:nvSpPr>
          <p:cNvPr id="3" name="Inhaltsplatzhalter 2"/>
          <p:cNvSpPr>
            <a:spLocks noGrp="1"/>
          </p:cNvSpPr>
          <p:nvPr>
            <p:ph idx="1"/>
          </p:nvPr>
        </p:nvSpPr>
        <p:spPr>
          <a:xfrm>
            <a:off x="360000" y="1620000"/>
            <a:ext cx="8460472" cy="4479943"/>
          </a:xfrm>
        </p:spPr>
        <p:txBody>
          <a:bodyPr/>
          <a:lstStyle/>
          <a:p>
            <a:pPr marL="0" indent="0"/>
            <a:r>
              <a:rPr lang="en-US" sz="1200" b="1" dirty="0" smtClean="0"/>
              <a:t>The </a:t>
            </a:r>
            <a:r>
              <a:rPr lang="en-US" sz="1200" b="1" dirty="0"/>
              <a:t>basic </a:t>
            </a:r>
            <a:r>
              <a:rPr lang="en-US" sz="1200" b="1" dirty="0" smtClean="0"/>
              <a:t>idea:</a:t>
            </a:r>
          </a:p>
          <a:p>
            <a:pPr>
              <a:buFont typeface="Arial" panose="020B0604020202020204" pitchFamily="34" charset="0"/>
              <a:buChar char="•"/>
            </a:pPr>
            <a:r>
              <a:rPr lang="en-US" sz="1200" dirty="0" smtClean="0"/>
              <a:t>Transform </a:t>
            </a:r>
            <a:r>
              <a:rPr lang="en-US" sz="1200" dirty="0"/>
              <a:t>input vectors into a high dimensional </a:t>
            </a:r>
            <a:r>
              <a:rPr lang="en-US" sz="1200" dirty="0" smtClean="0"/>
              <a:t>feature space </a:t>
            </a:r>
            <a:r>
              <a:rPr lang="en-US" sz="1200" dirty="0"/>
              <a:t>using a nonlinear </a:t>
            </a:r>
            <a:r>
              <a:rPr lang="en-US" sz="1200" dirty="0" smtClean="0"/>
              <a:t>transformation</a:t>
            </a:r>
          </a:p>
          <a:p>
            <a:pPr>
              <a:buFont typeface="Arial" panose="020B0604020202020204" pitchFamily="34" charset="0"/>
              <a:buChar char="•"/>
            </a:pPr>
            <a:r>
              <a:rPr lang="en-US" sz="1200" dirty="0" smtClean="0"/>
              <a:t>Then do </a:t>
            </a:r>
            <a:r>
              <a:rPr lang="en-US" sz="1200" dirty="0"/>
              <a:t>a linear separation in feature </a:t>
            </a:r>
            <a:r>
              <a:rPr lang="en-US" sz="1200" dirty="0" smtClean="0"/>
              <a:t>space</a:t>
            </a:r>
          </a:p>
          <a:p>
            <a:pPr marL="0" indent="0"/>
            <a:r>
              <a:rPr lang="en-US" sz="1200" b="1" dirty="0" smtClean="0"/>
              <a:t>In </a:t>
            </a:r>
            <a:r>
              <a:rPr lang="en-US" sz="1200" b="1" dirty="0"/>
              <a:t>this proposed </a:t>
            </a:r>
            <a:r>
              <a:rPr lang="en-US" sz="1200" b="1" dirty="0" smtClean="0"/>
              <a:t>system:</a:t>
            </a:r>
          </a:p>
          <a:p>
            <a:pPr>
              <a:buFont typeface="Arial" panose="020B0604020202020204" pitchFamily="34" charset="0"/>
              <a:buChar char="•"/>
            </a:pPr>
            <a:r>
              <a:rPr lang="en-US" sz="1200" dirty="0" smtClean="0"/>
              <a:t>Ninety </a:t>
            </a:r>
            <a:r>
              <a:rPr lang="en-US" sz="1200" dirty="0"/>
              <a:t>sensors directly mounted vertically and horizontally at the valve body to measure the vibration signals at </a:t>
            </a:r>
            <a:r>
              <a:rPr lang="en-US" sz="1200" dirty="0" smtClean="0"/>
              <a:t>various valve </a:t>
            </a:r>
            <a:r>
              <a:rPr lang="en-US" sz="1200" dirty="0"/>
              <a:t>position </a:t>
            </a:r>
            <a:endParaRPr lang="en-US" sz="1200" dirty="0" smtClean="0"/>
          </a:p>
          <a:p>
            <a:pPr>
              <a:buFont typeface="Arial" panose="020B0604020202020204" pitchFamily="34" charset="0"/>
              <a:buChar char="•"/>
            </a:pPr>
            <a:r>
              <a:rPr lang="en-US" sz="1200" dirty="0"/>
              <a:t>T</a:t>
            </a:r>
            <a:r>
              <a:rPr lang="en-US" sz="1200" dirty="0" smtClean="0"/>
              <a:t>housands </a:t>
            </a:r>
            <a:r>
              <a:rPr lang="en-US" sz="1200" dirty="0"/>
              <a:t>continuous measurements were recorded for each </a:t>
            </a:r>
            <a:r>
              <a:rPr lang="en-US" sz="1200" dirty="0" smtClean="0"/>
              <a:t>condition</a:t>
            </a:r>
          </a:p>
          <a:p>
            <a:pPr>
              <a:buFont typeface="Arial" panose="020B0604020202020204" pitchFamily="34" charset="0"/>
              <a:buChar char="•"/>
            </a:pPr>
            <a:r>
              <a:rPr lang="en-US" sz="1200" dirty="0" smtClean="0"/>
              <a:t>The </a:t>
            </a:r>
            <a:r>
              <a:rPr lang="en-US" sz="1200" dirty="0"/>
              <a:t>maximum </a:t>
            </a:r>
            <a:r>
              <a:rPr lang="en-US" sz="1200" dirty="0" smtClean="0"/>
              <a:t>acquisition frequency </a:t>
            </a:r>
            <a:r>
              <a:rPr lang="en-US" sz="1200" dirty="0"/>
              <a:t>was 50 Hz–10 kHz </a:t>
            </a:r>
            <a:endParaRPr lang="en-US" sz="1200" dirty="0" smtClean="0"/>
          </a:p>
          <a:p>
            <a:pPr>
              <a:buFont typeface="Arial" panose="020B0604020202020204" pitchFamily="34" charset="0"/>
              <a:buChar char="•"/>
            </a:pPr>
            <a:r>
              <a:rPr lang="en-US" sz="1200" dirty="0" smtClean="0"/>
              <a:t>Sampling </a:t>
            </a:r>
            <a:r>
              <a:rPr lang="en-US" sz="1200" dirty="0"/>
              <a:t>number was </a:t>
            </a:r>
            <a:r>
              <a:rPr lang="en-US" sz="1200" dirty="0" smtClean="0"/>
              <a:t>1200–16000</a:t>
            </a:r>
          </a:p>
          <a:p>
            <a:pPr>
              <a:buFont typeface="Arial" panose="020B0604020202020204" pitchFamily="34" charset="0"/>
              <a:buChar char="•"/>
            </a:pPr>
            <a:r>
              <a:rPr lang="en-US" sz="1200" dirty="0" smtClean="0"/>
              <a:t>The </a:t>
            </a:r>
            <a:r>
              <a:rPr lang="en-US" sz="1200" dirty="0"/>
              <a:t>valve opening and close time is very </a:t>
            </a:r>
            <a:r>
              <a:rPr lang="en-US" sz="1200" dirty="0" smtClean="0"/>
              <a:t>crucial </a:t>
            </a:r>
            <a:r>
              <a:rPr lang="en-US" sz="1200" dirty="0"/>
              <a:t>for this </a:t>
            </a:r>
            <a:r>
              <a:rPr lang="en-US" sz="1200" dirty="0" smtClean="0"/>
              <a:t>application</a:t>
            </a:r>
          </a:p>
          <a:p>
            <a:pPr lvl="2">
              <a:buFont typeface="Arial" panose="020B0604020202020204" pitchFamily="34" charset="0"/>
              <a:buChar char="→"/>
            </a:pPr>
            <a:r>
              <a:rPr lang="en-US" sz="1000" dirty="0" smtClean="0"/>
              <a:t>measuring </a:t>
            </a:r>
            <a:r>
              <a:rPr lang="en-US" sz="1000" dirty="0"/>
              <a:t>the signal current and the speed of the motion of the motor controlling </a:t>
            </a:r>
            <a:r>
              <a:rPr lang="en-US" sz="1000" dirty="0" smtClean="0"/>
              <a:t>valve within </a:t>
            </a:r>
            <a:r>
              <a:rPr lang="en-US" sz="1000" dirty="0"/>
              <a:t>a time limit </a:t>
            </a:r>
            <a:endParaRPr lang="en-US" sz="1000" dirty="0" smtClean="0"/>
          </a:p>
          <a:p>
            <a:pPr lvl="2">
              <a:buFont typeface="Arial" panose="020B0604020202020204" pitchFamily="34" charset="0"/>
              <a:buChar char="→"/>
            </a:pPr>
            <a:endParaRPr lang="en-US" sz="1000" dirty="0" smtClean="0"/>
          </a:p>
          <a:p>
            <a:pPr>
              <a:buFont typeface="Arial" panose="020B0604020202020204" pitchFamily="34" charset="0"/>
              <a:buChar char="→"/>
            </a:pPr>
            <a:r>
              <a:rPr lang="en-US" sz="1200" b="1" dirty="0"/>
              <a:t>M</a:t>
            </a:r>
            <a:r>
              <a:rPr lang="en-US" sz="1200" b="1" dirty="0" smtClean="0"/>
              <a:t>ain objective: Develop </a:t>
            </a:r>
            <a:r>
              <a:rPr lang="en-US" sz="1200" b="1" dirty="0"/>
              <a:t>the safety critical intelligent system for the </a:t>
            </a:r>
            <a:r>
              <a:rPr lang="en-US" sz="1200" b="1" dirty="0" smtClean="0"/>
              <a:t>valve to </a:t>
            </a:r>
            <a:r>
              <a:rPr lang="en-US" sz="1200" b="1" dirty="0"/>
              <a:t>monitor the opening and closing without </a:t>
            </a:r>
            <a:r>
              <a:rPr lang="en-US" sz="1200" b="1" dirty="0" smtClean="0"/>
              <a:t>failure</a:t>
            </a:r>
          </a:p>
          <a:p>
            <a:pPr>
              <a:buFont typeface="Arial" panose="020B0604020202020204" pitchFamily="34" charset="0"/>
              <a:buChar char="→"/>
            </a:pPr>
            <a:r>
              <a:rPr lang="en-US" sz="1200" b="1" dirty="0" smtClean="0"/>
              <a:t>If </a:t>
            </a:r>
            <a:r>
              <a:rPr lang="en-US" sz="1200" b="1" dirty="0"/>
              <a:t>within that time frame any unwanted situation occurs, then the </a:t>
            </a:r>
            <a:r>
              <a:rPr lang="en-US" sz="1200" b="1" dirty="0" smtClean="0"/>
              <a:t>system should </a:t>
            </a:r>
            <a:r>
              <a:rPr lang="en-US" sz="1200" b="1" dirty="0"/>
              <a:t>give a prior alarm that may help in preventing any </a:t>
            </a:r>
            <a:r>
              <a:rPr lang="en-US" sz="1200" b="1" dirty="0" smtClean="0"/>
              <a:t>disaster</a:t>
            </a:r>
          </a:p>
        </p:txBody>
      </p:sp>
    </p:spTree>
    <p:extLst>
      <p:ext uri="{BB962C8B-B14F-4D97-AF65-F5344CB8AC3E}">
        <p14:creationId xmlns:p14="http://schemas.microsoft.com/office/powerpoint/2010/main" val="1111558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n-US" dirty="0"/>
              <a:t>An experimental case study of the proposed hybrid fusion system</a:t>
            </a:r>
            <a:endParaRPr lang="de-DE" dirty="0"/>
          </a:p>
        </p:txBody>
      </p:sp>
      <p:sp>
        <p:nvSpPr>
          <p:cNvPr id="3" name="Inhaltsplatzhalter 2"/>
          <p:cNvSpPr>
            <a:spLocks noGrp="1"/>
          </p:cNvSpPr>
          <p:nvPr>
            <p:ph idx="1"/>
          </p:nvPr>
        </p:nvSpPr>
        <p:spPr>
          <a:xfrm>
            <a:off x="360000" y="1620000"/>
            <a:ext cx="8460472" cy="4479943"/>
          </a:xfrm>
        </p:spPr>
        <p:txBody>
          <a:bodyPr/>
          <a:lstStyle/>
          <a:p>
            <a:pPr marL="0" indent="0"/>
            <a:r>
              <a:rPr lang="en-US" sz="1400" b="1" dirty="0" smtClean="0"/>
              <a:t>In </a:t>
            </a:r>
            <a:r>
              <a:rPr lang="en-US" sz="1400" b="1" dirty="0"/>
              <a:t>the present study, </a:t>
            </a:r>
            <a:r>
              <a:rPr lang="en-US" sz="1400" b="1" dirty="0" smtClean="0"/>
              <a:t>an experimental </a:t>
            </a:r>
            <a:r>
              <a:rPr lang="en-US" sz="1400" b="1" dirty="0"/>
              <a:t>test rig is </a:t>
            </a:r>
            <a:r>
              <a:rPr lang="en-US" sz="1400" b="1" dirty="0" smtClean="0"/>
              <a:t>used: </a:t>
            </a:r>
          </a:p>
          <a:p>
            <a:pPr lvl="2"/>
            <a:r>
              <a:rPr lang="en-US" sz="1400" dirty="0" smtClean="0"/>
              <a:t>Vibration </a:t>
            </a:r>
            <a:r>
              <a:rPr lang="en-US" sz="1400" dirty="0"/>
              <a:t>responses for healthy bearing and bearing with faults are </a:t>
            </a:r>
            <a:r>
              <a:rPr lang="en-US" sz="1400" dirty="0" smtClean="0"/>
              <a:t>obtained</a:t>
            </a:r>
          </a:p>
          <a:p>
            <a:pPr lvl="2"/>
            <a:r>
              <a:rPr lang="en-US" sz="1400" dirty="0" smtClean="0"/>
              <a:t>All </a:t>
            </a:r>
            <a:r>
              <a:rPr lang="en-US" sz="1400" dirty="0"/>
              <a:t>the </a:t>
            </a:r>
            <a:r>
              <a:rPr lang="en-US" sz="1400" dirty="0" smtClean="0"/>
              <a:t>simulations were </a:t>
            </a:r>
            <a:r>
              <a:rPr lang="en-US" sz="1400" dirty="0"/>
              <a:t>carried out on a PC with Pentium IV processor of 1.6 GHz and 1 GB </a:t>
            </a:r>
            <a:r>
              <a:rPr lang="en-US" sz="1400" dirty="0" smtClean="0"/>
              <a:t>RAM</a:t>
            </a:r>
          </a:p>
          <a:p>
            <a:pPr lvl="2"/>
            <a:r>
              <a:rPr lang="en-US" sz="1400" dirty="0" smtClean="0"/>
              <a:t> </a:t>
            </a:r>
            <a:r>
              <a:rPr lang="en-US" sz="1400" dirty="0"/>
              <a:t>Data acquisition and analysis </a:t>
            </a:r>
            <a:r>
              <a:rPr lang="en-US" sz="1400" dirty="0" smtClean="0"/>
              <a:t>system consists </a:t>
            </a:r>
            <a:r>
              <a:rPr lang="en-US" sz="1400" dirty="0"/>
              <a:t>of </a:t>
            </a:r>
            <a:r>
              <a:rPr lang="en-US" sz="1400" dirty="0" err="1"/>
              <a:t>Vibra</a:t>
            </a:r>
            <a:r>
              <a:rPr lang="en-US" sz="1400" dirty="0"/>
              <a:t>-Quest </a:t>
            </a:r>
            <a:r>
              <a:rPr lang="en-US" sz="1400" dirty="0" smtClean="0"/>
              <a:t>software</a:t>
            </a:r>
          </a:p>
          <a:p>
            <a:pPr lvl="2"/>
            <a:r>
              <a:rPr lang="en-US" sz="1400" dirty="0" smtClean="0"/>
              <a:t>data </a:t>
            </a:r>
            <a:r>
              <a:rPr lang="en-US" sz="1400" dirty="0"/>
              <a:t>were stored in a notebook </a:t>
            </a:r>
            <a:r>
              <a:rPr lang="en-US" sz="1400" dirty="0" smtClean="0"/>
              <a:t>computer</a:t>
            </a:r>
          </a:p>
          <a:p>
            <a:pPr lvl="2"/>
            <a:r>
              <a:rPr lang="en-US" sz="1400" dirty="0" smtClean="0"/>
              <a:t> </a:t>
            </a:r>
            <a:r>
              <a:rPr lang="en-US" sz="1400" dirty="0"/>
              <a:t>LabVIEW for quick data acquisition, review and </a:t>
            </a:r>
            <a:r>
              <a:rPr lang="en-US" sz="1400" dirty="0" smtClean="0"/>
              <a:t>storage</a:t>
            </a:r>
          </a:p>
          <a:p>
            <a:pPr lvl="2"/>
            <a:r>
              <a:rPr lang="en-US" sz="1400" dirty="0" smtClean="0"/>
              <a:t> </a:t>
            </a:r>
            <a:r>
              <a:rPr lang="en-US" sz="1400" dirty="0"/>
              <a:t>Data </a:t>
            </a:r>
            <a:r>
              <a:rPr lang="en-US" sz="1400" dirty="0" smtClean="0"/>
              <a:t>acquisition hardware </a:t>
            </a:r>
            <a:r>
              <a:rPr lang="en-US" sz="1400" dirty="0"/>
              <a:t>consists of 16 analog input channels for simultaneous </a:t>
            </a:r>
            <a:r>
              <a:rPr lang="en-US" sz="1400" dirty="0" smtClean="0"/>
              <a:t>sampling</a:t>
            </a:r>
          </a:p>
          <a:p>
            <a:pPr lvl="2"/>
            <a:r>
              <a:rPr lang="en-US" sz="1400" dirty="0" smtClean="0"/>
              <a:t> </a:t>
            </a:r>
            <a:r>
              <a:rPr lang="en-US" sz="1400" dirty="0"/>
              <a:t>All the results indicate that the </a:t>
            </a:r>
            <a:r>
              <a:rPr lang="en-US" sz="1400" dirty="0" smtClean="0"/>
              <a:t>proposed method </a:t>
            </a:r>
            <a:r>
              <a:rPr lang="en-US" sz="1400" dirty="0"/>
              <a:t>is a valid analytic approach for the fault detection.</a:t>
            </a:r>
            <a:endParaRPr lang="de-DE" sz="1400" dirty="0"/>
          </a:p>
        </p:txBody>
      </p:sp>
    </p:spTree>
    <p:extLst>
      <p:ext uri="{BB962C8B-B14F-4D97-AF65-F5344CB8AC3E}">
        <p14:creationId xmlns:p14="http://schemas.microsoft.com/office/powerpoint/2010/main" val="207957767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Simulation </a:t>
            </a:r>
            <a:r>
              <a:rPr lang="de-DE" dirty="0" err="1"/>
              <a:t>results</a:t>
            </a:r>
            <a:r>
              <a:rPr lang="de-DE" dirty="0"/>
              <a:t> </a:t>
            </a:r>
            <a:r>
              <a:rPr lang="de-DE" dirty="0" err="1"/>
              <a:t>and</a:t>
            </a:r>
            <a:r>
              <a:rPr lang="de-DE" dirty="0"/>
              <a:t> </a:t>
            </a:r>
            <a:r>
              <a:rPr lang="de-DE" dirty="0" err="1"/>
              <a:t>discussion</a:t>
            </a:r>
            <a:endParaRPr lang="de-DE" dirty="0"/>
          </a:p>
        </p:txBody>
      </p:sp>
      <p:sp>
        <p:nvSpPr>
          <p:cNvPr id="3" name="Inhaltsplatzhalter 2"/>
          <p:cNvSpPr>
            <a:spLocks noGrp="1"/>
          </p:cNvSpPr>
          <p:nvPr>
            <p:ph idx="1"/>
          </p:nvPr>
        </p:nvSpPr>
        <p:spPr>
          <a:xfrm>
            <a:off x="360000" y="1620000"/>
            <a:ext cx="8460472" cy="4689320"/>
          </a:xfrm>
        </p:spPr>
        <p:txBody>
          <a:bodyPr/>
          <a:lstStyle/>
          <a:p>
            <a:pPr algn="ctr"/>
            <a:r>
              <a:rPr lang="en-US" sz="1400" dirty="0" smtClean="0"/>
              <a:t>“In </a:t>
            </a:r>
            <a:r>
              <a:rPr lang="en-US" sz="1400" dirty="0"/>
              <a:t>the case study of the system the results indicates that our hybrid approach is more suitable for real-time classifiers, </a:t>
            </a:r>
            <a:r>
              <a:rPr lang="en-US" sz="1400" dirty="0" smtClean="0"/>
              <a:t>for incipient </a:t>
            </a:r>
            <a:r>
              <a:rPr lang="en-US" sz="1400" dirty="0"/>
              <a:t>faulty data and it can diagnose the developing faults </a:t>
            </a:r>
            <a:r>
              <a:rPr lang="en-US" sz="1400" dirty="0" smtClean="0"/>
              <a:t>well” </a:t>
            </a:r>
          </a:p>
          <a:p>
            <a:endParaRPr lang="en-US" sz="1200" dirty="0" smtClean="0"/>
          </a:p>
          <a:p>
            <a:endParaRPr lang="en-US" sz="1200" dirty="0"/>
          </a:p>
          <a:p>
            <a:endParaRPr lang="en-US" sz="1200" dirty="0" smtClean="0"/>
          </a:p>
          <a:p>
            <a:endParaRPr lang="en-US" sz="1200" b="1" dirty="0" smtClean="0"/>
          </a:p>
          <a:p>
            <a:endParaRPr lang="en-US" sz="1200" b="1" dirty="0"/>
          </a:p>
          <a:p>
            <a:endParaRPr lang="en-US" sz="1200" b="1" dirty="0"/>
          </a:p>
          <a:p>
            <a:pPr>
              <a:buFont typeface="Arial" panose="020B0604020202020204" pitchFamily="34" charset="0"/>
              <a:buChar char="→"/>
            </a:pPr>
            <a:r>
              <a:rPr lang="en-US" sz="1400" b="1" dirty="0" smtClean="0"/>
              <a:t>These </a:t>
            </a:r>
            <a:r>
              <a:rPr lang="en-US" sz="1400" b="1" dirty="0"/>
              <a:t>indicate that Hybrid SVMs based fusion can identify the different severity of fault </a:t>
            </a:r>
            <a:r>
              <a:rPr lang="en-US" sz="1400" b="1" dirty="0" smtClean="0"/>
              <a:t>well and </a:t>
            </a:r>
            <a:r>
              <a:rPr lang="en-US" sz="1400" b="1" dirty="0"/>
              <a:t>provide a better generalization performance compared to simple </a:t>
            </a:r>
            <a:r>
              <a:rPr lang="en-US" sz="1400" b="1" dirty="0" smtClean="0"/>
              <a:t>SVMs</a:t>
            </a:r>
          </a:p>
          <a:p>
            <a:endParaRPr lang="en-US" sz="1200" dirty="0"/>
          </a:p>
          <a:p>
            <a:endParaRPr lang="en-US" sz="1200" dirty="0" smtClean="0"/>
          </a:p>
          <a:p>
            <a:endParaRPr lang="en-US" sz="1200" dirty="0"/>
          </a:p>
          <a:p>
            <a:endParaRPr lang="en-US" sz="1200" dirty="0" smtClean="0"/>
          </a:p>
        </p:txBody>
      </p:sp>
      <p:pic>
        <p:nvPicPr>
          <p:cNvPr id="4" name="Grafik 3"/>
          <p:cNvPicPr>
            <a:picLocks noChangeAspect="1"/>
          </p:cNvPicPr>
          <p:nvPr/>
        </p:nvPicPr>
        <p:blipFill rotWithShape="1">
          <a:blip r:embed="rId2"/>
          <a:srcRect l="6365" r="4336" b="74282"/>
          <a:stretch/>
        </p:blipFill>
        <p:spPr>
          <a:xfrm>
            <a:off x="800979" y="2492896"/>
            <a:ext cx="7578514" cy="1368152"/>
          </a:xfrm>
          <a:prstGeom prst="rect">
            <a:avLst/>
          </a:prstGeom>
        </p:spPr>
      </p:pic>
    </p:spTree>
    <p:extLst>
      <p:ext uri="{BB962C8B-B14F-4D97-AF65-F5344CB8AC3E}">
        <p14:creationId xmlns:p14="http://schemas.microsoft.com/office/powerpoint/2010/main" val="356005845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Simulation </a:t>
            </a:r>
            <a:r>
              <a:rPr lang="de-DE" dirty="0" err="1"/>
              <a:t>results</a:t>
            </a:r>
            <a:r>
              <a:rPr lang="de-DE" dirty="0"/>
              <a:t> </a:t>
            </a:r>
            <a:r>
              <a:rPr lang="de-DE" dirty="0" err="1"/>
              <a:t>and</a:t>
            </a:r>
            <a:r>
              <a:rPr lang="de-DE" dirty="0"/>
              <a:t> </a:t>
            </a:r>
            <a:r>
              <a:rPr lang="de-DE" dirty="0" err="1"/>
              <a:t>discussion</a:t>
            </a:r>
            <a:endParaRPr lang="de-DE" dirty="0"/>
          </a:p>
        </p:txBody>
      </p:sp>
      <p:sp>
        <p:nvSpPr>
          <p:cNvPr id="3" name="Inhaltsplatzhalter 2"/>
          <p:cNvSpPr>
            <a:spLocks noGrp="1"/>
          </p:cNvSpPr>
          <p:nvPr>
            <p:ph idx="1"/>
          </p:nvPr>
        </p:nvSpPr>
        <p:spPr>
          <a:xfrm>
            <a:off x="360000" y="1620000"/>
            <a:ext cx="8460472" cy="4689320"/>
          </a:xfrm>
        </p:spPr>
        <p:txBody>
          <a:bodyPr/>
          <a:lstStyle/>
          <a:p>
            <a:endParaRPr lang="en-US" sz="1200" dirty="0" smtClean="0"/>
          </a:p>
          <a:p>
            <a:endParaRPr lang="en-US" sz="1200" dirty="0"/>
          </a:p>
          <a:p>
            <a:endParaRPr lang="en-US" sz="1200" dirty="0" smtClean="0"/>
          </a:p>
          <a:p>
            <a:endParaRPr lang="en-US" sz="1200" b="1" dirty="0"/>
          </a:p>
          <a:p>
            <a:endParaRPr lang="en-US" sz="1200" dirty="0"/>
          </a:p>
          <a:p>
            <a:endParaRPr lang="en-US" sz="1200" dirty="0" smtClean="0"/>
          </a:p>
          <a:p>
            <a:endParaRPr lang="en-US" sz="1200" dirty="0"/>
          </a:p>
          <a:p>
            <a:endParaRPr lang="en-US" sz="1200" dirty="0" smtClean="0"/>
          </a:p>
          <a:p>
            <a:endParaRPr lang="en-US" sz="1200" dirty="0"/>
          </a:p>
          <a:p>
            <a:r>
              <a:rPr lang="en-US" sz="1200" dirty="0" smtClean="0"/>
              <a:t> </a:t>
            </a:r>
          </a:p>
          <a:p>
            <a:pPr marL="285750" indent="-285750">
              <a:buFont typeface="Arial" panose="020B0604020202020204" pitchFamily="34" charset="0"/>
              <a:buChar char="→"/>
            </a:pPr>
            <a:r>
              <a:rPr lang="en-US" sz="1400" b="1" dirty="0" smtClean="0"/>
              <a:t>Some </a:t>
            </a:r>
            <a:r>
              <a:rPr lang="en-US" sz="1400" b="1" dirty="0"/>
              <a:t>time the single </a:t>
            </a:r>
            <a:r>
              <a:rPr lang="en-US" sz="1400" b="1" dirty="0" smtClean="0"/>
              <a:t>sensor type of data can gives a better results in the identifying the system behavior depending upon the time of iteration  and cause </a:t>
            </a:r>
            <a:r>
              <a:rPr lang="en-US" sz="1400" b="1" dirty="0"/>
              <a:t>of fatigue. </a:t>
            </a:r>
            <a:endParaRPr lang="en-US" sz="1400" b="1" dirty="0" smtClean="0"/>
          </a:p>
          <a:p>
            <a:endParaRPr lang="en-US" sz="1200" dirty="0"/>
          </a:p>
        </p:txBody>
      </p:sp>
      <p:pic>
        <p:nvPicPr>
          <p:cNvPr id="5" name="Grafik 4"/>
          <p:cNvPicPr>
            <a:picLocks noChangeAspect="1"/>
          </p:cNvPicPr>
          <p:nvPr/>
        </p:nvPicPr>
        <p:blipFill rotWithShape="1">
          <a:blip r:embed="rId2"/>
          <a:srcRect l="3322" t="37049" r="1292"/>
          <a:stretch/>
        </p:blipFill>
        <p:spPr>
          <a:xfrm>
            <a:off x="1225104" y="1620000"/>
            <a:ext cx="6768752" cy="2800151"/>
          </a:xfrm>
          <a:prstGeom prst="rect">
            <a:avLst/>
          </a:prstGeom>
        </p:spPr>
      </p:pic>
    </p:spTree>
    <p:extLst>
      <p:ext uri="{BB962C8B-B14F-4D97-AF65-F5344CB8AC3E}">
        <p14:creationId xmlns:p14="http://schemas.microsoft.com/office/powerpoint/2010/main" val="38576083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Simulation </a:t>
            </a:r>
            <a:r>
              <a:rPr lang="de-DE" dirty="0" err="1"/>
              <a:t>results</a:t>
            </a:r>
            <a:r>
              <a:rPr lang="de-DE" dirty="0"/>
              <a:t> </a:t>
            </a:r>
            <a:r>
              <a:rPr lang="de-DE" dirty="0" err="1"/>
              <a:t>and</a:t>
            </a:r>
            <a:r>
              <a:rPr lang="de-DE" dirty="0"/>
              <a:t> </a:t>
            </a:r>
            <a:r>
              <a:rPr lang="de-DE" dirty="0" err="1"/>
              <a:t>discussion</a:t>
            </a:r>
            <a:endParaRPr lang="de-DE" dirty="0"/>
          </a:p>
        </p:txBody>
      </p:sp>
      <p:sp>
        <p:nvSpPr>
          <p:cNvPr id="3" name="Inhaltsplatzhalter 2"/>
          <p:cNvSpPr>
            <a:spLocks noGrp="1"/>
          </p:cNvSpPr>
          <p:nvPr>
            <p:ph idx="1"/>
          </p:nvPr>
        </p:nvSpPr>
        <p:spPr>
          <a:xfrm>
            <a:off x="340590" y="1772816"/>
            <a:ext cx="8460472" cy="504056"/>
          </a:xfrm>
        </p:spPr>
        <p:txBody>
          <a:bodyPr/>
          <a:lstStyle/>
          <a:p>
            <a:endParaRPr lang="en-US" sz="1200" dirty="0" smtClean="0"/>
          </a:p>
          <a:p>
            <a:endParaRPr lang="en-US" sz="1200" dirty="0"/>
          </a:p>
          <a:p>
            <a:endParaRPr lang="en-US" sz="1200" dirty="0" smtClean="0"/>
          </a:p>
          <a:p>
            <a:endParaRPr lang="en-US" sz="1200" b="1" dirty="0"/>
          </a:p>
          <a:p>
            <a:endParaRPr lang="en-US" sz="1200" dirty="0"/>
          </a:p>
          <a:p>
            <a:endParaRPr lang="en-US" sz="1200" dirty="0" smtClean="0"/>
          </a:p>
          <a:p>
            <a:endParaRPr lang="en-US" sz="1200" dirty="0"/>
          </a:p>
          <a:p>
            <a:endParaRPr lang="en-US" sz="1200" dirty="0" smtClean="0"/>
          </a:p>
          <a:p>
            <a:endParaRPr lang="en-US" sz="1200" dirty="0"/>
          </a:p>
          <a:p>
            <a:r>
              <a:rPr lang="en-US" sz="1200" dirty="0" smtClean="0"/>
              <a:t> </a:t>
            </a:r>
          </a:p>
          <a:p>
            <a:pPr marL="285750" indent="-285750">
              <a:buFont typeface="Arial" panose="020B0604020202020204" pitchFamily="34" charset="0"/>
              <a:buChar char="→"/>
            </a:pPr>
            <a:endParaRPr lang="en-US" sz="1400" b="1" dirty="0" smtClean="0"/>
          </a:p>
          <a:p>
            <a:pPr marL="285750" indent="-285750">
              <a:buFont typeface="Arial" panose="020B0604020202020204" pitchFamily="34" charset="0"/>
              <a:buChar char="→"/>
            </a:pPr>
            <a:endParaRPr lang="en-US" sz="1200" dirty="0" smtClean="0"/>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r>
              <a:rPr lang="en-US" sz="1200" b="1" dirty="0" smtClean="0"/>
              <a:t>The </a:t>
            </a:r>
            <a:r>
              <a:rPr lang="en-US" sz="1200" b="1" dirty="0"/>
              <a:t>average time for classification is increased, but as well as the percentage of </a:t>
            </a:r>
            <a:r>
              <a:rPr lang="en-US" sz="1200" b="1" dirty="0" smtClean="0"/>
              <a:t>average classification </a:t>
            </a:r>
            <a:r>
              <a:rPr lang="en-US" sz="1200" b="1" dirty="0"/>
              <a:t>is also increased enormously which is more acceptable because it prevents the false alarm which is more </a:t>
            </a:r>
            <a:r>
              <a:rPr lang="en-US" sz="1200" b="1" dirty="0" smtClean="0"/>
              <a:t>dangerous in </a:t>
            </a:r>
            <a:r>
              <a:rPr lang="en-US" sz="1200" b="1" dirty="0"/>
              <a:t>real world </a:t>
            </a:r>
            <a:r>
              <a:rPr lang="en-US" sz="1200" b="1" dirty="0" smtClean="0"/>
              <a:t>problem</a:t>
            </a:r>
            <a:endParaRPr lang="de-DE" sz="1200" b="1" dirty="0"/>
          </a:p>
        </p:txBody>
      </p:sp>
      <p:pic>
        <p:nvPicPr>
          <p:cNvPr id="5" name="Grafik 4"/>
          <p:cNvPicPr>
            <a:picLocks noChangeAspect="1"/>
          </p:cNvPicPr>
          <p:nvPr/>
        </p:nvPicPr>
        <p:blipFill rotWithShape="1">
          <a:blip r:embed="rId2"/>
          <a:srcRect l="810" r="2410"/>
          <a:stretch/>
        </p:blipFill>
        <p:spPr>
          <a:xfrm>
            <a:off x="1493892" y="1484785"/>
            <a:ext cx="6192688" cy="3999184"/>
          </a:xfrm>
          <a:prstGeom prst="rect">
            <a:avLst/>
          </a:prstGeom>
        </p:spPr>
      </p:pic>
    </p:spTree>
    <p:extLst>
      <p:ext uri="{BB962C8B-B14F-4D97-AF65-F5344CB8AC3E}">
        <p14:creationId xmlns:p14="http://schemas.microsoft.com/office/powerpoint/2010/main" val="1683186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Simulation </a:t>
            </a:r>
            <a:r>
              <a:rPr lang="de-DE" dirty="0" err="1"/>
              <a:t>results</a:t>
            </a:r>
            <a:r>
              <a:rPr lang="de-DE" dirty="0"/>
              <a:t> </a:t>
            </a:r>
            <a:r>
              <a:rPr lang="de-DE" dirty="0" err="1"/>
              <a:t>and</a:t>
            </a:r>
            <a:r>
              <a:rPr lang="de-DE" dirty="0"/>
              <a:t> </a:t>
            </a:r>
            <a:r>
              <a:rPr lang="de-DE" dirty="0" err="1"/>
              <a:t>discussion</a:t>
            </a:r>
            <a:endParaRPr lang="de-DE" dirty="0"/>
          </a:p>
        </p:txBody>
      </p:sp>
      <p:sp>
        <p:nvSpPr>
          <p:cNvPr id="3" name="Inhaltsplatzhalter 2"/>
          <p:cNvSpPr>
            <a:spLocks noGrp="1"/>
          </p:cNvSpPr>
          <p:nvPr>
            <p:ph idx="1"/>
          </p:nvPr>
        </p:nvSpPr>
        <p:spPr>
          <a:xfrm>
            <a:off x="360000" y="1620000"/>
            <a:ext cx="8460472" cy="4689320"/>
          </a:xfrm>
        </p:spPr>
        <p:txBody>
          <a:bodyPr/>
          <a:lstStyle/>
          <a:p>
            <a:endParaRPr lang="en-US" sz="1200" dirty="0" smtClean="0"/>
          </a:p>
          <a:p>
            <a:endParaRPr lang="en-US" sz="1200" dirty="0"/>
          </a:p>
          <a:p>
            <a:endParaRPr lang="en-US" sz="1200" dirty="0" smtClean="0"/>
          </a:p>
          <a:p>
            <a:endParaRPr lang="en-US" sz="1200" b="1" dirty="0"/>
          </a:p>
          <a:p>
            <a:endParaRPr lang="en-US" sz="1200" dirty="0"/>
          </a:p>
          <a:p>
            <a:endParaRPr lang="en-US" sz="1200" dirty="0" smtClean="0"/>
          </a:p>
          <a:p>
            <a:endParaRPr lang="en-US" sz="1200" dirty="0"/>
          </a:p>
          <a:p>
            <a:endParaRPr lang="en-US" sz="1200" dirty="0" smtClean="0"/>
          </a:p>
          <a:p>
            <a:endParaRPr lang="en-US" sz="1200" dirty="0"/>
          </a:p>
          <a:p>
            <a:r>
              <a:rPr lang="en-US" sz="1200" dirty="0" smtClean="0"/>
              <a:t> </a:t>
            </a:r>
          </a:p>
          <a:p>
            <a:pPr marL="285750" indent="-285750">
              <a:buFont typeface="Arial" panose="020B0604020202020204" pitchFamily="34" charset="0"/>
              <a:buChar char="→"/>
            </a:pPr>
            <a:endParaRPr lang="en-US" sz="1400" b="1" dirty="0" smtClean="0"/>
          </a:p>
          <a:p>
            <a:pPr marL="285750" indent="-285750">
              <a:buFont typeface="Arial" panose="020B0604020202020204" pitchFamily="34" charset="0"/>
              <a:buChar char="→"/>
            </a:pPr>
            <a:endParaRPr lang="en-US" sz="1200" dirty="0" smtClean="0"/>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endParaRPr lang="en-US" sz="1200" dirty="0" smtClean="0"/>
          </a:p>
          <a:p>
            <a:pPr marL="285750" indent="-285750">
              <a:buFont typeface="Arial" panose="020B0604020202020204" pitchFamily="34" charset="0"/>
              <a:buChar char="→"/>
            </a:pPr>
            <a:r>
              <a:rPr lang="en-US" sz="1400" b="1" dirty="0" smtClean="0"/>
              <a:t>The probability </a:t>
            </a:r>
            <a:r>
              <a:rPr lang="en-US" sz="1400" b="1" dirty="0"/>
              <a:t>distributions of the normal, recoverable, and unrecoverable </a:t>
            </a:r>
            <a:r>
              <a:rPr lang="en-US" sz="1400" b="1" dirty="0" smtClean="0"/>
              <a:t>systems</a:t>
            </a:r>
            <a:endParaRPr lang="de-DE" sz="1400" b="1" dirty="0"/>
          </a:p>
        </p:txBody>
      </p:sp>
      <p:pic>
        <p:nvPicPr>
          <p:cNvPr id="4" name="Grafik 3"/>
          <p:cNvPicPr>
            <a:picLocks noChangeAspect="1"/>
          </p:cNvPicPr>
          <p:nvPr/>
        </p:nvPicPr>
        <p:blipFill>
          <a:blip r:embed="rId2"/>
          <a:stretch>
            <a:fillRect/>
          </a:stretch>
        </p:blipFill>
        <p:spPr>
          <a:xfrm>
            <a:off x="1475656" y="1763033"/>
            <a:ext cx="5933069" cy="3755107"/>
          </a:xfrm>
          <a:prstGeom prst="rect">
            <a:avLst/>
          </a:prstGeom>
        </p:spPr>
      </p:pic>
    </p:spTree>
    <p:extLst>
      <p:ext uri="{BB962C8B-B14F-4D97-AF65-F5344CB8AC3E}">
        <p14:creationId xmlns:p14="http://schemas.microsoft.com/office/powerpoint/2010/main" val="321180476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Simulation </a:t>
            </a:r>
            <a:r>
              <a:rPr lang="de-DE" dirty="0" err="1"/>
              <a:t>results</a:t>
            </a:r>
            <a:r>
              <a:rPr lang="de-DE" dirty="0"/>
              <a:t> </a:t>
            </a:r>
            <a:r>
              <a:rPr lang="de-DE" dirty="0" err="1"/>
              <a:t>and</a:t>
            </a:r>
            <a:r>
              <a:rPr lang="de-DE" dirty="0"/>
              <a:t> </a:t>
            </a:r>
            <a:r>
              <a:rPr lang="de-DE" dirty="0" err="1"/>
              <a:t>discussion</a:t>
            </a:r>
            <a:endParaRPr lang="de-DE" dirty="0"/>
          </a:p>
        </p:txBody>
      </p:sp>
      <p:sp>
        <p:nvSpPr>
          <p:cNvPr id="3" name="Inhaltsplatzhalter 2"/>
          <p:cNvSpPr>
            <a:spLocks noGrp="1"/>
          </p:cNvSpPr>
          <p:nvPr>
            <p:ph idx="1"/>
          </p:nvPr>
        </p:nvSpPr>
        <p:spPr>
          <a:xfrm>
            <a:off x="360000" y="1620000"/>
            <a:ext cx="8460472" cy="4689320"/>
          </a:xfrm>
        </p:spPr>
        <p:txBody>
          <a:bodyPr/>
          <a:lstStyle/>
          <a:p>
            <a:endParaRPr lang="en-US" sz="1200" dirty="0" smtClean="0"/>
          </a:p>
          <a:p>
            <a:endParaRPr lang="en-US" sz="1200" dirty="0"/>
          </a:p>
          <a:p>
            <a:endParaRPr lang="en-US" sz="1200" dirty="0" smtClean="0"/>
          </a:p>
          <a:p>
            <a:endParaRPr lang="en-US" sz="1200" b="1" dirty="0"/>
          </a:p>
          <a:p>
            <a:endParaRPr lang="en-US" sz="1200" dirty="0"/>
          </a:p>
          <a:p>
            <a:endParaRPr lang="en-US" sz="1200" dirty="0" smtClean="0"/>
          </a:p>
          <a:p>
            <a:endParaRPr lang="en-US" sz="1200" dirty="0"/>
          </a:p>
          <a:p>
            <a:endParaRPr lang="en-US" sz="1200" dirty="0" smtClean="0"/>
          </a:p>
          <a:p>
            <a:endParaRPr lang="en-US" sz="1200" dirty="0"/>
          </a:p>
          <a:p>
            <a:r>
              <a:rPr lang="en-US" sz="1200" dirty="0" smtClean="0"/>
              <a:t> </a:t>
            </a:r>
          </a:p>
          <a:p>
            <a:pPr marL="285750" indent="-285750">
              <a:buFont typeface="Arial" panose="020B0604020202020204" pitchFamily="34" charset="0"/>
              <a:buChar char="→"/>
            </a:pPr>
            <a:endParaRPr lang="en-US" sz="1400" b="1" dirty="0" smtClean="0"/>
          </a:p>
          <a:p>
            <a:pPr marL="285750" indent="-285750">
              <a:buFont typeface="Arial" panose="020B0604020202020204" pitchFamily="34" charset="0"/>
              <a:buChar char="→"/>
            </a:pPr>
            <a:endParaRPr lang="en-US" sz="1200" dirty="0" smtClean="0"/>
          </a:p>
          <a:p>
            <a:pPr marL="285750" indent="-285750">
              <a:buFont typeface="Arial" panose="020B0604020202020204" pitchFamily="34" charset="0"/>
              <a:buChar char="→"/>
            </a:pPr>
            <a:endParaRPr lang="en-US" sz="1200" dirty="0"/>
          </a:p>
          <a:p>
            <a:pPr marL="285750" indent="-285750">
              <a:buFont typeface="Arial" panose="020B0604020202020204" pitchFamily="34" charset="0"/>
              <a:buChar char="→"/>
            </a:pPr>
            <a:endParaRPr lang="en-US" sz="1200" dirty="0" smtClean="0"/>
          </a:p>
          <a:p>
            <a:pPr marL="285750" indent="-285750">
              <a:buFont typeface="Arial" panose="020B0604020202020204" pitchFamily="34" charset="0"/>
              <a:buChar char="→"/>
            </a:pPr>
            <a:endParaRPr lang="en-US" sz="1200" dirty="0" smtClean="0"/>
          </a:p>
          <a:p>
            <a:pPr marL="285750" indent="-285750">
              <a:buFont typeface="Arial" panose="020B0604020202020204" pitchFamily="34" charset="0"/>
              <a:buChar char="→"/>
            </a:pPr>
            <a:r>
              <a:rPr lang="en-US" sz="1400" b="1" dirty="0" smtClean="0"/>
              <a:t>The </a:t>
            </a:r>
            <a:r>
              <a:rPr lang="en-US" sz="1400" b="1" dirty="0"/>
              <a:t>test setup and the validation setup for case </a:t>
            </a:r>
            <a:r>
              <a:rPr lang="en-US" sz="1400" b="1" dirty="0" smtClean="0"/>
              <a:t>study</a:t>
            </a:r>
            <a:endParaRPr lang="de-DE" sz="1400" b="1" dirty="0"/>
          </a:p>
        </p:txBody>
      </p:sp>
      <p:pic>
        <p:nvPicPr>
          <p:cNvPr id="4" name="Grafik 3"/>
          <p:cNvPicPr>
            <a:picLocks noChangeAspect="1"/>
          </p:cNvPicPr>
          <p:nvPr/>
        </p:nvPicPr>
        <p:blipFill rotWithShape="1">
          <a:blip r:embed="rId2"/>
          <a:srcRect l="1617" t="6411" r="1617"/>
          <a:stretch/>
        </p:blipFill>
        <p:spPr>
          <a:xfrm>
            <a:off x="1133852" y="1490939"/>
            <a:ext cx="6246460" cy="4470568"/>
          </a:xfrm>
          <a:prstGeom prst="rect">
            <a:avLst/>
          </a:prstGeom>
        </p:spPr>
      </p:pic>
    </p:spTree>
    <p:extLst>
      <p:ext uri="{BB962C8B-B14F-4D97-AF65-F5344CB8AC3E}">
        <p14:creationId xmlns:p14="http://schemas.microsoft.com/office/powerpoint/2010/main" val="82273225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Conclusion</a:t>
            </a:r>
            <a:endParaRPr lang="de-DE" dirty="0"/>
          </a:p>
        </p:txBody>
      </p:sp>
      <p:sp>
        <p:nvSpPr>
          <p:cNvPr id="3" name="Inhaltsplatzhalter 2"/>
          <p:cNvSpPr>
            <a:spLocks noGrp="1"/>
          </p:cNvSpPr>
          <p:nvPr>
            <p:ph idx="1"/>
          </p:nvPr>
        </p:nvSpPr>
        <p:spPr>
          <a:xfrm>
            <a:off x="360000" y="1620000"/>
            <a:ext cx="8532480" cy="4479943"/>
          </a:xfrm>
        </p:spPr>
        <p:txBody>
          <a:bodyPr/>
          <a:lstStyle/>
          <a:p>
            <a:pPr>
              <a:spcBef>
                <a:spcPts val="600"/>
              </a:spcBef>
              <a:spcAft>
                <a:spcPts val="0"/>
              </a:spcAft>
              <a:buFont typeface="Arial" panose="020B0604020202020204" pitchFamily="34" charset="0"/>
              <a:buChar char="•"/>
            </a:pPr>
            <a:r>
              <a:rPr lang="en-US" sz="1400" dirty="0" smtClean="0"/>
              <a:t>They suggested </a:t>
            </a:r>
            <a:r>
              <a:rPr lang="en-US" sz="1400" dirty="0"/>
              <a:t>a hybrid control methodology of STFT based preprocessing of the random input sensor data classified by SVM and a timed automata based control</a:t>
            </a:r>
          </a:p>
          <a:p>
            <a:pPr>
              <a:spcBef>
                <a:spcPts val="600"/>
              </a:spcBef>
              <a:spcAft>
                <a:spcPts val="0"/>
              </a:spcAft>
              <a:buFont typeface="Arial" panose="020B0604020202020204" pitchFamily="34" charset="0"/>
              <a:buChar char="•"/>
            </a:pPr>
            <a:r>
              <a:rPr lang="en-US" sz="1400" dirty="0" smtClean="0"/>
              <a:t>The status </a:t>
            </a:r>
            <a:r>
              <a:rPr lang="en-US" sz="1400" dirty="0"/>
              <a:t>of the system parameter variations and sensor </a:t>
            </a:r>
            <a:r>
              <a:rPr lang="en-US" sz="1400" dirty="0" smtClean="0"/>
              <a:t>noise can </a:t>
            </a:r>
            <a:r>
              <a:rPr lang="en-US" sz="1400" dirty="0"/>
              <a:t>identify more </a:t>
            </a:r>
            <a:r>
              <a:rPr lang="en-US" sz="1400" dirty="0" smtClean="0"/>
              <a:t>accurate and </a:t>
            </a:r>
            <a:r>
              <a:rPr lang="en-US" sz="1400" dirty="0"/>
              <a:t>faster response </a:t>
            </a:r>
            <a:r>
              <a:rPr lang="en-US" sz="1400" dirty="0" smtClean="0"/>
              <a:t>time</a:t>
            </a:r>
          </a:p>
          <a:p>
            <a:pPr>
              <a:spcBef>
                <a:spcPts val="600"/>
              </a:spcBef>
              <a:spcAft>
                <a:spcPts val="0"/>
              </a:spcAft>
              <a:buFont typeface="Arial" panose="020B0604020202020204" pitchFamily="34" charset="0"/>
              <a:buChar char="•"/>
            </a:pPr>
            <a:r>
              <a:rPr lang="en-US" sz="1400" dirty="0" smtClean="0"/>
              <a:t>So </a:t>
            </a:r>
            <a:r>
              <a:rPr lang="en-US" sz="1400" dirty="0"/>
              <a:t>it improves the reliability and robustness of the </a:t>
            </a:r>
            <a:r>
              <a:rPr lang="en-US" sz="1400" dirty="0" smtClean="0"/>
              <a:t>system</a:t>
            </a:r>
          </a:p>
          <a:p>
            <a:pPr>
              <a:spcBef>
                <a:spcPts val="600"/>
              </a:spcBef>
              <a:spcAft>
                <a:spcPts val="0"/>
              </a:spcAft>
              <a:buFont typeface="Arial" panose="020B0604020202020204" pitchFamily="34" charset="0"/>
              <a:buChar char="•"/>
            </a:pPr>
            <a:r>
              <a:rPr lang="en-US" sz="1400" dirty="0" smtClean="0"/>
              <a:t>The </a:t>
            </a:r>
            <a:r>
              <a:rPr lang="en-US" sz="1400" dirty="0"/>
              <a:t>results have shown the high accuracy in nonlinear </a:t>
            </a:r>
            <a:r>
              <a:rPr lang="en-US" sz="1400" dirty="0" smtClean="0"/>
              <a:t>system</a:t>
            </a:r>
          </a:p>
          <a:p>
            <a:pPr>
              <a:spcBef>
                <a:spcPts val="600"/>
              </a:spcBef>
              <a:spcAft>
                <a:spcPts val="0"/>
              </a:spcAft>
              <a:buFont typeface="Arial" panose="020B0604020202020204" pitchFamily="34" charset="0"/>
              <a:buChar char="•"/>
            </a:pPr>
            <a:r>
              <a:rPr lang="en-US" sz="1400" dirty="0" smtClean="0"/>
              <a:t>The </a:t>
            </a:r>
            <a:r>
              <a:rPr lang="en-US" sz="1400" dirty="0"/>
              <a:t>model can be easily </a:t>
            </a:r>
            <a:r>
              <a:rPr lang="en-US" sz="1400" dirty="0" smtClean="0"/>
              <a:t>implemented and </a:t>
            </a:r>
            <a:r>
              <a:rPr lang="en-US" sz="1400" dirty="0"/>
              <a:t>hence it can cause lower maintenance cost of the complex electro-mechanical </a:t>
            </a:r>
            <a:r>
              <a:rPr lang="en-US" sz="1400" dirty="0" smtClean="0"/>
              <a:t>system</a:t>
            </a:r>
          </a:p>
          <a:p>
            <a:pPr>
              <a:spcBef>
                <a:spcPts val="600"/>
              </a:spcBef>
              <a:spcAft>
                <a:spcPts val="0"/>
              </a:spcAft>
              <a:buFont typeface="Arial" panose="020B0604020202020204" pitchFamily="34" charset="0"/>
              <a:buChar char="•"/>
            </a:pPr>
            <a:r>
              <a:rPr lang="en-US" sz="1400" dirty="0" smtClean="0"/>
              <a:t>The </a:t>
            </a:r>
            <a:r>
              <a:rPr lang="en-US" sz="1400" dirty="0"/>
              <a:t>procedure </a:t>
            </a:r>
            <a:r>
              <a:rPr lang="en-US" sz="1400" dirty="0" smtClean="0"/>
              <a:t>reduces unwanted </a:t>
            </a:r>
            <a:r>
              <a:rPr lang="en-US" sz="1400" dirty="0"/>
              <a:t>fault and unwanted shutdown without prior </a:t>
            </a:r>
            <a:r>
              <a:rPr lang="en-US" sz="1400" dirty="0" smtClean="0"/>
              <a:t>knowledge</a:t>
            </a:r>
          </a:p>
          <a:p>
            <a:pPr>
              <a:spcBef>
                <a:spcPts val="600"/>
              </a:spcBef>
              <a:spcAft>
                <a:spcPts val="0"/>
              </a:spcAft>
              <a:buFont typeface="Arial" panose="020B0604020202020204" pitchFamily="34" charset="0"/>
              <a:buChar char="•"/>
            </a:pPr>
            <a:r>
              <a:rPr lang="en-US" sz="1400" dirty="0" smtClean="0"/>
              <a:t>The </a:t>
            </a:r>
            <a:r>
              <a:rPr lang="en-US" sz="1400" dirty="0"/>
              <a:t>proposed system presents a modular approach </a:t>
            </a:r>
            <a:r>
              <a:rPr lang="en-US" sz="1400" dirty="0" smtClean="0"/>
              <a:t>to diagnosis </a:t>
            </a:r>
            <a:r>
              <a:rPr lang="en-US" sz="1400" dirty="0"/>
              <a:t>of faults in aerospace Environment Control System (ECS) </a:t>
            </a:r>
            <a:r>
              <a:rPr lang="en-US" sz="1400" dirty="0" smtClean="0"/>
              <a:t>unit</a:t>
            </a:r>
          </a:p>
          <a:p>
            <a:pPr>
              <a:spcBef>
                <a:spcPts val="600"/>
              </a:spcBef>
              <a:spcAft>
                <a:spcPts val="0"/>
              </a:spcAft>
              <a:buFont typeface="Arial" panose="020B0604020202020204" pitchFamily="34" charset="0"/>
              <a:buChar char="•"/>
            </a:pPr>
            <a:r>
              <a:rPr lang="en-US" sz="1400" dirty="0" smtClean="0"/>
              <a:t>With </a:t>
            </a:r>
            <a:r>
              <a:rPr lang="en-US" sz="1400" dirty="0"/>
              <a:t>increase in the available sensory data, </a:t>
            </a:r>
            <a:r>
              <a:rPr lang="en-US" sz="1400" dirty="0" smtClean="0"/>
              <a:t>robustness of </a:t>
            </a:r>
            <a:r>
              <a:rPr lang="en-US" sz="1400" dirty="0"/>
              <a:t>the system also exhibits a steady increase</a:t>
            </a:r>
            <a:r>
              <a:rPr lang="en-US" sz="1400" dirty="0" smtClean="0"/>
              <a:t>.</a:t>
            </a:r>
          </a:p>
          <a:p>
            <a:pPr marL="0" indent="0">
              <a:spcBef>
                <a:spcPts val="600"/>
              </a:spcBef>
              <a:spcAft>
                <a:spcPts val="0"/>
              </a:spcAft>
            </a:pPr>
            <a:endParaRPr lang="de-DE" sz="1400" dirty="0"/>
          </a:p>
        </p:txBody>
      </p:sp>
    </p:spTree>
    <p:extLst>
      <p:ext uri="{BB962C8B-B14F-4D97-AF65-F5344CB8AC3E}">
        <p14:creationId xmlns:p14="http://schemas.microsoft.com/office/powerpoint/2010/main" val="10692198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Outlook</a:t>
            </a:r>
            <a:endParaRPr lang="de-DE" dirty="0"/>
          </a:p>
        </p:txBody>
      </p:sp>
      <p:pic>
        <p:nvPicPr>
          <p:cNvPr id="4" name="Inhaltsplatzhalter 3"/>
          <p:cNvPicPr>
            <a:picLocks noGrp="1" noChangeAspect="1"/>
          </p:cNvPicPr>
          <p:nvPr>
            <p:ph idx="1"/>
          </p:nvPr>
        </p:nvPicPr>
        <p:blipFill>
          <a:blip r:embed="rId2"/>
          <a:stretch>
            <a:fillRect/>
          </a:stretch>
        </p:blipFill>
        <p:spPr>
          <a:xfrm>
            <a:off x="360363" y="2564904"/>
            <a:ext cx="6823075" cy="3302093"/>
          </a:xfrm>
          <a:prstGeom prst="rect">
            <a:avLst/>
          </a:prstGeom>
        </p:spPr>
      </p:pic>
      <p:sp>
        <p:nvSpPr>
          <p:cNvPr id="5" name="Rechteck 4"/>
          <p:cNvSpPr/>
          <p:nvPr/>
        </p:nvSpPr>
        <p:spPr>
          <a:xfrm>
            <a:off x="360363" y="5880840"/>
            <a:ext cx="6858000" cy="215444"/>
          </a:xfrm>
          <a:prstGeom prst="rect">
            <a:avLst/>
          </a:prstGeom>
        </p:spPr>
        <p:txBody>
          <a:bodyPr wrap="square">
            <a:spAutoFit/>
          </a:bodyPr>
          <a:lstStyle/>
          <a:p>
            <a:pPr algn="ctr"/>
            <a:r>
              <a:rPr lang="de-DE" sz="800" dirty="0"/>
              <a:t>https://scholar.google.com/citations?user=hXMJviwAAAAJ&amp;hl=en</a:t>
            </a:r>
          </a:p>
        </p:txBody>
      </p:sp>
      <p:sp>
        <p:nvSpPr>
          <p:cNvPr id="6" name="Rechteck 5"/>
          <p:cNvSpPr/>
          <p:nvPr/>
        </p:nvSpPr>
        <p:spPr>
          <a:xfrm>
            <a:off x="251520" y="1746924"/>
            <a:ext cx="6606480" cy="369332"/>
          </a:xfrm>
          <a:prstGeom prst="rect">
            <a:avLst/>
          </a:prstGeom>
        </p:spPr>
        <p:txBody>
          <a:bodyPr wrap="square">
            <a:spAutoFit/>
          </a:bodyPr>
          <a:lstStyle/>
          <a:p>
            <a:r>
              <a:rPr lang="en-US" dirty="0" smtClean="0"/>
              <a:t>“The </a:t>
            </a:r>
            <a:r>
              <a:rPr lang="en-US" dirty="0"/>
              <a:t>first author continued this research under the </a:t>
            </a:r>
            <a:r>
              <a:rPr lang="en-US" dirty="0" smtClean="0"/>
              <a:t>CSIR-SRF” </a:t>
            </a:r>
            <a:endParaRPr lang="de-DE" dirty="0"/>
          </a:p>
        </p:txBody>
      </p:sp>
    </p:spTree>
    <p:extLst>
      <p:ext uri="{BB962C8B-B14F-4D97-AF65-F5344CB8AC3E}">
        <p14:creationId xmlns:p14="http://schemas.microsoft.com/office/powerpoint/2010/main" val="189520536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Discussion</a:t>
            </a:r>
            <a:endParaRPr lang="de-DE" dirty="0"/>
          </a:p>
        </p:txBody>
      </p:sp>
      <p:graphicFrame>
        <p:nvGraphicFramePr>
          <p:cNvPr id="4" name="Tabelle 3"/>
          <p:cNvGraphicFramePr>
            <a:graphicFrameLocks noGrp="1"/>
          </p:cNvGraphicFramePr>
          <p:nvPr>
            <p:extLst>
              <p:ext uri="{D42A27DB-BD31-4B8C-83A1-F6EECF244321}">
                <p14:modId xmlns:p14="http://schemas.microsoft.com/office/powerpoint/2010/main" val="1139990418"/>
              </p:ext>
            </p:extLst>
          </p:nvPr>
        </p:nvGraphicFramePr>
        <p:xfrm>
          <a:off x="323528" y="1628800"/>
          <a:ext cx="8496944" cy="4494064"/>
        </p:xfrm>
        <a:graphic>
          <a:graphicData uri="http://schemas.openxmlformats.org/drawingml/2006/table">
            <a:tbl>
              <a:tblPr firstRow="1" bandRow="1">
                <a:tableStyleId>{D7AC3CCA-C797-4891-BE02-D94E43425B78}</a:tableStyleId>
              </a:tblPr>
              <a:tblGrid>
                <a:gridCol w="2304256"/>
                <a:gridCol w="6192688"/>
              </a:tblGrid>
              <a:tr h="334412">
                <a:tc>
                  <a:txBody>
                    <a:bodyPr/>
                    <a:lstStyle/>
                    <a:p>
                      <a:r>
                        <a:rPr lang="de-DE" sz="1100" b="0" dirty="0" smtClean="0"/>
                        <a:t>CLARITY (1-5)</a:t>
                      </a:r>
                      <a:endParaRPr lang="de-DE" sz="1100" b="0" dirty="0"/>
                    </a:p>
                  </a:txBody>
                  <a:tcPr anchor="ctr"/>
                </a:tc>
                <a:tc>
                  <a:txBody>
                    <a:bodyPr/>
                    <a:lstStyle/>
                    <a:p>
                      <a:r>
                        <a:rPr lang="en-US" sz="1100" b="0" dirty="0" smtClean="0"/>
                        <a:t>For the reasonably well-prepared reader, is it clear what was done and why? Is the paper well-written and well-structured? </a:t>
                      </a:r>
                      <a:endParaRPr lang="de-DE" sz="1100" b="0" dirty="0"/>
                    </a:p>
                  </a:txBody>
                  <a:tcPr anchor="ctr"/>
                </a:tc>
              </a:tr>
              <a:tr h="457676">
                <a:tc>
                  <a:txBody>
                    <a:bodyPr/>
                    <a:lstStyle/>
                    <a:p>
                      <a:r>
                        <a:rPr lang="de-DE" sz="1100" b="0" dirty="0" smtClean="0"/>
                        <a:t>ORIGINALITY (1-5)</a:t>
                      </a:r>
                      <a:br>
                        <a:rPr lang="de-DE" sz="1100" b="0" dirty="0" smtClean="0"/>
                      </a:br>
                      <a:endParaRPr lang="de-DE" sz="1100" b="0" dirty="0"/>
                    </a:p>
                  </a:txBody>
                  <a:tcPr anchor="ctr"/>
                </a:tc>
                <a:tc>
                  <a:txBody>
                    <a:bodyPr/>
                    <a:lstStyle/>
                    <a:p>
                      <a:r>
                        <a:rPr lang="en-US" sz="1100" b="0" dirty="0" smtClean="0"/>
                        <a:t>Is there novelty in the developed application or tool? Does it address a new problem or one that has received little attention? Alternatively, does it present a system that has significant benefits over other systems, either in terms of its usability, coverage, or success?</a:t>
                      </a:r>
                      <a:endParaRPr lang="de-DE" sz="1100" b="0" dirty="0"/>
                    </a:p>
                  </a:txBody>
                  <a:tcPr anchor="ctr"/>
                </a:tc>
              </a:tr>
              <a:tr h="334412">
                <a:tc>
                  <a:txBody>
                    <a:bodyPr/>
                    <a:lstStyle/>
                    <a:p>
                      <a:r>
                        <a:rPr lang="de-DE" sz="1100" b="0" dirty="0" smtClean="0"/>
                        <a:t>IMPLEMENTATION AND SOUNDNESS (1-5)</a:t>
                      </a:r>
                      <a:endParaRPr lang="de-DE" sz="1100" b="0" dirty="0"/>
                    </a:p>
                  </a:txBody>
                  <a:tcPr anchor="ctr"/>
                </a:tc>
                <a:tc>
                  <a:txBody>
                    <a:bodyPr/>
                    <a:lstStyle/>
                    <a:p>
                      <a:r>
                        <a:rPr lang="en-US" sz="1100" b="0" dirty="0" smtClean="0"/>
                        <a:t>Has the application or tool been fully implemented or do certain parts of the system remain to be implemented? Does it achieve its claims? Is enough detail provided that one might be able to replicate the application or tool with some effort? Are working examples provided and do they adequately illustrate the claims made? </a:t>
                      </a:r>
                      <a:endParaRPr lang="de-DE" sz="1100" b="0" dirty="0"/>
                    </a:p>
                  </a:txBody>
                  <a:tcPr anchor="ctr"/>
                </a:tc>
              </a:tr>
              <a:tr h="334412">
                <a:tc>
                  <a:txBody>
                    <a:bodyPr/>
                    <a:lstStyle/>
                    <a:p>
                      <a:r>
                        <a:rPr lang="de-DE" sz="1100" b="0" dirty="0" smtClean="0"/>
                        <a:t>SUBSTANCE (1-5)</a:t>
                      </a:r>
                      <a:br>
                        <a:rPr lang="de-DE" sz="1100" b="0" dirty="0" smtClean="0"/>
                      </a:br>
                      <a:endParaRPr lang="de-DE" sz="1100" b="0" dirty="0"/>
                    </a:p>
                  </a:txBody>
                  <a:tcPr anchor="ctr"/>
                </a:tc>
                <a:tc>
                  <a:txBody>
                    <a:bodyPr/>
                    <a:lstStyle/>
                    <a:p>
                      <a:r>
                        <a:rPr lang="en-US" sz="1100" b="0" dirty="0" smtClean="0"/>
                        <a:t>Does this paper have enough substance, or would it benefit from more ideas or results? Note that this question mainly concerns the amount of work; its quality is evaluated in other categories. </a:t>
                      </a:r>
                      <a:endParaRPr lang="de-DE" sz="1100" b="0" dirty="0"/>
                    </a:p>
                  </a:txBody>
                  <a:tcPr anchor="ctr"/>
                </a:tc>
              </a:tr>
              <a:tr h="215632">
                <a:tc>
                  <a:txBody>
                    <a:bodyPr/>
                    <a:lstStyle/>
                    <a:p>
                      <a:r>
                        <a:rPr lang="de-DE" sz="1100" b="0" dirty="0" smtClean="0"/>
                        <a:t>EVALUATION (1-5)</a:t>
                      </a:r>
                      <a:br>
                        <a:rPr lang="de-DE" sz="1100" b="0" dirty="0" smtClean="0"/>
                      </a:br>
                      <a:endParaRPr lang="de-DE" sz="1100" b="0" dirty="0"/>
                    </a:p>
                  </a:txBody>
                  <a:tcPr anchor="ctr"/>
                </a:tc>
                <a:tc>
                  <a:txBody>
                    <a:bodyPr/>
                    <a:lstStyle/>
                    <a:p>
                      <a:r>
                        <a:rPr lang="en-US" sz="1100" b="0" dirty="0" smtClean="0"/>
                        <a:t>To what extent has the application or tool been tested and evaluated? Have there been any user studies? </a:t>
                      </a:r>
                      <a:endParaRPr lang="de-DE" sz="1100" b="0" dirty="0"/>
                    </a:p>
                  </a:txBody>
                  <a:tcPr anchor="ctr"/>
                </a:tc>
              </a:tr>
              <a:tr h="334412">
                <a:tc>
                  <a:txBody>
                    <a:bodyPr/>
                    <a:lstStyle/>
                    <a:p>
                      <a:r>
                        <a:rPr lang="de-DE" sz="1100" b="0" dirty="0" smtClean="0"/>
                        <a:t>MEANINGFUL COMPARISON</a:t>
                      </a:r>
                    </a:p>
                    <a:p>
                      <a:r>
                        <a:rPr lang="de-DE" sz="1100" b="0" dirty="0" smtClean="0"/>
                        <a:t>(1-5)</a:t>
                      </a:r>
                      <a:endParaRPr lang="de-DE" sz="1100" b="0" dirty="0"/>
                    </a:p>
                  </a:txBody>
                  <a:tcPr anchor="ctr"/>
                </a:tc>
                <a:tc>
                  <a:txBody>
                    <a:bodyPr/>
                    <a:lstStyle/>
                    <a:p>
                      <a:r>
                        <a:rPr lang="en-US" sz="1100" b="0" dirty="0" smtClean="0"/>
                        <a:t>Do the authors make clear where the presented system sits with respect to existing literature? Are the references adequate? Are the benefits of the system/application well-supported and are the limitations identified? </a:t>
                      </a:r>
                      <a:endParaRPr lang="de-DE" sz="1100" b="0" dirty="0"/>
                    </a:p>
                  </a:txBody>
                  <a:tcPr anchor="ctr"/>
                </a:tc>
              </a:tr>
              <a:tr h="334412">
                <a:tc>
                  <a:txBody>
                    <a:bodyPr/>
                    <a:lstStyle/>
                    <a:p>
                      <a:r>
                        <a:rPr lang="en-US" sz="1100" b="0" dirty="0" smtClean="0"/>
                        <a:t>IMPACT OF IDEAS OR RESULTS (1-5)</a:t>
                      </a:r>
                      <a:endParaRPr lang="de-DE" sz="1100" b="0" dirty="0"/>
                    </a:p>
                  </a:txBody>
                  <a:tcPr anchor="ctr"/>
                </a:tc>
                <a:tc>
                  <a:txBody>
                    <a:bodyPr/>
                    <a:lstStyle/>
                    <a:p>
                      <a:r>
                        <a:rPr lang="en-US" sz="1100" b="0" dirty="0" smtClean="0"/>
                        <a:t>How significant is the work described? Will novel aspects of the system result in other researchers adopting the approach in their own work? Does the system represent a significant and important advance in implemented and tested human language technology?</a:t>
                      </a:r>
                      <a:endParaRPr lang="de-DE" sz="1100" b="0" dirty="0"/>
                    </a:p>
                  </a:txBody>
                  <a:tcPr anchor="ctr"/>
                </a:tc>
              </a:tr>
              <a:tr h="334412">
                <a:tc>
                  <a:txBody>
                    <a:bodyPr/>
                    <a:lstStyle/>
                    <a:p>
                      <a:r>
                        <a:rPr lang="de-DE" sz="1100" b="0" dirty="0" smtClean="0"/>
                        <a:t>RECOMMENDATION (1-5)</a:t>
                      </a:r>
                      <a:endParaRPr lang="de-DE" sz="1100" b="0" dirty="0"/>
                    </a:p>
                  </a:txBody>
                  <a:tcPr anchor="ctr"/>
                </a:tc>
                <a:tc>
                  <a:txBody>
                    <a:bodyPr/>
                    <a:lstStyle/>
                    <a:p>
                      <a:r>
                        <a:rPr lang="en-US" sz="1100" b="0" dirty="0" smtClean="0"/>
                        <a:t>Should the paper be accepted or rejected? </a:t>
                      </a:r>
                      <a:endParaRPr lang="de-DE" sz="1100" b="0" dirty="0"/>
                    </a:p>
                  </a:txBody>
                  <a:tcPr anchor="ctr"/>
                </a:tc>
              </a:tr>
              <a:tr h="334412">
                <a:tc>
                  <a:txBody>
                    <a:bodyPr/>
                    <a:lstStyle/>
                    <a:p>
                      <a:r>
                        <a:rPr lang="de-DE" sz="1100" b="0" dirty="0" smtClean="0"/>
                        <a:t>REVIEWER CONFIDENCE (1-5)</a:t>
                      </a:r>
                      <a:endParaRPr lang="de-DE" sz="1100" b="0" dirty="0"/>
                    </a:p>
                  </a:txBody>
                  <a:tcPr anchor="ctr"/>
                </a:tc>
                <a:tc>
                  <a:txBody>
                    <a:bodyPr/>
                    <a:lstStyle/>
                    <a:p>
                      <a:endParaRPr lang="de-DE" sz="1100" b="0" dirty="0"/>
                    </a:p>
                  </a:txBody>
                  <a:tcPr anchor="ctr"/>
                </a:tc>
              </a:tr>
            </a:tbl>
          </a:graphicData>
        </a:graphic>
      </p:graphicFrame>
    </p:spTree>
    <p:extLst>
      <p:ext uri="{BB962C8B-B14F-4D97-AF65-F5344CB8AC3E}">
        <p14:creationId xmlns:p14="http://schemas.microsoft.com/office/powerpoint/2010/main" val="13815317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Appendix</a:t>
            </a:r>
            <a:endParaRPr lang="de-DE" dirty="0"/>
          </a:p>
        </p:txBody>
      </p:sp>
      <p:sp>
        <p:nvSpPr>
          <p:cNvPr id="3" name="Inhaltsplatzhalter 2"/>
          <p:cNvSpPr>
            <a:spLocks noGrp="1"/>
          </p:cNvSpPr>
          <p:nvPr>
            <p:ph idx="1"/>
          </p:nvPr>
        </p:nvSpPr>
        <p:spPr>
          <a:xfrm>
            <a:off x="360000" y="1620000"/>
            <a:ext cx="8388464" cy="4479943"/>
          </a:xfrm>
        </p:spPr>
        <p:txBody>
          <a:bodyPr/>
          <a:lstStyle/>
          <a:p>
            <a:r>
              <a:rPr lang="de-DE" sz="1600" dirty="0" smtClean="0"/>
              <a:t>Demonstration STFT: </a:t>
            </a:r>
            <a:r>
              <a:rPr lang="de-DE" sz="1400" dirty="0" smtClean="0">
                <a:hlinkClick r:id="rId2"/>
              </a:rPr>
              <a:t>http</a:t>
            </a:r>
            <a:r>
              <a:rPr lang="de-DE" sz="1400" dirty="0">
                <a:hlinkClick r:id="rId2"/>
              </a:rPr>
              <a:t>://</a:t>
            </a:r>
            <a:r>
              <a:rPr lang="de-DE" sz="1400" dirty="0" smtClean="0">
                <a:hlinkClick r:id="rId2"/>
              </a:rPr>
              <a:t>www.originlab.de/index.aspx?go=Products/Origin/DataAnalysis/SignalProcessing/STFT</a:t>
            </a:r>
            <a:endParaRPr lang="de-DE" sz="1400" dirty="0" smtClean="0"/>
          </a:p>
          <a:p>
            <a:endParaRPr lang="de-DE" sz="1400" dirty="0"/>
          </a:p>
          <a:p>
            <a:endParaRPr lang="de-DE" sz="1400" dirty="0"/>
          </a:p>
        </p:txBody>
      </p:sp>
      <p:pic>
        <p:nvPicPr>
          <p:cNvPr id="4" name="Grafik 3"/>
          <p:cNvPicPr>
            <a:picLocks noChangeAspect="1"/>
          </p:cNvPicPr>
          <p:nvPr/>
        </p:nvPicPr>
        <p:blipFill>
          <a:blip r:embed="rId3"/>
          <a:stretch>
            <a:fillRect/>
          </a:stretch>
        </p:blipFill>
        <p:spPr>
          <a:xfrm>
            <a:off x="360000" y="2708920"/>
            <a:ext cx="5124450" cy="3590925"/>
          </a:xfrm>
          <a:prstGeom prst="rect">
            <a:avLst/>
          </a:prstGeom>
        </p:spPr>
      </p:pic>
    </p:spTree>
    <p:extLst>
      <p:ext uri="{BB962C8B-B14F-4D97-AF65-F5344CB8AC3E}">
        <p14:creationId xmlns:p14="http://schemas.microsoft.com/office/powerpoint/2010/main" val="949981665"/>
      </p:ext>
    </p:extLst>
  </p:cSld>
  <p:clrMapOvr>
    <a:masterClrMapping/>
  </p:clrMapOvr>
  <p:timing>
    <p:tnLst>
      <p:par>
        <p:cTn id="1" dur="indefinite" restart="never" nodeType="tmRoot"/>
      </p:par>
    </p:tnLst>
  </p:timing>
</p:sld>
</file>

<file path=ppt/theme/theme1.xml><?xml version="1.0" encoding="utf-8"?>
<a:theme xmlns:a="http://schemas.openxmlformats.org/drawingml/2006/main" name="Präsentationsvorlage_BWL9">
  <a:themeElements>
    <a:clrScheme name="v1_TUD_Präsentation_ro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1_TUD_Präsentation_rot">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v1_TUD_Präsentation_ro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1_TUD_Präsentation_ro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1_TUD_Präsentation_ro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1_TUD_Präsentation_ro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1_TUD_Präsentation_ro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1_TUD_Präsentation_ro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1_TUD_Präsentation_ro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1_TUD_Präsentation_ro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1_TUD_Präsentation_ro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1_TUD_Präsentation_ro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1_TUD_Präsentation_ro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1_TUD_Präsentation_ro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Präsentationsvorlage_BWL9</Template>
  <TotalTime>0</TotalTime>
  <Words>2730</Words>
  <Application>Microsoft Office PowerPoint</Application>
  <PresentationFormat>Bildschirmpräsentation (4:3)</PresentationFormat>
  <Paragraphs>313</Paragraphs>
  <Slides>30</Slides>
  <Notes>2</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30</vt:i4>
      </vt:variant>
    </vt:vector>
  </HeadingPairs>
  <TitlesOfParts>
    <vt:vector size="39" baseType="lpstr">
      <vt:lpstr>AdvGulliv-I</vt:lpstr>
      <vt:lpstr>AdvGulliv-R</vt:lpstr>
      <vt:lpstr>Arial</vt:lpstr>
      <vt:lpstr>Bitstream Charter</vt:lpstr>
      <vt:lpstr>Cambria Math</vt:lpstr>
      <vt:lpstr>Stafford</vt:lpstr>
      <vt:lpstr>Tahoma</vt:lpstr>
      <vt:lpstr>Wingdings</vt:lpstr>
      <vt:lpstr>Präsentationsvorlage_BWL9</vt:lpstr>
      <vt:lpstr>Multi-sensor data fusion using support vector machine for motor fault detection  Tribeni Prasad Banerjee, Swagatam Das  </vt:lpstr>
      <vt:lpstr>Outline</vt:lpstr>
      <vt:lpstr>Introduction</vt:lpstr>
      <vt:lpstr>Introduction</vt:lpstr>
      <vt:lpstr>The new hybrid fusion system Outline</vt:lpstr>
      <vt:lpstr>Side Note: Brushless DC electric (BLDC) motor </vt:lpstr>
      <vt:lpstr>Short-time Fourier transform (STFT) technique for signal classification</vt:lpstr>
      <vt:lpstr>Short-time Fourier transform (STFT) technique for signal classification</vt:lpstr>
      <vt:lpstr>Short-time Fourier transform (STFT) technique for signal classification</vt:lpstr>
      <vt:lpstr>Short-time Fourier transform (STFT) technique for signal classification</vt:lpstr>
      <vt:lpstr>Sensor fusion architecture General fusion techniques</vt:lpstr>
      <vt:lpstr>Time duration based observer model</vt:lpstr>
      <vt:lpstr>Time duration based observer model</vt:lpstr>
      <vt:lpstr>Time duration based observer model Finite state machine model</vt:lpstr>
      <vt:lpstr>Time duration based observer model Finite state machine model</vt:lpstr>
      <vt:lpstr>SVM based fault detection techniques</vt:lpstr>
      <vt:lpstr>SVM based fault detection techniques</vt:lpstr>
      <vt:lpstr>An experimental case study of the proposed hybrid fusion system</vt:lpstr>
      <vt:lpstr>An experimental case study of the proposed hybrid fusion system</vt:lpstr>
      <vt:lpstr>An experimental case study of the proposed hybrid fusion system</vt:lpstr>
      <vt:lpstr>An experimental case study of the proposed hybrid fusion system</vt:lpstr>
      <vt:lpstr>Simulation results and discussion</vt:lpstr>
      <vt:lpstr>Simulation results and discussion</vt:lpstr>
      <vt:lpstr>Simulation results and discussion</vt:lpstr>
      <vt:lpstr>Simulation results and discussion</vt:lpstr>
      <vt:lpstr>Simulation results and discussion</vt:lpstr>
      <vt:lpstr>Conclusion</vt:lpstr>
      <vt:lpstr>Outlook</vt:lpstr>
      <vt:lpstr>Discussion</vt:lpstr>
      <vt:lpstr>Appendix</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Moritz Lohse</dc:creator>
  <cp:lastModifiedBy>Nico Bayer</cp:lastModifiedBy>
  <cp:revision>131</cp:revision>
  <dcterms:created xsi:type="dcterms:W3CDTF">2009-12-23T09:42:49Z</dcterms:created>
  <dcterms:modified xsi:type="dcterms:W3CDTF">2015-07-13T06:17:52Z</dcterms:modified>
</cp:coreProperties>
</file>