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Default Extension="gif" ContentType="image/gif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6"/>
  </p:notesMasterIdLst>
  <p:handoutMasterIdLst>
    <p:handoutMasterId r:id="rId37"/>
  </p:handoutMasterIdLst>
  <p:sldIdLst>
    <p:sldId id="256" r:id="rId2"/>
    <p:sldId id="279" r:id="rId3"/>
    <p:sldId id="257" r:id="rId4"/>
    <p:sldId id="278" r:id="rId5"/>
    <p:sldId id="280" r:id="rId6"/>
    <p:sldId id="282" r:id="rId7"/>
    <p:sldId id="281" r:id="rId8"/>
    <p:sldId id="283" r:id="rId9"/>
    <p:sldId id="284" r:id="rId10"/>
    <p:sldId id="285" r:id="rId11"/>
    <p:sldId id="288" r:id="rId12"/>
    <p:sldId id="287" r:id="rId13"/>
    <p:sldId id="289" r:id="rId14"/>
    <p:sldId id="290" r:id="rId15"/>
    <p:sldId id="304" r:id="rId16"/>
    <p:sldId id="286" r:id="rId17"/>
    <p:sldId id="291" r:id="rId18"/>
    <p:sldId id="292" r:id="rId19"/>
    <p:sldId id="293" r:id="rId20"/>
    <p:sldId id="294" r:id="rId21"/>
    <p:sldId id="295" r:id="rId22"/>
    <p:sldId id="305" r:id="rId23"/>
    <p:sldId id="296" r:id="rId24"/>
    <p:sldId id="307" r:id="rId25"/>
    <p:sldId id="309" r:id="rId26"/>
    <p:sldId id="298" r:id="rId27"/>
    <p:sldId id="299" r:id="rId28"/>
    <p:sldId id="300" r:id="rId29"/>
    <p:sldId id="301" r:id="rId30"/>
    <p:sldId id="302" r:id="rId31"/>
    <p:sldId id="310" r:id="rId32"/>
    <p:sldId id="277" r:id="rId33"/>
    <p:sldId id="311" r:id="rId34"/>
    <p:sldId id="312" r:id="rId35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C1C26"/>
    <a:srgbClr val="F5A300"/>
    <a:srgbClr val="FFCC00"/>
    <a:srgbClr val="FDCA00"/>
    <a:srgbClr val="312C8C"/>
    <a:srgbClr val="000000"/>
    <a:srgbClr val="B5B5B5"/>
    <a:srgbClr val="E9503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255" autoAdjust="0"/>
    <p:restoredTop sz="83513" autoAdjust="0"/>
  </p:normalViewPr>
  <p:slideViewPr>
    <p:cSldViewPr snapToObjects="1">
      <p:cViewPr>
        <p:scale>
          <a:sx n="75" d="100"/>
          <a:sy n="75" d="100"/>
        </p:scale>
        <p:origin x="-3060" y="-5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932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notesViewPr>
    <p:cSldViewPr snapToObjects="1">
      <p:cViewPr varScale="1"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90500" y="387350"/>
            <a:ext cx="540385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0" tIns="0" rIns="0" bIns="0" numCol="1" anchor="ctr" anchorCtr="0" compatLnSpc="1">
            <a:prstTxWarp prst="textNoShape">
              <a:avLst/>
            </a:prstTxWarp>
          </a:bodyPr>
          <a:lstStyle>
            <a:lvl1pPr>
              <a:lnSpc>
                <a:spcPts val="1300"/>
              </a:lnSpc>
              <a:defRPr sz="1000" b="1">
                <a:latin typeface="Stafford" pitchFamily="2" charset="0"/>
              </a:defRPr>
            </a:lvl1pPr>
          </a:lstStyle>
          <a:p>
            <a:endParaRPr lang="de-DE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190500" y="8567738"/>
            <a:ext cx="1330325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latin typeface="Stafford" pitchFamily="2" charset="0"/>
              </a:defRPr>
            </a:lvl1pPr>
          </a:lstStyle>
          <a:p>
            <a:fld id="{A32DC80D-291A-4ABB-A78B-0417274A267C}" type="datetime4">
              <a:rPr lang="de-DE"/>
              <a:pPr/>
              <a:t>20. Mai 2015</a:t>
            </a:fld>
            <a:endParaRPr lang="de-DE"/>
          </a:p>
        </p:txBody>
      </p:sp>
      <p:sp>
        <p:nvSpPr>
          <p:cNvPr id="501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520825" y="8567738"/>
            <a:ext cx="446405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latin typeface="Stafford" pitchFamily="2" charset="0"/>
              </a:defRPr>
            </a:lvl1pPr>
          </a:lstStyle>
          <a:p>
            <a:r>
              <a:rPr lang="de-DE"/>
              <a:t>|  </a:t>
            </a:r>
          </a:p>
        </p:txBody>
      </p:sp>
      <p:sp>
        <p:nvSpPr>
          <p:cNvPr id="501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999163" y="8567738"/>
            <a:ext cx="669925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000" b="1">
                <a:latin typeface="Stafford" pitchFamily="2" charset="0"/>
              </a:defRPr>
            </a:lvl1pPr>
          </a:lstStyle>
          <a:p>
            <a:r>
              <a:rPr lang="de-DE"/>
              <a:t>|  </a:t>
            </a:r>
            <a:fld id="{C7CC2173-B0D1-45F1-9D54-E33B7353DA19}" type="slidenum">
              <a:rPr lang="de-DE"/>
              <a:pPr/>
              <a:t>‹Nr.›</a:t>
            </a:fld>
            <a:endParaRPr lang="de-DE"/>
          </a:p>
        </p:txBody>
      </p:sp>
      <p:pic>
        <p:nvPicPr>
          <p:cNvPr id="50182" name="Picture 6" descr="tud_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40400" y="360363"/>
            <a:ext cx="928688" cy="417512"/>
          </a:xfrm>
          <a:prstGeom prst="rect">
            <a:avLst/>
          </a:prstGeom>
          <a:noFill/>
        </p:spPr>
      </p:pic>
      <p:sp>
        <p:nvSpPr>
          <p:cNvPr id="50183" name="Rectangle 7"/>
          <p:cNvSpPr>
            <a:spLocks noChangeArrowheads="1"/>
          </p:cNvSpPr>
          <p:nvPr/>
        </p:nvSpPr>
        <p:spPr bwMode="auto">
          <a:xfrm>
            <a:off x="190500" y="179388"/>
            <a:ext cx="6478588" cy="144462"/>
          </a:xfrm>
          <a:prstGeom prst="rect">
            <a:avLst/>
          </a:prstGeom>
          <a:solidFill>
            <a:srgbClr val="B5B5B5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50184" name="Line 8"/>
          <p:cNvSpPr>
            <a:spLocks noChangeShapeType="1"/>
          </p:cNvSpPr>
          <p:nvPr/>
        </p:nvSpPr>
        <p:spPr bwMode="auto">
          <a:xfrm>
            <a:off x="190500" y="360363"/>
            <a:ext cx="6478588" cy="0"/>
          </a:xfrm>
          <a:prstGeom prst="line">
            <a:avLst/>
          </a:prstGeom>
          <a:noFill/>
          <a:ln w="1524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50185" name="Line 9"/>
          <p:cNvSpPr>
            <a:spLocks noChangeShapeType="1"/>
          </p:cNvSpPr>
          <p:nvPr/>
        </p:nvSpPr>
        <p:spPr bwMode="auto">
          <a:xfrm>
            <a:off x="190500" y="8496300"/>
            <a:ext cx="6478588" cy="0"/>
          </a:xfrm>
          <a:prstGeom prst="line">
            <a:avLst/>
          </a:prstGeom>
          <a:noFill/>
          <a:ln w="762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50186" name="Line 10"/>
          <p:cNvSpPr>
            <a:spLocks noChangeShapeType="1"/>
          </p:cNvSpPr>
          <p:nvPr/>
        </p:nvSpPr>
        <p:spPr bwMode="auto">
          <a:xfrm>
            <a:off x="188913" y="777875"/>
            <a:ext cx="6478587" cy="0"/>
          </a:xfrm>
          <a:prstGeom prst="line">
            <a:avLst/>
          </a:prstGeom>
          <a:noFill/>
          <a:ln w="762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5" name="Picture 13" descr="tud_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2463" y="360363"/>
            <a:ext cx="935037" cy="420687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188913" y="8685213"/>
            <a:ext cx="1619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lnSpc>
                <a:spcPts val="1300"/>
              </a:lnSpc>
              <a:defRPr sz="1000">
                <a:latin typeface="Stafford" pitchFamily="2" charset="0"/>
              </a:defRPr>
            </a:lvl1pPr>
          </a:lstStyle>
          <a:p>
            <a:fld id="{065B079B-E513-489A-8A1B-D7C78493EA86}" type="datetime4">
              <a:rPr lang="de-DE"/>
              <a:pPr/>
              <a:t>20. Mai 2015</a:t>
            </a:fld>
            <a:endParaRPr lang="de-DE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322388" y="923925"/>
            <a:ext cx="4194175" cy="30718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90500" y="4284663"/>
            <a:ext cx="6477000" cy="428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808163" y="8685213"/>
            <a:ext cx="4105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lnSpc>
                <a:spcPts val="1300"/>
              </a:lnSpc>
              <a:defRPr sz="1000">
                <a:latin typeface="Stafford" pitchFamily="2" charset="0"/>
              </a:defRPr>
            </a:lvl1pPr>
          </a:lstStyle>
          <a:p>
            <a:r>
              <a:rPr lang="de-DE"/>
              <a:t>|  </a:t>
            </a: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913438" y="8685213"/>
            <a:ext cx="942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ts val="1300"/>
              </a:lnSpc>
              <a:defRPr sz="1000">
                <a:latin typeface="Stafford" pitchFamily="2" charset="0"/>
              </a:defRPr>
            </a:lvl1pPr>
          </a:lstStyle>
          <a:p>
            <a:r>
              <a:rPr lang="de-DE"/>
              <a:t>|  </a:t>
            </a:r>
            <a:fld id="{C36AA9A4-5D0B-4134-89A6-D8B9DAA4F25C}" type="slidenum">
              <a:rPr lang="de-DE"/>
              <a:pPr/>
              <a:t>‹Nr.›</a:t>
            </a:fld>
            <a:endParaRPr lang="de-DE"/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190500" y="387350"/>
            <a:ext cx="540385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8000" tIns="0" rIns="0" bIns="0" anchor="ctr"/>
          <a:lstStyle/>
          <a:p>
            <a:pPr>
              <a:lnSpc>
                <a:spcPts val="1300"/>
              </a:lnSpc>
            </a:pPr>
            <a:endParaRPr lang="de-DE" sz="1000" b="1">
              <a:latin typeface="Stafford" pitchFamily="2" charset="0"/>
            </a:endParaRPr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190500" y="179388"/>
            <a:ext cx="6478588" cy="144462"/>
          </a:xfrm>
          <a:prstGeom prst="rect">
            <a:avLst/>
          </a:prstGeom>
          <a:solidFill>
            <a:srgbClr val="B5B5B5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3082" name="Line 10"/>
          <p:cNvSpPr>
            <a:spLocks noChangeShapeType="1"/>
          </p:cNvSpPr>
          <p:nvPr/>
        </p:nvSpPr>
        <p:spPr bwMode="auto">
          <a:xfrm>
            <a:off x="190500" y="360363"/>
            <a:ext cx="6478588" cy="0"/>
          </a:xfrm>
          <a:prstGeom prst="line">
            <a:avLst/>
          </a:prstGeom>
          <a:noFill/>
          <a:ln w="1524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3083" name="Line 11"/>
          <p:cNvSpPr>
            <a:spLocks noChangeShapeType="1"/>
          </p:cNvSpPr>
          <p:nvPr/>
        </p:nvSpPr>
        <p:spPr bwMode="auto">
          <a:xfrm>
            <a:off x="190500" y="781050"/>
            <a:ext cx="6478588" cy="0"/>
          </a:xfrm>
          <a:prstGeom prst="line">
            <a:avLst/>
          </a:prstGeom>
          <a:noFill/>
          <a:ln w="762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3084" name="Line 12"/>
          <p:cNvSpPr>
            <a:spLocks noChangeShapeType="1"/>
          </p:cNvSpPr>
          <p:nvPr/>
        </p:nvSpPr>
        <p:spPr bwMode="auto">
          <a:xfrm>
            <a:off x="190500" y="8685213"/>
            <a:ext cx="6478588" cy="0"/>
          </a:xfrm>
          <a:prstGeom prst="line">
            <a:avLst/>
          </a:prstGeom>
          <a:noFill/>
          <a:ln w="762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3086" name="Line 14"/>
          <p:cNvSpPr>
            <a:spLocks noChangeShapeType="1"/>
          </p:cNvSpPr>
          <p:nvPr/>
        </p:nvSpPr>
        <p:spPr bwMode="auto">
          <a:xfrm>
            <a:off x="188913" y="4103688"/>
            <a:ext cx="6478587" cy="0"/>
          </a:xfrm>
          <a:prstGeom prst="line">
            <a:avLst/>
          </a:prstGeom>
          <a:noFill/>
          <a:ln w="762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  <p:notesStyle>
    <a:lvl1pPr algn="l" rtl="0" fontAlgn="base">
      <a:spcBef>
        <a:spcPct val="10000"/>
      </a:spcBef>
      <a:spcAft>
        <a:spcPct val="0"/>
      </a:spcAft>
      <a:defRPr sz="1200" kern="1200">
        <a:solidFill>
          <a:schemeClr val="tx1"/>
        </a:solidFill>
        <a:latin typeface="Bitstream Charter" pitchFamily="2" charset="0"/>
        <a:ea typeface="+mn-ea"/>
        <a:cs typeface="+mn-cs"/>
      </a:defRPr>
    </a:lvl1pPr>
    <a:lvl2pPr marL="457200" algn="l" rtl="0" fontAlgn="base">
      <a:spcBef>
        <a:spcPct val="10000"/>
      </a:spcBef>
      <a:spcAft>
        <a:spcPct val="0"/>
      </a:spcAft>
      <a:defRPr sz="1200" kern="1200">
        <a:solidFill>
          <a:schemeClr val="tx1"/>
        </a:solidFill>
        <a:latin typeface="Bitstream Charter" pitchFamily="2" charset="0"/>
        <a:ea typeface="+mn-ea"/>
        <a:cs typeface="+mn-cs"/>
      </a:defRPr>
    </a:lvl2pPr>
    <a:lvl3pPr marL="914400" algn="l" rtl="0" fontAlgn="base">
      <a:spcBef>
        <a:spcPct val="10000"/>
      </a:spcBef>
      <a:spcAft>
        <a:spcPct val="0"/>
      </a:spcAft>
      <a:defRPr sz="1200" kern="1200">
        <a:solidFill>
          <a:schemeClr val="tx1"/>
        </a:solidFill>
        <a:latin typeface="Bitstream Charter" pitchFamily="2" charset="0"/>
        <a:ea typeface="+mn-ea"/>
        <a:cs typeface="+mn-cs"/>
      </a:defRPr>
    </a:lvl3pPr>
    <a:lvl4pPr marL="1371600" algn="l" rtl="0" fontAlgn="base">
      <a:spcBef>
        <a:spcPct val="10000"/>
      </a:spcBef>
      <a:spcAft>
        <a:spcPct val="0"/>
      </a:spcAft>
      <a:defRPr sz="1200" kern="1200">
        <a:solidFill>
          <a:schemeClr val="tx1"/>
        </a:solidFill>
        <a:latin typeface="Bitstream Charter" pitchFamily="2" charset="0"/>
        <a:ea typeface="+mn-ea"/>
        <a:cs typeface="+mn-cs"/>
      </a:defRPr>
    </a:lvl4pPr>
    <a:lvl5pPr marL="1828800" algn="l" rtl="0" fontAlgn="base">
      <a:spcBef>
        <a:spcPct val="10000"/>
      </a:spcBef>
      <a:spcAft>
        <a:spcPct val="0"/>
      </a:spcAft>
      <a:defRPr sz="1200" kern="1200">
        <a:solidFill>
          <a:schemeClr val="tx1"/>
        </a:solidFill>
        <a:latin typeface="Bitstream Charter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20. Mai 2015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|  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dirty="0" smtClean="0"/>
              <a:t>|  </a:t>
            </a:r>
            <a:fld id="{C36AA9A4-5D0B-4134-89A6-D8B9DAA4F25C}" type="slidenum">
              <a:rPr lang="de-DE" smtClean="0"/>
              <a:pPr/>
              <a:t>1</a:t>
            </a:fld>
            <a:endParaRPr lang="de-DE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Nochmal neu</a:t>
            </a:r>
          </a:p>
          <a:p>
            <a:r>
              <a:rPr lang="de-DE" dirty="0" smtClean="0"/>
              <a:t>Ziel und vorteile klar trennen</a:t>
            </a:r>
          </a:p>
          <a:p>
            <a:r>
              <a:rPr lang="de-DE" dirty="0" smtClean="0"/>
              <a:t>Ziel der Arbeit darstellen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20. Mai 2015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|  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dirty="0" smtClean="0"/>
              <a:t>|  </a:t>
            </a:r>
            <a:fld id="{C36AA9A4-5D0B-4134-89A6-D8B9DAA4F25C}" type="slidenum">
              <a:rPr lang="de-DE" smtClean="0"/>
              <a:pPr/>
              <a:t>5</a:t>
            </a:fld>
            <a:endParaRPr lang="de-DE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Selber bauen besser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CC4A17-DB8C-4E31-AFD9-E3FF4BE0CA82}" type="slidenum">
              <a:rPr lang="de-DE" smtClean="0"/>
              <a:pPr/>
              <a:t>9</a:t>
            </a:fld>
            <a:endParaRPr lang="de-DE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Features selber aufzählen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20. Mai 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|  </a:t>
            </a:r>
            <a:fld id="{C36AA9A4-5D0B-4134-89A6-D8B9DAA4F25C}" type="slidenum">
              <a:rPr lang="de-DE" smtClean="0"/>
              <a:pPr/>
              <a:t>12</a:t>
            </a:fld>
            <a:endParaRPr lang="de-DE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Features selber aufzählen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20. Mai 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|  </a:t>
            </a:r>
            <a:fld id="{C36AA9A4-5D0B-4134-89A6-D8B9DAA4F25C}" type="slidenum">
              <a:rPr lang="de-DE" smtClean="0"/>
              <a:pPr/>
              <a:t>13</a:t>
            </a:fld>
            <a:endParaRPr lang="de-DE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Features selber aufzählen</a:t>
            </a:r>
          </a:p>
          <a:p>
            <a:endParaRPr lang="de-DE" dirty="0" smtClean="0"/>
          </a:p>
          <a:p>
            <a:r>
              <a:rPr lang="de-DE" dirty="0" smtClean="0"/>
              <a:t>http://sebastianraschka.com/Articles/2014_pca_step_by_step.html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20. Mai 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|  </a:t>
            </a:r>
            <a:fld id="{C36AA9A4-5D0B-4134-89A6-D8B9DAA4F25C}" type="slidenum">
              <a:rPr lang="de-DE" smtClean="0"/>
              <a:pPr/>
              <a:t>14</a:t>
            </a:fld>
            <a:endParaRPr lang="de-DE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Features selber aufzählen</a:t>
            </a:r>
          </a:p>
          <a:p>
            <a:endParaRPr lang="de-DE" dirty="0" smtClean="0"/>
          </a:p>
          <a:p>
            <a:r>
              <a:rPr lang="de-DE" dirty="0" smtClean="0"/>
              <a:t>http://sebastianraschka.com/Articles/2014_pca_step_by_step.html</a:t>
            </a:r>
          </a:p>
          <a:p>
            <a:r>
              <a:rPr lang="de-DE" dirty="0" smtClean="0"/>
              <a:t>http://en.wikipedia.org/wiki/Kernel_principal_component_analysis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20. Mai 2015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|  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dirty="0" smtClean="0"/>
              <a:t>|  </a:t>
            </a:r>
            <a:fld id="{C36AA9A4-5D0B-4134-89A6-D8B9DAA4F25C}" type="slidenum">
              <a:rPr lang="de-DE" smtClean="0"/>
              <a:pPr/>
              <a:t>15</a:t>
            </a:fld>
            <a:endParaRPr lang="de-DE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Quelle </a:t>
            </a:r>
            <a:r>
              <a:rPr lang="de-DE" dirty="0" err="1" smtClean="0"/>
              <a:t>Pic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20. Mai 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|  </a:t>
            </a:r>
            <a:fld id="{C36AA9A4-5D0B-4134-89A6-D8B9DAA4F25C}" type="slidenum">
              <a:rPr lang="de-DE" smtClean="0"/>
              <a:pPr/>
              <a:t>16</a:t>
            </a:fld>
            <a:endParaRPr lang="de-DE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Selber oder besser erklären</a:t>
            </a:r>
          </a:p>
          <a:p>
            <a:r>
              <a:rPr lang="de-DE" dirty="0" smtClean="0"/>
              <a:t>Klar machen das es die 4 </a:t>
            </a:r>
            <a:r>
              <a:rPr lang="de-DE" dirty="0" err="1" smtClean="0"/>
              <a:t>Classifier</a:t>
            </a:r>
            <a:r>
              <a:rPr lang="de-DE" dirty="0" smtClean="0"/>
              <a:t> gibt</a:t>
            </a:r>
          </a:p>
          <a:p>
            <a:r>
              <a:rPr lang="de-DE" dirty="0" smtClean="0"/>
              <a:t>ALL </a:t>
            </a:r>
            <a:r>
              <a:rPr lang="de-DE" dirty="0" err="1" smtClean="0"/>
              <a:t>Supervised</a:t>
            </a:r>
            <a:r>
              <a:rPr lang="de-DE" dirty="0" smtClean="0"/>
              <a:t> </a:t>
            </a:r>
            <a:r>
              <a:rPr lang="de-DE" dirty="0" err="1" smtClean="0"/>
              <a:t>Methodes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20. Mai 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|  </a:t>
            </a:r>
            <a:fld id="{C36AA9A4-5D0B-4134-89A6-D8B9DAA4F25C}" type="slidenum">
              <a:rPr lang="de-DE" smtClean="0"/>
              <a:pPr/>
              <a:t>17</a:t>
            </a:fld>
            <a:endParaRPr lang="de-DE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http://sebastianraschka.com/Articles/2014_python_lda.htm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20. Mai 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|  </a:t>
            </a:r>
            <a:fld id="{C36AA9A4-5D0B-4134-89A6-D8B9DAA4F25C}" type="slidenum">
              <a:rPr lang="de-DE" smtClean="0"/>
              <a:pPr/>
              <a:t>18</a:t>
            </a:fld>
            <a:endParaRPr lang="de-DE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http://bdewilde.github.io/blog/blogger/2012/10/26/classification-of-hand-written-digits-3/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20. Mai 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|  </a:t>
            </a:r>
            <a:fld id="{C36AA9A4-5D0B-4134-89A6-D8B9DAA4F25C}" type="slidenum">
              <a:rPr lang="de-DE" smtClean="0"/>
              <a:pPr/>
              <a:t>19</a:t>
            </a:fld>
            <a:endParaRPr lang="de-DE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Selber oder besser erklären</a:t>
            </a:r>
          </a:p>
          <a:p>
            <a:r>
              <a:rPr lang="de-DE" dirty="0" smtClean="0"/>
              <a:t>Klar machen das es die 4 </a:t>
            </a:r>
            <a:r>
              <a:rPr lang="de-DE" dirty="0" err="1" smtClean="0"/>
              <a:t>Classifier</a:t>
            </a:r>
            <a:r>
              <a:rPr lang="de-DE" dirty="0" smtClean="0"/>
              <a:t> gibt</a:t>
            </a:r>
          </a:p>
          <a:p>
            <a:r>
              <a:rPr lang="de-DE" dirty="0" smtClean="0"/>
              <a:t>https://shapeofdata.wordpress.com/2013/07/09/random-forests/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20. Mai 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|  </a:t>
            </a:r>
            <a:fld id="{C36AA9A4-5D0B-4134-89A6-D8B9DAA4F25C}" type="slidenum">
              <a:rPr lang="de-DE" smtClean="0"/>
              <a:pPr/>
              <a:t>20</a:t>
            </a:fld>
            <a:endParaRPr lang="de-DE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Selber oder besser erklären</a:t>
            </a:r>
          </a:p>
          <a:p>
            <a:r>
              <a:rPr lang="de-DE" dirty="0" smtClean="0"/>
              <a:t>http://www.cs.columbia.edu/~kathy/cs4701/documents/jason_svm_tutorial.pdf</a:t>
            </a:r>
          </a:p>
          <a:p>
            <a:r>
              <a:rPr lang="de-DE" dirty="0" smtClean="0"/>
              <a:t>Klar machen das es die 4 </a:t>
            </a:r>
            <a:r>
              <a:rPr lang="de-DE" dirty="0" err="1" smtClean="0"/>
              <a:t>Classifier</a:t>
            </a:r>
            <a:r>
              <a:rPr lang="de-DE" dirty="0" smtClean="0"/>
              <a:t> gibt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20. Mai 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|  </a:t>
            </a:r>
            <a:fld id="{C36AA9A4-5D0B-4134-89A6-D8B9DAA4F25C}" type="slidenum">
              <a:rPr lang="de-DE" smtClean="0"/>
              <a:pPr/>
              <a:t>21</a:t>
            </a:fld>
            <a:endParaRPr lang="de-DE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Selber oder besser erklären</a:t>
            </a:r>
          </a:p>
          <a:p>
            <a:r>
              <a:rPr lang="de-DE" dirty="0" smtClean="0"/>
              <a:t>http://www.cs.columbia.edu/~kathy/cs4701/documents/jason_svm_tutorial.pdf</a:t>
            </a:r>
          </a:p>
          <a:p>
            <a:r>
              <a:rPr lang="de-DE" dirty="0" smtClean="0"/>
              <a:t>Klar machen das es die 4 </a:t>
            </a:r>
            <a:r>
              <a:rPr lang="de-DE" dirty="0" err="1" smtClean="0"/>
              <a:t>Classifier</a:t>
            </a:r>
            <a:r>
              <a:rPr lang="de-DE" dirty="0" smtClean="0"/>
              <a:t> gibt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20. Mai 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|  </a:t>
            </a:r>
            <a:fld id="{C36AA9A4-5D0B-4134-89A6-D8B9DAA4F25C}" type="slidenum">
              <a:rPr lang="de-DE" smtClean="0"/>
              <a:pPr/>
              <a:t>22</a:t>
            </a:fld>
            <a:endParaRPr lang="de-DE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Selber oder besser erklären</a:t>
            </a:r>
          </a:p>
          <a:p>
            <a:r>
              <a:rPr lang="de-DE" dirty="0" smtClean="0"/>
              <a:t>Klar machen das es die 4 </a:t>
            </a:r>
            <a:r>
              <a:rPr lang="de-DE" dirty="0" err="1" smtClean="0"/>
              <a:t>Classifier</a:t>
            </a:r>
            <a:r>
              <a:rPr lang="de-DE" smtClean="0"/>
              <a:t> gibt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20. Mai 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|  </a:t>
            </a:r>
            <a:fld id="{C36AA9A4-5D0B-4134-89A6-D8B9DAA4F25C}" type="slidenum">
              <a:rPr lang="de-DE" smtClean="0"/>
              <a:pPr/>
              <a:t>23</a:t>
            </a:fld>
            <a:endParaRPr lang="de-DE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Selber oder besser erklären</a:t>
            </a:r>
          </a:p>
          <a:p>
            <a:r>
              <a:rPr lang="de-DE" dirty="0" smtClean="0"/>
              <a:t>Klar machen das es die 4 </a:t>
            </a:r>
            <a:r>
              <a:rPr lang="de-DE" dirty="0" err="1" smtClean="0"/>
              <a:t>Classifier</a:t>
            </a:r>
            <a:r>
              <a:rPr lang="de-DE" smtClean="0"/>
              <a:t> gibt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20. Mai 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|  </a:t>
            </a:r>
            <a:fld id="{C36AA9A4-5D0B-4134-89A6-D8B9DAA4F25C}" type="slidenum">
              <a:rPr lang="de-DE" smtClean="0"/>
              <a:pPr/>
              <a:t>24</a:t>
            </a:fld>
            <a:endParaRPr lang="de-DE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Selber oder besser erklären</a:t>
            </a:r>
          </a:p>
          <a:p>
            <a:r>
              <a:rPr lang="de-DE" dirty="0" smtClean="0"/>
              <a:t>Klar machen das es die 4 </a:t>
            </a:r>
            <a:r>
              <a:rPr lang="de-DE" dirty="0" err="1" smtClean="0"/>
              <a:t>Classifier</a:t>
            </a:r>
            <a:r>
              <a:rPr lang="de-DE" dirty="0" smtClean="0"/>
              <a:t> gibt</a:t>
            </a:r>
          </a:p>
          <a:p>
            <a:r>
              <a:rPr lang="de-DE" dirty="0" smtClean="0"/>
              <a:t>http://www.cise.ufl.edu/class/cis4930sp11dtm/notes/intro_svm_new.pdf </a:t>
            </a:r>
            <a:r>
              <a:rPr lang="de-DE" smtClean="0"/>
              <a:t>für vieles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20. Mai 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|  </a:t>
            </a:r>
            <a:fld id="{C36AA9A4-5D0B-4134-89A6-D8B9DAA4F25C}" type="slidenum">
              <a:rPr lang="de-DE" smtClean="0"/>
              <a:pPr/>
              <a:t>25</a:t>
            </a:fld>
            <a:endParaRPr lang="de-DE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Selber oder besser erklären</a:t>
            </a:r>
          </a:p>
          <a:p>
            <a:r>
              <a:rPr lang="de-DE" dirty="0" smtClean="0"/>
              <a:t>Klar machen das es die 4 </a:t>
            </a:r>
            <a:r>
              <a:rPr lang="de-DE" dirty="0" err="1" smtClean="0"/>
              <a:t>Classifier</a:t>
            </a:r>
            <a:r>
              <a:rPr lang="de-DE" smtClean="0"/>
              <a:t> gibt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20. Mai 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|  </a:t>
            </a:r>
            <a:fld id="{C36AA9A4-5D0B-4134-89A6-D8B9DAA4F25C}" type="slidenum">
              <a:rPr lang="de-DE" smtClean="0"/>
              <a:pPr/>
              <a:t>26</a:t>
            </a:fld>
            <a:endParaRPr 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ChangeArrowheads="1"/>
          </p:cNvSpPr>
          <p:nvPr/>
        </p:nvSpPr>
        <p:spPr bwMode="auto">
          <a:xfrm>
            <a:off x="250825" y="368300"/>
            <a:ext cx="8642350" cy="2089150"/>
          </a:xfrm>
          <a:prstGeom prst="rect">
            <a:avLst/>
          </a:prstGeom>
          <a:solidFill>
            <a:srgbClr val="9C1C2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de-DE"/>
          </a:p>
        </p:txBody>
      </p:sp>
      <p:sp>
        <p:nvSpPr>
          <p:cNvPr id="8704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58775" y="1449388"/>
            <a:ext cx="6642117" cy="944562"/>
          </a:xfrm>
        </p:spPr>
        <p:txBody>
          <a:bodyPr lIns="0" tIns="0" rIns="0" bIns="0"/>
          <a:lstStyle>
            <a:lvl1pPr marL="0" indent="0">
              <a:spcBef>
                <a:spcPct val="0"/>
              </a:spcBef>
              <a:buFont typeface="Wingdings" pitchFamily="2" charset="2"/>
              <a:buNone/>
              <a:defRPr b="1">
                <a:solidFill>
                  <a:schemeClr val="bg1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  <p:sp>
        <p:nvSpPr>
          <p:cNvPr id="87048" name="Rectangle 8"/>
          <p:cNvSpPr>
            <a:spLocks noChangeArrowheads="1"/>
          </p:cNvSpPr>
          <p:nvPr/>
        </p:nvSpPr>
        <p:spPr bwMode="auto">
          <a:xfrm>
            <a:off x="250825" y="196850"/>
            <a:ext cx="8642350" cy="144463"/>
          </a:xfrm>
          <a:prstGeom prst="rect">
            <a:avLst/>
          </a:prstGeom>
          <a:solidFill>
            <a:srgbClr val="9C1C26"/>
          </a:solidFill>
          <a:ln w="3175">
            <a:noFill/>
            <a:miter lim="800000"/>
            <a:headEnd/>
            <a:tailEnd/>
          </a:ln>
        </p:spPr>
        <p:txBody>
          <a:bodyPr/>
          <a:lstStyle/>
          <a:p>
            <a:endParaRPr lang="de-DE"/>
          </a:p>
        </p:txBody>
      </p:sp>
      <p:pic>
        <p:nvPicPr>
          <p:cNvPr id="87049" name="Picture 9" descr="tud_logo"/>
          <p:cNvPicPr>
            <a:picLocks noChangeAspect="1" noChangeArrowheads="1"/>
          </p:cNvPicPr>
          <p:nvPr/>
        </p:nvPicPr>
        <p:blipFill>
          <a:blip r:embed="rId2" cstate="print"/>
          <a:srcRect r="5453"/>
          <a:stretch>
            <a:fillRect/>
          </a:stretch>
        </p:blipFill>
        <p:spPr bwMode="auto">
          <a:xfrm>
            <a:off x="7172325" y="657225"/>
            <a:ext cx="18732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055" name="Line 15"/>
          <p:cNvSpPr>
            <a:spLocks noChangeShapeType="1"/>
          </p:cNvSpPr>
          <p:nvPr/>
        </p:nvSpPr>
        <p:spPr bwMode="auto">
          <a:xfrm>
            <a:off x="252413" y="6357958"/>
            <a:ext cx="8640762" cy="0"/>
          </a:xfrm>
          <a:prstGeom prst="line">
            <a:avLst/>
          </a:prstGeom>
          <a:noFill/>
          <a:ln w="762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de-DE"/>
          </a:p>
        </p:txBody>
      </p:sp>
      <p:sp>
        <p:nvSpPr>
          <p:cNvPr id="87058" name="Rectangle 18"/>
          <p:cNvSpPr>
            <a:spLocks noChangeArrowheads="1"/>
          </p:cNvSpPr>
          <p:nvPr/>
        </p:nvSpPr>
        <p:spPr bwMode="auto">
          <a:xfrm>
            <a:off x="250825" y="360363"/>
            <a:ext cx="8640763" cy="14287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87059" name="Rectangle 19"/>
          <p:cNvSpPr>
            <a:spLocks noChangeArrowheads="1"/>
          </p:cNvSpPr>
          <p:nvPr/>
        </p:nvSpPr>
        <p:spPr bwMode="auto">
          <a:xfrm>
            <a:off x="250825" y="2457450"/>
            <a:ext cx="8640763" cy="7938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5" name="Fußzeilenplatzhalter 3"/>
          <p:cNvSpPr txBox="1">
            <a:spLocks/>
          </p:cNvSpPr>
          <p:nvPr userDrawn="1"/>
        </p:nvSpPr>
        <p:spPr>
          <a:xfrm>
            <a:off x="252413" y="6489700"/>
            <a:ext cx="7200900" cy="2317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1E482C5-58E3-4583-8C64-AB4EA00E1990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20.05.2015</a:t>
            </a:fld>
            <a:r>
              <a:rPr kumimoji="0" lang="de-DE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rPr>
              <a:t>  |  Fachbereich Informatik | </a:t>
            </a:r>
            <a:r>
              <a:rPr lang="de-DE" sz="1000" dirty="0" smtClean="0"/>
              <a:t>Seminar </a:t>
            </a:r>
            <a:r>
              <a:rPr lang="de-DE" sz="1000" dirty="0" err="1" smtClean="0"/>
              <a:t>Machine</a:t>
            </a:r>
            <a:r>
              <a:rPr lang="de-DE" sz="1000" dirty="0" smtClean="0"/>
              <a:t> Learning </a:t>
            </a:r>
            <a:r>
              <a:rPr lang="de-DE" sz="1000" dirty="0" smtClean="0"/>
              <a:t>| Jan Geukes</a:t>
            </a:r>
            <a:endParaRPr kumimoji="0" lang="de-DE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000" y="1620000"/>
            <a:ext cx="6823569" cy="4479943"/>
          </a:xfr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6421455" cy="1362075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6421455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58775" y="1592263"/>
            <a:ext cx="4135438" cy="4551381"/>
          </a:xfrm>
        </p:spPr>
        <p:txBody>
          <a:bodyPr/>
          <a:lstStyle>
            <a:lvl1pPr marL="0" indent="0"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786314" y="1592263"/>
            <a:ext cx="4105274" cy="4551381"/>
          </a:xfrm>
        </p:spPr>
        <p:txBody>
          <a:bodyPr/>
          <a:lstStyle>
            <a:lvl1pPr marL="0" indent="0"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857620" y="1620000"/>
            <a:ext cx="5000660" cy="4506163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358776" y="1620000"/>
            <a:ext cx="3106738" cy="4506163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5" name="Titel 1"/>
          <p:cNvSpPr>
            <a:spLocks noGrp="1"/>
          </p:cNvSpPr>
          <p:nvPr>
            <p:ph type="title"/>
          </p:nvPr>
        </p:nvSpPr>
        <p:spPr>
          <a:xfrm>
            <a:off x="358775" y="488950"/>
            <a:ext cx="6840000" cy="838200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1928801"/>
            <a:ext cx="5486400" cy="279877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250825" y="368300"/>
            <a:ext cx="8642350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>
              <a:latin typeface="+mn-lt"/>
              <a:cs typeface="Tahoma" pitchFamily="34" charset="0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58775" y="488950"/>
            <a:ext cx="6642117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60000" y="1620000"/>
            <a:ext cx="6640892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250825" y="196850"/>
            <a:ext cx="8642350" cy="144463"/>
          </a:xfrm>
          <a:prstGeom prst="rect">
            <a:avLst/>
          </a:prstGeom>
          <a:solidFill>
            <a:srgbClr val="9C1C26"/>
          </a:solidFill>
          <a:ln w="3175">
            <a:noFill/>
            <a:miter lim="800000"/>
            <a:headEnd/>
            <a:tailEnd/>
          </a:ln>
        </p:spPr>
        <p:txBody>
          <a:bodyPr/>
          <a:lstStyle/>
          <a:p>
            <a:endParaRPr lang="de-DE">
              <a:latin typeface="+mn-lt"/>
              <a:cs typeface="Tahoma" pitchFamily="34" charset="0"/>
            </a:endParaRPr>
          </a:p>
        </p:txBody>
      </p:sp>
      <p:pic>
        <p:nvPicPr>
          <p:cNvPr id="1033" name="Picture 9" descr="tud_logo"/>
          <p:cNvPicPr>
            <a:picLocks noChangeAspect="1" noChangeArrowheads="1"/>
          </p:cNvPicPr>
          <p:nvPr/>
        </p:nvPicPr>
        <p:blipFill>
          <a:blip r:embed="rId10" cstate="print"/>
          <a:srcRect r="5453"/>
          <a:stretch>
            <a:fillRect/>
          </a:stretch>
        </p:blipFill>
        <p:spPr bwMode="auto">
          <a:xfrm>
            <a:off x="7167563" y="512763"/>
            <a:ext cx="187325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8" name="Line 14"/>
          <p:cNvSpPr>
            <a:spLocks noChangeShapeType="1"/>
          </p:cNvSpPr>
          <p:nvPr/>
        </p:nvSpPr>
        <p:spPr bwMode="auto">
          <a:xfrm>
            <a:off x="250825" y="1449388"/>
            <a:ext cx="8640763" cy="0"/>
          </a:xfrm>
          <a:prstGeom prst="line">
            <a:avLst/>
          </a:prstGeom>
          <a:noFill/>
          <a:ln w="762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de-DE">
              <a:latin typeface="+mn-lt"/>
              <a:cs typeface="Tahoma" pitchFamily="34" charset="0"/>
            </a:endParaRPr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250825" y="366713"/>
            <a:ext cx="8640763" cy="14287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>
              <a:latin typeface="+mn-lt"/>
              <a:cs typeface="Tahoma" pitchFamily="34" charset="0"/>
            </a:endParaRPr>
          </a:p>
        </p:txBody>
      </p:sp>
      <p:sp>
        <p:nvSpPr>
          <p:cNvPr id="11" name="Line 15"/>
          <p:cNvSpPr>
            <a:spLocks noChangeShapeType="1"/>
          </p:cNvSpPr>
          <p:nvPr userDrawn="1"/>
        </p:nvSpPr>
        <p:spPr bwMode="auto">
          <a:xfrm>
            <a:off x="252413" y="6357958"/>
            <a:ext cx="8640762" cy="0"/>
          </a:xfrm>
          <a:prstGeom prst="line">
            <a:avLst/>
          </a:prstGeom>
          <a:noFill/>
          <a:ln w="762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de-DE">
              <a:latin typeface="+mn-lt"/>
              <a:cs typeface="Tahoma" pitchFamily="34" charset="0"/>
            </a:endParaRPr>
          </a:p>
        </p:txBody>
      </p:sp>
      <p:sp>
        <p:nvSpPr>
          <p:cNvPr id="13" name="Fußzeilenplatzhalter 3"/>
          <p:cNvSpPr txBox="1">
            <a:spLocks/>
          </p:cNvSpPr>
          <p:nvPr userDrawn="1"/>
        </p:nvSpPr>
        <p:spPr>
          <a:xfrm>
            <a:off x="252412" y="6489700"/>
            <a:ext cx="8424043" cy="2317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1E482C5-58E3-4583-8C64-AB4EA00E1990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20.05.2015</a:t>
            </a:fld>
            <a:r>
              <a:rPr kumimoji="0" lang="de-DE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rPr>
              <a:t>  |  Fachbereich Informatik | </a:t>
            </a:r>
            <a:r>
              <a:rPr lang="de-DE" sz="1000" dirty="0" smtClean="0"/>
              <a:t>Seminar </a:t>
            </a:r>
            <a:r>
              <a:rPr lang="de-DE" sz="1000" dirty="0" err="1" smtClean="0"/>
              <a:t>Machine</a:t>
            </a:r>
            <a:r>
              <a:rPr lang="de-DE" sz="1000" dirty="0" smtClean="0"/>
              <a:t> Learning </a:t>
            </a:r>
            <a:r>
              <a:rPr lang="de-DE" sz="1000" dirty="0" smtClean="0"/>
              <a:t>| Jan Geukes                                                                                                  </a:t>
            </a:r>
            <a:r>
              <a:rPr kumimoji="0" lang="de-DE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rPr>
              <a:t> </a:t>
            </a:r>
            <a:fld id="{8E9B2640-8CD7-45FF-9440-54608BC46479}" type="slidenum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de-DE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Tahom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4" r:id="rId5"/>
    <p:sldLayoutId id="2147483655" r:id="rId6"/>
    <p:sldLayoutId id="2147483656" r:id="rId7"/>
    <p:sldLayoutId id="2147483657" r:id="rId8"/>
  </p:sldLayoutIdLst>
  <p:timing>
    <p:tnLst>
      <p:par>
        <p:cTn id="1" dur="indefinite" restart="never" nodeType="tmRoot"/>
      </p:par>
    </p:tnLst>
  </p:timing>
  <p:hf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+mn-lt"/>
          <a:ea typeface="+mj-ea"/>
          <a:cs typeface="Tahoma" pitchFamily="34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179388" indent="-179388" algn="l" rtl="0" eaLnBrk="1" fontAlgn="base" hangingPunct="1">
        <a:lnSpc>
          <a:spcPct val="130000"/>
        </a:lnSpc>
        <a:spcBef>
          <a:spcPts val="200"/>
        </a:spcBef>
        <a:spcAft>
          <a:spcPts val="230"/>
        </a:spcAft>
        <a:buFont typeface="Wingdings" pitchFamily="2" charset="2"/>
        <a:buNone/>
        <a:defRPr sz="200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179388" indent="-177800" algn="l" rtl="0" eaLnBrk="1" fontAlgn="base" hangingPunct="1">
        <a:lnSpc>
          <a:spcPct val="130000"/>
        </a:lnSpc>
        <a:spcBef>
          <a:spcPts val="200"/>
        </a:spcBef>
        <a:spcAft>
          <a:spcPts val="23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Tahoma" pitchFamily="34" charset="0"/>
        </a:defRPr>
      </a:lvl2pPr>
      <a:lvl3pPr marL="538163" indent="-187325" algn="l" rtl="0" eaLnBrk="1" fontAlgn="base" hangingPunct="1">
        <a:lnSpc>
          <a:spcPct val="130000"/>
        </a:lnSpc>
        <a:spcBef>
          <a:spcPts val="200"/>
        </a:spcBef>
        <a:spcAft>
          <a:spcPts val="23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cs typeface="Tahoma" pitchFamily="34" charset="0"/>
        </a:defRPr>
      </a:lvl3pPr>
      <a:lvl4pPr marL="717550" indent="-173038" algn="l" rtl="0" eaLnBrk="1" fontAlgn="base" hangingPunct="1">
        <a:lnSpc>
          <a:spcPct val="130000"/>
        </a:lnSpc>
        <a:spcBef>
          <a:spcPts val="200"/>
        </a:spcBef>
        <a:spcAft>
          <a:spcPts val="23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  <a:cs typeface="Tahoma" pitchFamily="34" charset="0"/>
        </a:defRPr>
      </a:lvl4pPr>
      <a:lvl5pPr marL="908050" indent="-188913" algn="l" rtl="0" eaLnBrk="1" fontAlgn="base" hangingPunct="1">
        <a:lnSpc>
          <a:spcPct val="130000"/>
        </a:lnSpc>
        <a:spcBef>
          <a:spcPts val="200"/>
        </a:spcBef>
        <a:spcAft>
          <a:spcPts val="23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  <a:cs typeface="Tahoma" pitchFamily="34" charset="0"/>
        </a:defRPr>
      </a:lvl5pPr>
      <a:lvl6pPr marL="1365250" indent="-188913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6pPr>
      <a:lvl7pPr marL="1822450" indent="-188913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7pPr>
      <a:lvl8pPr marL="2279650" indent="-188913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8pPr>
      <a:lvl9pPr marL="2736850" indent="-188913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tertitel 1"/>
          <p:cNvSpPr>
            <a:spLocks noGrp="1"/>
          </p:cNvSpPr>
          <p:nvPr>
            <p:ph type="subTitle" idx="1"/>
          </p:nvPr>
        </p:nvSpPr>
        <p:spPr>
          <a:xfrm>
            <a:off x="358775" y="1449388"/>
            <a:ext cx="8173665" cy="539452"/>
          </a:xfrm>
        </p:spPr>
        <p:txBody>
          <a:bodyPr/>
          <a:lstStyle/>
          <a:p>
            <a:r>
              <a:rPr lang="en-US" sz="1600" b="0" noProof="0" dirty="0" smtClean="0"/>
              <a:t>Paper by </a:t>
            </a:r>
            <a:r>
              <a:rPr lang="en-US" sz="1600" b="0" noProof="0" dirty="0" err="1" smtClean="0"/>
              <a:t>Jong-Duk</a:t>
            </a:r>
            <a:r>
              <a:rPr lang="en-US" sz="1600" b="0" noProof="0" dirty="0" smtClean="0"/>
              <a:t> Son , Gang Niu, Bo-Suk Yang,  Don-Ha Hwang, Dong-Sik Kang</a:t>
            </a:r>
          </a:p>
          <a:p>
            <a:endParaRPr lang="en-US" sz="1600" b="0" noProof="0" dirty="0" smtClean="0"/>
          </a:p>
          <a:p>
            <a:r>
              <a:rPr lang="en-US" sz="1400" b="0" noProof="0" dirty="0" smtClean="0"/>
              <a:t>Jan Geukes</a:t>
            </a:r>
          </a:p>
          <a:p>
            <a:endParaRPr lang="en-US" b="0" noProof="0" dirty="0" smtClean="0"/>
          </a:p>
          <a:p>
            <a:endParaRPr lang="en-US" noProof="0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 smtClean="0"/>
              <a:t>Development of smart sensors system for machine fault diagnosis</a:t>
            </a:r>
            <a:endParaRPr lang="en-US" noProof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 smtClean="0"/>
              <a:t>Domain and goal</a:t>
            </a:r>
            <a:endParaRPr lang="en-US" noProof="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000" y="5364416"/>
            <a:ext cx="6823569" cy="735527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noProof="0" dirty="0" smtClean="0"/>
              <a:t>Machine fault diagnosis (motors)</a:t>
            </a:r>
          </a:p>
          <a:p>
            <a:endParaRPr lang="en-US" noProof="0" dirty="0"/>
          </a:p>
        </p:txBody>
      </p:sp>
      <p:pic>
        <p:nvPicPr>
          <p:cNvPr id="1026" name="Picture 2" descr="http://img.bhs4.com/a8/d/a8d729757f46586c347f7c8db8ecc3836d4210cc_large.jpg"/>
          <p:cNvPicPr>
            <a:picLocks noChangeAspect="1" noChangeArrowheads="1"/>
          </p:cNvPicPr>
          <p:nvPr/>
        </p:nvPicPr>
        <p:blipFill>
          <a:blip r:embed="rId2" cstate="print"/>
          <a:srcRect t="13318" b="11320"/>
          <a:stretch>
            <a:fillRect/>
          </a:stretch>
        </p:blipFill>
        <p:spPr bwMode="auto">
          <a:xfrm>
            <a:off x="358775" y="1620000"/>
            <a:ext cx="4968552" cy="3744416"/>
          </a:xfrm>
          <a:prstGeom prst="rect">
            <a:avLst/>
          </a:prstGeom>
          <a:noFill/>
        </p:spPr>
      </p:pic>
      <p:pic>
        <p:nvPicPr>
          <p:cNvPr id="1028" name="Picture 4" descr="http://www.chemicals-technology.com/contractor_images/loher-drive/4mot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7376" y="2348880"/>
            <a:ext cx="3392386" cy="28149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 smtClean="0"/>
              <a:t>Agenda</a:t>
            </a:r>
            <a:endParaRPr lang="en-US" noProof="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noProof="0" dirty="0" smtClean="0"/>
              <a:t>What are smart sensors ?</a:t>
            </a:r>
          </a:p>
          <a:p>
            <a:pPr>
              <a:buFont typeface="Arial" pitchFamily="34" charset="0"/>
              <a:buChar char="•"/>
            </a:pPr>
            <a:r>
              <a:rPr lang="en-US" noProof="0" dirty="0" smtClean="0"/>
              <a:t>Which machine learning methods are used ?</a:t>
            </a:r>
          </a:p>
          <a:p>
            <a:pPr lvl="2">
              <a:buFont typeface="Arial" pitchFamily="34" charset="0"/>
              <a:buChar char="•"/>
            </a:pPr>
            <a:r>
              <a:rPr lang="en-US" sz="2000" noProof="0" dirty="0" smtClean="0">
                <a:ea typeface="+mn-ea"/>
              </a:rPr>
              <a:t>Feature extraction</a:t>
            </a:r>
          </a:p>
          <a:p>
            <a:pPr lvl="2">
              <a:buFont typeface="Arial" pitchFamily="34" charset="0"/>
              <a:buChar char="•"/>
            </a:pPr>
            <a:r>
              <a:rPr lang="en-US" sz="2000" noProof="0" dirty="0" smtClean="0">
                <a:ea typeface="+mn-ea"/>
              </a:rPr>
              <a:t>Important classifier</a:t>
            </a:r>
          </a:p>
          <a:p>
            <a:pPr lvl="2">
              <a:buFont typeface="Arial" pitchFamily="34" charset="0"/>
              <a:buChar char="•"/>
            </a:pPr>
            <a:r>
              <a:rPr lang="en-US" sz="2000" dirty="0" smtClean="0"/>
              <a:t>Introduction to SVM</a:t>
            </a:r>
            <a:endParaRPr lang="en-US" sz="2000" noProof="0" dirty="0" smtClean="0">
              <a:ea typeface="+mn-ea"/>
            </a:endParaRPr>
          </a:p>
          <a:p>
            <a:pPr lvl="1">
              <a:buFont typeface="Arial" pitchFamily="34" charset="0"/>
              <a:buChar char="•"/>
            </a:pPr>
            <a:r>
              <a:rPr lang="en-US" noProof="0" dirty="0" smtClean="0">
                <a:ea typeface="+mn-ea"/>
              </a:rPr>
              <a:t>Comparison of conventional and smart </a:t>
            </a:r>
            <a:r>
              <a:rPr lang="en-US" dirty="0" smtClean="0">
                <a:ea typeface="+mn-ea"/>
              </a:rPr>
              <a:t>sensors</a:t>
            </a:r>
            <a:endParaRPr lang="en-US" noProof="0" dirty="0" smtClean="0">
              <a:ea typeface="+mn-ea"/>
            </a:endParaRPr>
          </a:p>
          <a:p>
            <a:pPr lvl="1">
              <a:buFont typeface="Arial" pitchFamily="34" charset="0"/>
              <a:buChar char="•"/>
            </a:pPr>
            <a:r>
              <a:rPr lang="en-US" noProof="0" dirty="0" smtClean="0">
                <a:ea typeface="+mn-ea"/>
              </a:rPr>
              <a:t>Results and conclusion</a:t>
            </a:r>
          </a:p>
          <a:p>
            <a:pPr lvl="2">
              <a:buFont typeface="Arial" pitchFamily="34" charset="0"/>
              <a:buChar char="•"/>
            </a:pPr>
            <a:endParaRPr lang="en-US" sz="900" noProof="0" dirty="0" smtClean="0"/>
          </a:p>
          <a:p>
            <a:pPr>
              <a:buFont typeface="Arial" pitchFamily="34" charset="0"/>
              <a:buChar char="•"/>
            </a:pPr>
            <a:endParaRPr lang="en-US" sz="1100" noProof="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 smtClean="0"/>
              <a:t>What are sensors ?</a:t>
            </a:r>
            <a:endParaRPr lang="en-US" noProof="0" dirty="0"/>
          </a:p>
        </p:txBody>
      </p:sp>
      <p:sp>
        <p:nvSpPr>
          <p:cNvPr id="4" name="Abgerundetes Rechteck 3"/>
          <p:cNvSpPr/>
          <p:nvPr/>
        </p:nvSpPr>
        <p:spPr>
          <a:xfrm>
            <a:off x="611560" y="1916832"/>
            <a:ext cx="2160240" cy="864096"/>
          </a:xfrm>
          <a:prstGeom prst="roundRect">
            <a:avLst/>
          </a:prstGeom>
          <a:solidFill>
            <a:srgbClr val="F5A300"/>
          </a:solidFill>
          <a:ln>
            <a:solidFill>
              <a:srgbClr val="92D05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Sensing</a:t>
            </a:r>
            <a:r>
              <a:rPr lang="de-DE" dirty="0" smtClean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element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Abgerundetes Rechteck 4"/>
          <p:cNvSpPr/>
          <p:nvPr/>
        </p:nvSpPr>
        <p:spPr>
          <a:xfrm>
            <a:off x="6228184" y="1916832"/>
            <a:ext cx="2160240" cy="864096"/>
          </a:xfrm>
          <a:prstGeom prst="roundRect">
            <a:avLst/>
          </a:prstGeom>
          <a:solidFill>
            <a:srgbClr val="F5A300"/>
          </a:solidFill>
          <a:ln>
            <a:solidFill>
              <a:srgbClr val="92D05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Sensor interface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Abgerundetes Rechteck 5"/>
          <p:cNvSpPr/>
          <p:nvPr/>
        </p:nvSpPr>
        <p:spPr>
          <a:xfrm>
            <a:off x="3419872" y="1916832"/>
            <a:ext cx="2160240" cy="864096"/>
          </a:xfrm>
          <a:prstGeom prst="roundRect">
            <a:avLst/>
          </a:prstGeom>
          <a:solidFill>
            <a:srgbClr val="F5A300"/>
          </a:solidFill>
          <a:ln>
            <a:solidFill>
              <a:srgbClr val="92D05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Signal conditioning and processing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611560" y="3212975"/>
            <a:ext cx="18722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 Transistors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Photodiodes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Capacitor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…</a:t>
            </a:r>
            <a:endParaRPr lang="en-US" dirty="0"/>
          </a:p>
        </p:txBody>
      </p:sp>
      <p:sp>
        <p:nvSpPr>
          <p:cNvPr id="9" name="Textfeld 8"/>
          <p:cNvSpPr txBox="1"/>
          <p:nvPr/>
        </p:nvSpPr>
        <p:spPr>
          <a:xfrm>
            <a:off x="6228184" y="3212975"/>
            <a:ext cx="2899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 Wires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Plugs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Connection to analyzer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…</a:t>
            </a:r>
            <a:endParaRPr lang="en-US" i="1" dirty="0"/>
          </a:p>
        </p:txBody>
      </p:sp>
      <p:sp>
        <p:nvSpPr>
          <p:cNvPr id="10" name="Textfeld 9"/>
          <p:cNvSpPr txBox="1"/>
          <p:nvPr/>
        </p:nvSpPr>
        <p:spPr>
          <a:xfrm>
            <a:off x="3419872" y="3212975"/>
            <a:ext cx="18722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 Filtering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Linearization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Compensation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…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 smtClean="0"/>
              <a:t>Why do we need smart sensors ?</a:t>
            </a:r>
            <a:endParaRPr lang="en-US" noProof="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noProof="0" dirty="0" smtClean="0"/>
              <a:t>High costs of conventional sensors</a:t>
            </a:r>
          </a:p>
          <a:p>
            <a:pPr>
              <a:buFont typeface="Arial" pitchFamily="34" charset="0"/>
              <a:buChar char="•"/>
            </a:pPr>
            <a:r>
              <a:rPr lang="en-US" noProof="0" dirty="0" smtClean="0"/>
              <a:t>Conventional sensors are very specialized</a:t>
            </a:r>
          </a:p>
          <a:p>
            <a:pPr>
              <a:buFont typeface="Arial" pitchFamily="34" charset="0"/>
              <a:buChar char="•"/>
            </a:pPr>
            <a:r>
              <a:rPr lang="en-US" noProof="0" dirty="0" smtClean="0"/>
              <a:t>Wireless smart sensors – no cables</a:t>
            </a:r>
          </a:p>
          <a:p>
            <a:pPr>
              <a:buFont typeface="Arial" pitchFamily="34" charset="0"/>
              <a:buChar char="•"/>
            </a:pPr>
            <a:r>
              <a:rPr lang="en-US" noProof="0" dirty="0" smtClean="0"/>
              <a:t>Goal:</a:t>
            </a:r>
          </a:p>
          <a:p>
            <a:pPr lvl="2">
              <a:buFont typeface="Arial" pitchFamily="34" charset="0"/>
              <a:buChar char="•"/>
            </a:pPr>
            <a:r>
              <a:rPr lang="en-US" noProof="0" dirty="0" smtClean="0"/>
              <a:t>Can be used in a network</a:t>
            </a:r>
          </a:p>
          <a:p>
            <a:pPr lvl="2">
              <a:buFont typeface="Arial" pitchFamily="34" charset="0"/>
              <a:buChar char="•"/>
            </a:pPr>
            <a:r>
              <a:rPr lang="en-US" noProof="0" dirty="0" smtClean="0"/>
              <a:t>Scalable </a:t>
            </a:r>
          </a:p>
          <a:p>
            <a:pPr lvl="2">
              <a:buFont typeface="Arial" pitchFamily="34" charset="0"/>
              <a:buChar char="•"/>
            </a:pPr>
            <a:r>
              <a:rPr lang="en-US" noProof="0" dirty="0" smtClean="0"/>
              <a:t>Energy saving</a:t>
            </a:r>
          </a:p>
          <a:p>
            <a:pPr lvl="2">
              <a:buFont typeface="Arial" pitchFamily="34" charset="0"/>
              <a:buChar char="•"/>
            </a:pPr>
            <a:r>
              <a:rPr lang="en-US" noProof="0" dirty="0" smtClean="0"/>
              <a:t>Programmable</a:t>
            </a:r>
          </a:p>
          <a:p>
            <a:pPr lvl="2">
              <a:buFont typeface="Arial" pitchFamily="34" charset="0"/>
              <a:buChar char="•"/>
            </a:pPr>
            <a:r>
              <a:rPr lang="en-US" noProof="0" dirty="0" smtClean="0"/>
              <a:t>Reliable</a:t>
            </a:r>
          </a:p>
          <a:p>
            <a:pPr lvl="2">
              <a:buFont typeface="Arial" pitchFamily="34" charset="0"/>
              <a:buChar char="•"/>
            </a:pPr>
            <a:r>
              <a:rPr lang="en-US" noProof="0" dirty="0" smtClean="0"/>
              <a:t>Accurate </a:t>
            </a:r>
          </a:p>
          <a:p>
            <a:pPr lvl="2">
              <a:buFont typeface="Arial" pitchFamily="34" charset="0"/>
              <a:buChar char="•"/>
            </a:pPr>
            <a:r>
              <a:rPr lang="en-US" dirty="0" smtClean="0"/>
              <a:t>C</a:t>
            </a:r>
            <a:r>
              <a:rPr lang="en-US" noProof="0" dirty="0" smtClean="0"/>
              <a:t>heap</a:t>
            </a:r>
            <a:endParaRPr lang="en-US" noProof="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noProof="0" dirty="0" smtClean="0"/>
              <a:t>Goal of the paper</a:t>
            </a:r>
            <a:endParaRPr lang="en-US" noProof="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noProof="0" dirty="0" smtClean="0"/>
              <a:t>Build a smart sensor for a motor</a:t>
            </a:r>
          </a:p>
          <a:p>
            <a:pPr>
              <a:buFont typeface="Arial" pitchFamily="34" charset="0"/>
              <a:buChar char="•"/>
            </a:pPr>
            <a:r>
              <a:rPr lang="en-US" noProof="0" dirty="0" smtClean="0"/>
              <a:t>Measure: flux, current and </a:t>
            </a:r>
            <a:r>
              <a:rPr lang="en-US" dirty="0" smtClean="0"/>
              <a:t>vibration</a:t>
            </a:r>
            <a:endParaRPr lang="en-US" noProof="0" dirty="0" smtClean="0"/>
          </a:p>
          <a:p>
            <a:pPr>
              <a:buFont typeface="Arial" pitchFamily="34" charset="0"/>
              <a:buChar char="•"/>
            </a:pPr>
            <a:r>
              <a:rPr lang="en-US" noProof="0" dirty="0" smtClean="0"/>
              <a:t>Use four classification methods </a:t>
            </a:r>
          </a:p>
          <a:p>
            <a:pPr>
              <a:buFont typeface="Arial" pitchFamily="34" charset="0"/>
              <a:buChar char="•"/>
            </a:pPr>
            <a:r>
              <a:rPr lang="en-US" noProof="0" dirty="0" smtClean="0"/>
              <a:t>Compare the results with conventional sensors</a:t>
            </a:r>
          </a:p>
          <a:p>
            <a:pPr>
              <a:buFont typeface="Arial" pitchFamily="34" charset="0"/>
              <a:buChar char="•"/>
            </a:pPr>
            <a:endParaRPr lang="en-US" noProof="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noProof="0" dirty="0" smtClean="0"/>
              <a:t>New smart sensor</a:t>
            </a:r>
            <a:endParaRPr lang="en-US" noProof="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de-DE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153722"/>
            <a:ext cx="3312368" cy="2611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2105847"/>
            <a:ext cx="3024336" cy="399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 smtClean="0"/>
              <a:t>Smart sensor components</a:t>
            </a:r>
            <a:endParaRPr lang="en-US" noProof="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860" y="1514265"/>
            <a:ext cx="4824428" cy="4371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 smtClean="0"/>
              <a:t>Flowchart Smart Sensor</a:t>
            </a:r>
            <a:br>
              <a:rPr lang="en-US" noProof="0" dirty="0" smtClean="0"/>
            </a:br>
            <a:endParaRPr lang="en-US" noProof="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924944"/>
            <a:ext cx="8140881" cy="1770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Inhaltsplatzhalt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 smtClean="0"/>
              <a:t>Fault Diagnosis</a:t>
            </a:r>
            <a:br>
              <a:rPr lang="en-US" noProof="0" dirty="0" smtClean="0"/>
            </a:br>
            <a:endParaRPr lang="en-US" noProof="0" dirty="0"/>
          </a:p>
        </p:txBody>
      </p:sp>
      <p:sp>
        <p:nvSpPr>
          <p:cNvPr id="5" name="Abgerundetes Rechteck 4"/>
          <p:cNvSpPr/>
          <p:nvPr/>
        </p:nvSpPr>
        <p:spPr>
          <a:xfrm>
            <a:off x="596516" y="4077072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err="1" smtClean="0">
                <a:solidFill>
                  <a:schemeClr val="tx1"/>
                </a:solidFill>
              </a:rPr>
              <a:t>Receive</a:t>
            </a:r>
            <a:r>
              <a:rPr lang="de-DE" sz="1700" dirty="0" smtClean="0">
                <a:solidFill>
                  <a:schemeClr val="tx1"/>
                </a:solidFill>
              </a:rPr>
              <a:t> Data</a:t>
            </a:r>
            <a:endParaRPr lang="de-DE" sz="1700" dirty="0">
              <a:solidFill>
                <a:schemeClr val="tx1"/>
              </a:solidFill>
            </a:endParaRPr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8390" r="12637" b="64478"/>
          <a:stretch>
            <a:fillRect/>
          </a:stretch>
        </p:blipFill>
        <p:spPr bwMode="auto">
          <a:xfrm>
            <a:off x="2716560" y="1556792"/>
            <a:ext cx="4166177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Abgerundetes Rechteck 9"/>
          <p:cNvSpPr/>
          <p:nvPr/>
        </p:nvSpPr>
        <p:spPr>
          <a:xfrm>
            <a:off x="7000892" y="5608476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Report </a:t>
            </a:r>
            <a:r>
              <a:rPr lang="de-DE" sz="1700" dirty="0" err="1" smtClean="0">
                <a:solidFill>
                  <a:schemeClr val="tx1"/>
                </a:solidFill>
              </a:rPr>
              <a:t>of</a:t>
            </a:r>
            <a:r>
              <a:rPr lang="de-DE" sz="1700" dirty="0" smtClean="0">
                <a:solidFill>
                  <a:schemeClr val="tx1"/>
                </a:solidFill>
              </a:rPr>
              <a:t> </a:t>
            </a:r>
            <a:r>
              <a:rPr lang="de-DE" sz="1700" dirty="0" err="1" smtClean="0">
                <a:solidFill>
                  <a:schemeClr val="tx1"/>
                </a:solidFill>
              </a:rPr>
              <a:t>Results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2" name="Abgerundetes Rechteck 11"/>
          <p:cNvSpPr/>
          <p:nvPr/>
        </p:nvSpPr>
        <p:spPr>
          <a:xfrm>
            <a:off x="2731308" y="5608476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Data Training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3" name="Abgerundetes Rechteck 12"/>
          <p:cNvSpPr/>
          <p:nvPr/>
        </p:nvSpPr>
        <p:spPr>
          <a:xfrm>
            <a:off x="596516" y="5608476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Division </a:t>
            </a:r>
            <a:r>
              <a:rPr lang="en-US" sz="1700" dirty="0" smtClean="0">
                <a:solidFill>
                  <a:schemeClr val="tx1"/>
                </a:solidFill>
              </a:rPr>
              <a:t>of</a:t>
            </a:r>
            <a:r>
              <a:rPr lang="de-DE" sz="1700" dirty="0" smtClean="0">
                <a:solidFill>
                  <a:schemeClr val="tx1"/>
                </a:solidFill>
              </a:rPr>
              <a:t> Data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4" name="Abgerundetes Rechteck 13"/>
          <p:cNvSpPr/>
          <p:nvPr/>
        </p:nvSpPr>
        <p:spPr>
          <a:xfrm>
            <a:off x="7000892" y="4077072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Feature </a:t>
            </a:r>
            <a:r>
              <a:rPr lang="de-DE" sz="1700" dirty="0" err="1" smtClean="0">
                <a:solidFill>
                  <a:schemeClr val="tx1"/>
                </a:solidFill>
              </a:rPr>
              <a:t>Extraction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5" name="Abgerundetes Rechteck 14"/>
          <p:cNvSpPr/>
          <p:nvPr/>
        </p:nvSpPr>
        <p:spPr>
          <a:xfrm>
            <a:off x="4858726" y="4077072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err="1" smtClean="0">
                <a:solidFill>
                  <a:schemeClr val="tx1"/>
                </a:solidFill>
              </a:rPr>
              <a:t>Calculate</a:t>
            </a:r>
            <a:r>
              <a:rPr lang="de-DE" sz="1700" dirty="0" smtClean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Features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6" name="Abgerundetes Rechteck 15"/>
          <p:cNvSpPr/>
          <p:nvPr/>
        </p:nvSpPr>
        <p:spPr>
          <a:xfrm>
            <a:off x="2716560" y="4077072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Save Data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7" name="Abgerundetes Rechteck 16"/>
          <p:cNvSpPr/>
          <p:nvPr/>
        </p:nvSpPr>
        <p:spPr>
          <a:xfrm>
            <a:off x="4866100" y="5608476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err="1" smtClean="0">
                <a:solidFill>
                  <a:schemeClr val="tx1"/>
                </a:solidFill>
              </a:rPr>
              <a:t>Classification</a:t>
            </a:r>
            <a:endParaRPr lang="de-DE" sz="17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 smtClean="0"/>
              <a:t>Fault Diagnosis</a:t>
            </a:r>
            <a:endParaRPr lang="en-US" noProof="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8775" y="1628800"/>
            <a:ext cx="6823569" cy="3823071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noProof="0" dirty="0" smtClean="0"/>
              <a:t>Receive data from wireless smart sensors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Save the received data as ASCII file</a:t>
            </a:r>
            <a:r>
              <a:rPr lang="en-US" noProof="0" dirty="0" smtClean="0"/>
              <a:t> </a:t>
            </a:r>
            <a:endParaRPr lang="en-US" noProof="0" dirty="0"/>
          </a:p>
        </p:txBody>
      </p:sp>
      <p:pic>
        <p:nvPicPr>
          <p:cNvPr id="38914" name="Picture 2" descr="https://c4.staticflickr.com/8/7230/7309654004_cfb2fa6b4d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8775" y="3391894"/>
            <a:ext cx="1860863" cy="1662783"/>
          </a:xfrm>
          <a:prstGeom prst="rect">
            <a:avLst/>
          </a:prstGeom>
          <a:noFill/>
        </p:spPr>
      </p:pic>
      <p:pic>
        <p:nvPicPr>
          <p:cNvPr id="38916" name="Picture 4" descr="http://www.clker.com/cliparts/V/k/G/v/Z/3/new-file-simple-m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3492205"/>
            <a:ext cx="1156229" cy="1562472"/>
          </a:xfrm>
          <a:prstGeom prst="rect">
            <a:avLst/>
          </a:prstGeom>
          <a:noFill/>
        </p:spPr>
      </p:pic>
      <p:sp>
        <p:nvSpPr>
          <p:cNvPr id="10" name="Abgerundetes Rechteck 9"/>
          <p:cNvSpPr/>
          <p:nvPr/>
        </p:nvSpPr>
        <p:spPr>
          <a:xfrm>
            <a:off x="358775" y="5760000"/>
            <a:ext cx="1800200" cy="504056"/>
          </a:xfrm>
          <a:prstGeom prst="roundRect">
            <a:avLst/>
          </a:prstGeom>
          <a:solidFill>
            <a:srgbClr val="9C1C26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err="1" smtClean="0">
                <a:solidFill>
                  <a:schemeClr val="bg1"/>
                </a:solidFill>
              </a:rPr>
              <a:t>Receive</a:t>
            </a:r>
            <a:r>
              <a:rPr lang="de-DE" sz="1700" dirty="0" smtClean="0">
                <a:solidFill>
                  <a:schemeClr val="bg1"/>
                </a:solidFill>
              </a:rPr>
              <a:t> Data</a:t>
            </a:r>
            <a:endParaRPr lang="de-DE" sz="1700" dirty="0">
              <a:solidFill>
                <a:schemeClr val="bg1"/>
              </a:solidFill>
            </a:endParaRPr>
          </a:p>
        </p:txBody>
      </p:sp>
      <p:sp>
        <p:nvSpPr>
          <p:cNvPr id="11" name="Abgerundetes Rechteck 10"/>
          <p:cNvSpPr/>
          <p:nvPr/>
        </p:nvSpPr>
        <p:spPr>
          <a:xfrm>
            <a:off x="6763151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Feature </a:t>
            </a:r>
            <a:r>
              <a:rPr lang="de-DE" sz="1700" dirty="0" err="1" smtClean="0">
                <a:solidFill>
                  <a:schemeClr val="tx1"/>
                </a:solidFill>
              </a:rPr>
              <a:t>Extraction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2" name="Abgerundetes Rechteck 11"/>
          <p:cNvSpPr/>
          <p:nvPr/>
        </p:nvSpPr>
        <p:spPr>
          <a:xfrm>
            <a:off x="4628359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err="1" smtClean="0">
                <a:solidFill>
                  <a:schemeClr val="tx1"/>
                </a:solidFill>
              </a:rPr>
              <a:t>Calculate</a:t>
            </a:r>
            <a:r>
              <a:rPr lang="de-DE" sz="1700" dirty="0" smtClean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Features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3" name="Abgerundetes Rechteck 12"/>
          <p:cNvSpPr/>
          <p:nvPr/>
        </p:nvSpPr>
        <p:spPr>
          <a:xfrm>
            <a:off x="2493567" y="5760000"/>
            <a:ext cx="1800200" cy="504056"/>
          </a:xfrm>
          <a:prstGeom prst="roundRect">
            <a:avLst/>
          </a:prstGeom>
          <a:solidFill>
            <a:srgbClr val="9C1C26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bg1"/>
                </a:solidFill>
              </a:rPr>
              <a:t>Save Data</a:t>
            </a:r>
            <a:endParaRPr lang="de-DE" sz="17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 smtClean="0"/>
              <a:t>Fault Diagnosis – Calculate Feature</a:t>
            </a:r>
            <a:endParaRPr lang="en-US" noProof="0" dirty="0"/>
          </a:p>
        </p:txBody>
      </p:sp>
      <p:sp>
        <p:nvSpPr>
          <p:cNvPr id="12" name="Rechteck 11"/>
          <p:cNvSpPr/>
          <p:nvPr/>
        </p:nvSpPr>
        <p:spPr>
          <a:xfrm>
            <a:off x="1497021" y="1628800"/>
            <a:ext cx="1963596" cy="504056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>
                <a:solidFill>
                  <a:schemeClr val="tx1"/>
                </a:solidFill>
              </a:rPr>
              <a:t>Mean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3" name="Rechteck 12"/>
          <p:cNvSpPr/>
          <p:nvPr/>
        </p:nvSpPr>
        <p:spPr>
          <a:xfrm>
            <a:off x="3050286" y="2338028"/>
            <a:ext cx="1963596" cy="504056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>
                <a:solidFill>
                  <a:schemeClr val="tx1"/>
                </a:solidFill>
              </a:rPr>
              <a:t>Entropy</a:t>
            </a:r>
            <a:r>
              <a:rPr lang="de-DE" dirty="0" smtClean="0">
                <a:solidFill>
                  <a:schemeClr val="tx1"/>
                </a:solidFill>
              </a:rPr>
              <a:t> </a:t>
            </a:r>
            <a:r>
              <a:rPr lang="de-DE" dirty="0" err="1" smtClean="0">
                <a:solidFill>
                  <a:schemeClr val="tx1"/>
                </a:solidFill>
              </a:rPr>
              <a:t>error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4" name="Rechteck 13"/>
          <p:cNvSpPr/>
          <p:nvPr/>
        </p:nvSpPr>
        <p:spPr>
          <a:xfrm>
            <a:off x="1086690" y="3356992"/>
            <a:ext cx="1963596" cy="504056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>
                <a:solidFill>
                  <a:schemeClr val="tx1"/>
                </a:solidFill>
              </a:rPr>
              <a:t>Crest</a:t>
            </a:r>
            <a:r>
              <a:rPr lang="de-DE" dirty="0" smtClean="0">
                <a:solidFill>
                  <a:schemeClr val="tx1"/>
                </a:solidFill>
              </a:rPr>
              <a:t> </a:t>
            </a:r>
            <a:r>
              <a:rPr lang="de-DE" dirty="0" err="1" smtClean="0">
                <a:solidFill>
                  <a:schemeClr val="tx1"/>
                </a:solidFill>
              </a:rPr>
              <a:t>factor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5" name="Rechteck 14"/>
          <p:cNvSpPr/>
          <p:nvPr/>
        </p:nvSpPr>
        <p:spPr>
          <a:xfrm>
            <a:off x="2915816" y="2852936"/>
            <a:ext cx="1963596" cy="504056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>
                <a:solidFill>
                  <a:schemeClr val="tx1"/>
                </a:solidFill>
              </a:rPr>
              <a:t>Kurtosis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6" name="Rechteck 15"/>
          <p:cNvSpPr/>
          <p:nvPr/>
        </p:nvSpPr>
        <p:spPr>
          <a:xfrm>
            <a:off x="4658295" y="3212976"/>
            <a:ext cx="1963596" cy="504056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>
                <a:solidFill>
                  <a:schemeClr val="tx1"/>
                </a:solidFill>
              </a:rPr>
              <a:t>Skewness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7" name="Rechteck 16"/>
          <p:cNvSpPr/>
          <p:nvPr/>
        </p:nvSpPr>
        <p:spPr>
          <a:xfrm>
            <a:off x="5219973" y="1734344"/>
            <a:ext cx="1963596" cy="504056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>
                <a:solidFill>
                  <a:schemeClr val="tx1"/>
                </a:solidFill>
              </a:rPr>
              <a:t>Shape </a:t>
            </a:r>
            <a:r>
              <a:rPr lang="de-DE" dirty="0" err="1" smtClean="0">
                <a:solidFill>
                  <a:schemeClr val="tx1"/>
                </a:solidFill>
              </a:rPr>
              <a:t>factor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8" name="Rechteck 17"/>
          <p:cNvSpPr/>
          <p:nvPr/>
        </p:nvSpPr>
        <p:spPr>
          <a:xfrm>
            <a:off x="4799555" y="2600908"/>
            <a:ext cx="1963596" cy="504056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>
                <a:solidFill>
                  <a:schemeClr val="tx1"/>
                </a:solidFill>
              </a:rPr>
              <a:t>RMS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0" name="Rechteck 19"/>
          <p:cNvSpPr/>
          <p:nvPr/>
        </p:nvSpPr>
        <p:spPr>
          <a:xfrm>
            <a:off x="1333625" y="2590056"/>
            <a:ext cx="1963596" cy="504056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>
                <a:solidFill>
                  <a:schemeClr val="tx1"/>
                </a:solidFill>
              </a:rPr>
              <a:t>Entropy</a:t>
            </a:r>
            <a:r>
              <a:rPr lang="de-DE" dirty="0" smtClean="0">
                <a:solidFill>
                  <a:schemeClr val="tx1"/>
                </a:solidFill>
              </a:rPr>
              <a:t> </a:t>
            </a:r>
            <a:r>
              <a:rPr lang="de-DE" dirty="0" err="1" smtClean="0">
                <a:solidFill>
                  <a:schemeClr val="tx1"/>
                </a:solidFill>
              </a:rPr>
              <a:t>estimation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2" name="Rechteck 21"/>
          <p:cNvSpPr/>
          <p:nvPr/>
        </p:nvSpPr>
        <p:spPr>
          <a:xfrm>
            <a:off x="4184484" y="3707977"/>
            <a:ext cx="1963596" cy="504056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>
                <a:solidFill>
                  <a:schemeClr val="tx1"/>
                </a:solidFill>
              </a:rPr>
              <a:t>Frequency</a:t>
            </a:r>
            <a:r>
              <a:rPr lang="de-DE" dirty="0" smtClean="0">
                <a:solidFill>
                  <a:schemeClr val="tx1"/>
                </a:solidFill>
              </a:rPr>
              <a:t> </a:t>
            </a:r>
            <a:r>
              <a:rPr lang="de-DE" dirty="0" err="1" smtClean="0">
                <a:solidFill>
                  <a:schemeClr val="tx1"/>
                </a:solidFill>
              </a:rPr>
              <a:t>center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3" name="Rechteck 22"/>
          <p:cNvSpPr/>
          <p:nvPr/>
        </p:nvSpPr>
        <p:spPr>
          <a:xfrm>
            <a:off x="2158975" y="3707977"/>
            <a:ext cx="1963596" cy="504056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>
                <a:solidFill>
                  <a:schemeClr val="tx1"/>
                </a:solidFill>
              </a:rPr>
              <a:t>Root </a:t>
            </a:r>
            <a:r>
              <a:rPr lang="de-DE" dirty="0" err="1" smtClean="0">
                <a:solidFill>
                  <a:schemeClr val="tx1"/>
                </a:solidFill>
              </a:rPr>
              <a:t>mean</a:t>
            </a:r>
            <a:r>
              <a:rPr lang="de-DE" dirty="0" smtClean="0">
                <a:solidFill>
                  <a:schemeClr val="tx1"/>
                </a:solidFill>
              </a:rPr>
              <a:t> </a:t>
            </a:r>
            <a:r>
              <a:rPr lang="de-DE" dirty="0" err="1" smtClean="0">
                <a:solidFill>
                  <a:schemeClr val="tx1"/>
                </a:solidFill>
              </a:rPr>
              <a:t>square</a:t>
            </a:r>
            <a:r>
              <a:rPr lang="de-DE" dirty="0" smtClean="0">
                <a:solidFill>
                  <a:schemeClr val="tx1"/>
                </a:solidFill>
              </a:rPr>
              <a:t> </a:t>
            </a:r>
            <a:r>
              <a:rPr lang="de-DE" dirty="0" err="1" smtClean="0">
                <a:solidFill>
                  <a:schemeClr val="tx1"/>
                </a:solidFill>
              </a:rPr>
              <a:t>frequency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4" name="Rechteck 23"/>
          <p:cNvSpPr/>
          <p:nvPr/>
        </p:nvSpPr>
        <p:spPr>
          <a:xfrm>
            <a:off x="3202686" y="1833972"/>
            <a:ext cx="1963596" cy="504056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>
                <a:solidFill>
                  <a:schemeClr val="tx1"/>
                </a:solidFill>
              </a:rPr>
              <a:t>Histogram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5" name="Rechteck 24"/>
          <p:cNvSpPr/>
          <p:nvPr/>
        </p:nvSpPr>
        <p:spPr>
          <a:xfrm>
            <a:off x="6383875" y="2960948"/>
            <a:ext cx="1963596" cy="504056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>
                <a:solidFill>
                  <a:schemeClr val="tx1"/>
                </a:solidFill>
              </a:rPr>
              <a:t>Auto </a:t>
            </a:r>
            <a:r>
              <a:rPr lang="de-DE" dirty="0" err="1" smtClean="0">
                <a:solidFill>
                  <a:schemeClr val="tx1"/>
                </a:solidFill>
              </a:rPr>
              <a:t>regression</a:t>
            </a:r>
            <a:r>
              <a:rPr lang="de-DE" dirty="0" smtClean="0">
                <a:solidFill>
                  <a:schemeClr val="tx1"/>
                </a:solidFill>
              </a:rPr>
              <a:t> </a:t>
            </a:r>
            <a:r>
              <a:rPr lang="de-DE" dirty="0" err="1" smtClean="0">
                <a:solidFill>
                  <a:schemeClr val="tx1"/>
                </a:solidFill>
              </a:rPr>
              <a:t>coefficients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6" name="Rechteck 25"/>
          <p:cNvSpPr/>
          <p:nvPr/>
        </p:nvSpPr>
        <p:spPr>
          <a:xfrm>
            <a:off x="3202686" y="4229472"/>
            <a:ext cx="1963596" cy="504056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>
                <a:solidFill>
                  <a:schemeClr val="tx1"/>
                </a:solidFill>
              </a:rPr>
              <a:t>Root </a:t>
            </a:r>
            <a:r>
              <a:rPr lang="de-DE" dirty="0" err="1" smtClean="0">
                <a:solidFill>
                  <a:schemeClr val="tx1"/>
                </a:solidFill>
              </a:rPr>
              <a:t>variance</a:t>
            </a:r>
            <a:r>
              <a:rPr lang="de-DE" dirty="0" smtClean="0">
                <a:solidFill>
                  <a:schemeClr val="tx1"/>
                </a:solidFill>
              </a:rPr>
              <a:t> </a:t>
            </a:r>
            <a:r>
              <a:rPr lang="de-DE" dirty="0" err="1" smtClean="0">
                <a:solidFill>
                  <a:schemeClr val="tx1"/>
                </a:solidFill>
              </a:rPr>
              <a:t>frequency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1" name="Abgerundetes Rechteck 20"/>
          <p:cNvSpPr/>
          <p:nvPr/>
        </p:nvSpPr>
        <p:spPr>
          <a:xfrm>
            <a:off x="358775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err="1" smtClean="0">
                <a:solidFill>
                  <a:schemeClr val="tx1"/>
                </a:solidFill>
              </a:rPr>
              <a:t>Receive</a:t>
            </a:r>
            <a:r>
              <a:rPr lang="de-DE" sz="1700" dirty="0" smtClean="0">
                <a:solidFill>
                  <a:schemeClr val="tx1"/>
                </a:solidFill>
              </a:rPr>
              <a:t> Data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27" name="Abgerundetes Rechteck 26"/>
          <p:cNvSpPr/>
          <p:nvPr/>
        </p:nvSpPr>
        <p:spPr>
          <a:xfrm>
            <a:off x="6763151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Feature </a:t>
            </a:r>
            <a:r>
              <a:rPr lang="de-DE" sz="1700" dirty="0" err="1" smtClean="0">
                <a:solidFill>
                  <a:schemeClr val="tx1"/>
                </a:solidFill>
              </a:rPr>
              <a:t>Extraction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28" name="Abgerundetes Rechteck 27"/>
          <p:cNvSpPr/>
          <p:nvPr/>
        </p:nvSpPr>
        <p:spPr>
          <a:xfrm>
            <a:off x="4628359" y="5760000"/>
            <a:ext cx="1800200" cy="504056"/>
          </a:xfrm>
          <a:prstGeom prst="roundRect">
            <a:avLst/>
          </a:prstGeom>
          <a:solidFill>
            <a:srgbClr val="9C1C26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err="1" smtClean="0">
                <a:solidFill>
                  <a:schemeClr val="bg1"/>
                </a:solidFill>
              </a:rPr>
              <a:t>Calculate</a:t>
            </a:r>
            <a:r>
              <a:rPr lang="de-DE" sz="1700" dirty="0" smtClean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de-DE" sz="1700" dirty="0" smtClean="0">
                <a:solidFill>
                  <a:schemeClr val="bg1"/>
                </a:solidFill>
              </a:rPr>
              <a:t>Features</a:t>
            </a:r>
            <a:endParaRPr lang="de-DE" sz="1700" dirty="0">
              <a:solidFill>
                <a:schemeClr val="bg1"/>
              </a:solidFill>
            </a:endParaRPr>
          </a:p>
        </p:txBody>
      </p:sp>
      <p:sp>
        <p:nvSpPr>
          <p:cNvPr id="29" name="Abgerundetes Rechteck 28"/>
          <p:cNvSpPr/>
          <p:nvPr/>
        </p:nvSpPr>
        <p:spPr>
          <a:xfrm>
            <a:off x="2493567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Save Data</a:t>
            </a:r>
            <a:endParaRPr lang="de-DE" sz="17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 smtClean="0"/>
              <a:t>Fault Diagnosis - </a:t>
            </a:r>
            <a:r>
              <a:rPr lang="en-US" dirty="0" smtClean="0"/>
              <a:t>Feature Extraction</a:t>
            </a:r>
            <a:endParaRPr lang="en-US" noProof="0" dirty="0"/>
          </a:p>
        </p:txBody>
      </p:sp>
      <p:sp>
        <p:nvSpPr>
          <p:cNvPr id="11" name="Inhaltsplatzhalter 2"/>
          <p:cNvSpPr txBox="1">
            <a:spLocks/>
          </p:cNvSpPr>
          <p:nvPr/>
        </p:nvSpPr>
        <p:spPr bwMode="auto">
          <a:xfrm>
            <a:off x="457200" y="1484784"/>
            <a:ext cx="8229600" cy="3777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marL="179388" marR="0" lvl="0" indent="-179388" algn="l" defTabSz="914400" rtl="0" eaLnBrk="1" fontAlgn="base" latinLnBrk="0" hangingPunct="1">
              <a:lnSpc>
                <a:spcPct val="130000"/>
              </a:lnSpc>
              <a:spcBef>
                <a:spcPts val="200"/>
              </a:spcBef>
              <a:spcAft>
                <a:spcPts val="23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de-DE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Tahoma" pitchFamily="34" charset="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/>
          <a:srcRect t="7444"/>
          <a:stretch>
            <a:fillRect/>
          </a:stretch>
        </p:blipFill>
        <p:spPr bwMode="auto">
          <a:xfrm>
            <a:off x="840493" y="1916832"/>
            <a:ext cx="7798897" cy="3045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hteck 12"/>
          <p:cNvSpPr/>
          <p:nvPr/>
        </p:nvSpPr>
        <p:spPr>
          <a:xfrm>
            <a:off x="5004048" y="1700808"/>
            <a:ext cx="3888432" cy="3261990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Abgerundetes Rechteck 9"/>
          <p:cNvSpPr/>
          <p:nvPr/>
        </p:nvSpPr>
        <p:spPr>
          <a:xfrm>
            <a:off x="358775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err="1" smtClean="0">
                <a:solidFill>
                  <a:schemeClr val="tx1"/>
                </a:solidFill>
              </a:rPr>
              <a:t>Receive</a:t>
            </a:r>
            <a:r>
              <a:rPr lang="de-DE" sz="1700" dirty="0" smtClean="0">
                <a:solidFill>
                  <a:schemeClr val="tx1"/>
                </a:solidFill>
              </a:rPr>
              <a:t> Data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4" name="Abgerundetes Rechteck 13"/>
          <p:cNvSpPr/>
          <p:nvPr/>
        </p:nvSpPr>
        <p:spPr>
          <a:xfrm>
            <a:off x="6763151" y="5760000"/>
            <a:ext cx="1800200" cy="504056"/>
          </a:xfrm>
          <a:prstGeom prst="roundRect">
            <a:avLst/>
          </a:prstGeom>
          <a:solidFill>
            <a:srgbClr val="9C1C26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bg1"/>
                </a:solidFill>
              </a:rPr>
              <a:t>Feature </a:t>
            </a:r>
            <a:r>
              <a:rPr lang="de-DE" sz="1700" dirty="0" err="1" smtClean="0">
                <a:solidFill>
                  <a:schemeClr val="bg1"/>
                </a:solidFill>
              </a:rPr>
              <a:t>Extraction</a:t>
            </a:r>
            <a:endParaRPr lang="de-DE" sz="1700" dirty="0">
              <a:solidFill>
                <a:schemeClr val="bg1"/>
              </a:solidFill>
            </a:endParaRPr>
          </a:p>
        </p:txBody>
      </p:sp>
      <p:sp>
        <p:nvSpPr>
          <p:cNvPr id="15" name="Abgerundetes Rechteck 14"/>
          <p:cNvSpPr/>
          <p:nvPr/>
        </p:nvSpPr>
        <p:spPr>
          <a:xfrm>
            <a:off x="4628359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err="1" smtClean="0">
                <a:solidFill>
                  <a:schemeClr val="tx1"/>
                </a:solidFill>
              </a:rPr>
              <a:t>Calculate</a:t>
            </a:r>
            <a:r>
              <a:rPr lang="de-DE" sz="1700" dirty="0" smtClean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Features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6" name="Abgerundetes Rechteck 15"/>
          <p:cNvSpPr/>
          <p:nvPr/>
        </p:nvSpPr>
        <p:spPr>
          <a:xfrm>
            <a:off x="2493567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Save Data</a:t>
            </a:r>
            <a:endParaRPr lang="de-DE" sz="17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noProof="0" dirty="0" smtClean="0"/>
              <a:t>Fault Diagnosis </a:t>
            </a:r>
            <a:r>
              <a:rPr lang="en-US" dirty="0" smtClean="0"/>
              <a:t>– Principle Component Analysis</a:t>
            </a:r>
            <a:endParaRPr lang="en-US" dirty="0"/>
          </a:p>
        </p:txBody>
      </p:sp>
      <p:sp>
        <p:nvSpPr>
          <p:cNvPr id="11" name="Inhaltsplatzhalter 2"/>
          <p:cNvSpPr txBox="1">
            <a:spLocks/>
          </p:cNvSpPr>
          <p:nvPr/>
        </p:nvSpPr>
        <p:spPr bwMode="auto">
          <a:xfrm>
            <a:off x="358774" y="1700808"/>
            <a:ext cx="3637161" cy="3528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marL="179388" marR="0" lvl="0" indent="-179388" algn="l" defTabSz="914400" rtl="0" eaLnBrk="1" fontAlgn="base" latinLnBrk="0" hangingPunct="1">
              <a:lnSpc>
                <a:spcPct val="130000"/>
              </a:lnSpc>
              <a:spcBef>
                <a:spcPts val="200"/>
              </a:spcBef>
              <a:spcAft>
                <a:spcPts val="23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rPr>
              <a:t>Goal: reduce</a:t>
            </a:r>
            <a:r>
              <a:rPr kumimoji="0" lang="en-US" sz="20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rPr>
              <a:t> dimensionality</a:t>
            </a:r>
          </a:p>
          <a:p>
            <a:pPr marL="179388" marR="0" lvl="0" indent="-179388" algn="l" defTabSz="914400" rtl="0" eaLnBrk="1" fontAlgn="base" latinLnBrk="0" hangingPunct="1">
              <a:lnSpc>
                <a:spcPct val="130000"/>
              </a:lnSpc>
              <a:spcBef>
                <a:spcPts val="200"/>
              </a:spcBef>
              <a:spcAft>
                <a:spcPts val="23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2000" kern="0" baseline="0" dirty="0" smtClean="0">
                <a:latin typeface="+mn-lt"/>
                <a:cs typeface="Tahoma" pitchFamily="34" charset="0"/>
              </a:rPr>
              <a:t>Compute</a:t>
            </a:r>
            <a:r>
              <a:rPr lang="en-US" sz="2000" kern="0" dirty="0" smtClean="0">
                <a:latin typeface="+mn-lt"/>
                <a:cs typeface="Tahoma" pitchFamily="34" charset="0"/>
              </a:rPr>
              <a:t> covariance matrix</a:t>
            </a:r>
          </a:p>
          <a:p>
            <a:pPr marL="179388" marR="0" lvl="0" indent="-179388" algn="l" defTabSz="914400" rtl="0" eaLnBrk="1" fontAlgn="base" latinLnBrk="0" hangingPunct="1">
              <a:lnSpc>
                <a:spcPct val="130000"/>
              </a:lnSpc>
              <a:spcBef>
                <a:spcPts val="200"/>
              </a:spcBef>
              <a:spcAft>
                <a:spcPts val="23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2000" kern="0" dirty="0" smtClean="0">
                <a:latin typeface="+mn-lt"/>
                <a:cs typeface="Tahoma" pitchFamily="34" charset="0"/>
              </a:rPr>
              <a:t>Compute eigenvectors/values</a:t>
            </a:r>
          </a:p>
          <a:p>
            <a:pPr marL="179388" marR="0" lvl="0" indent="-179388" algn="l" defTabSz="914400" rtl="0" eaLnBrk="1" fontAlgn="base" latinLnBrk="0" hangingPunct="1">
              <a:lnSpc>
                <a:spcPct val="130000"/>
              </a:lnSpc>
              <a:spcBef>
                <a:spcPts val="200"/>
              </a:spcBef>
              <a:spcAft>
                <a:spcPts val="23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rPr>
              <a:t>Choose</a:t>
            </a:r>
            <a:r>
              <a:rPr kumimoji="0" lang="en-US" sz="20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rPr>
              <a:t> the k best eigenvectors</a:t>
            </a:r>
          </a:p>
          <a:p>
            <a:pPr marL="179388" marR="0" lvl="0" indent="-179388" algn="l" defTabSz="914400" rtl="0" eaLnBrk="1" fontAlgn="base" latinLnBrk="0" hangingPunct="1">
              <a:lnSpc>
                <a:spcPct val="130000"/>
              </a:lnSpc>
              <a:spcBef>
                <a:spcPts val="200"/>
              </a:spcBef>
              <a:spcAft>
                <a:spcPts val="23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2000" kern="0" baseline="0" dirty="0" smtClean="0">
                <a:latin typeface="+mn-lt"/>
                <a:cs typeface="Tahoma" pitchFamily="34" charset="0"/>
              </a:rPr>
              <a:t>Transform</a:t>
            </a:r>
            <a:r>
              <a:rPr lang="en-US" sz="2000" kern="0" dirty="0" smtClean="0">
                <a:latin typeface="+mn-lt"/>
                <a:cs typeface="Tahoma" pitchFamily="34" charset="0"/>
              </a:rPr>
              <a:t> data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Tahoma" pitchFamily="34" charset="0"/>
            </a:endParaRPr>
          </a:p>
        </p:txBody>
      </p:sp>
      <p:pic>
        <p:nvPicPr>
          <p:cNvPr id="25602" name="Picture 2" descr="http://www.nlpca.org/fig_pca_principal_component_analysi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2204864"/>
            <a:ext cx="4910831" cy="2448272"/>
          </a:xfrm>
          <a:prstGeom prst="rect">
            <a:avLst/>
          </a:prstGeom>
          <a:noFill/>
        </p:spPr>
      </p:pic>
      <p:sp>
        <p:nvSpPr>
          <p:cNvPr id="10" name="Textfeld 9"/>
          <p:cNvSpPr txBox="1"/>
          <p:nvPr/>
        </p:nvSpPr>
        <p:spPr>
          <a:xfrm>
            <a:off x="4914446" y="5091192"/>
            <a:ext cx="4172892" cy="530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50" dirty="0" smtClean="0"/>
              <a:t>http://sebastianraschka.com/Articles/2014_pca_step_by_step.html</a:t>
            </a:r>
          </a:p>
          <a:p>
            <a:endParaRPr lang="de-DE" dirty="0"/>
          </a:p>
        </p:txBody>
      </p:sp>
      <p:sp>
        <p:nvSpPr>
          <p:cNvPr id="12" name="Abgerundetes Rechteck 11"/>
          <p:cNvSpPr/>
          <p:nvPr/>
        </p:nvSpPr>
        <p:spPr>
          <a:xfrm>
            <a:off x="358775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err="1" smtClean="0">
                <a:solidFill>
                  <a:schemeClr val="tx1"/>
                </a:solidFill>
              </a:rPr>
              <a:t>Receive</a:t>
            </a:r>
            <a:r>
              <a:rPr lang="de-DE" sz="1700" dirty="0" smtClean="0">
                <a:solidFill>
                  <a:schemeClr val="tx1"/>
                </a:solidFill>
              </a:rPr>
              <a:t> Data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3" name="Abgerundetes Rechteck 12"/>
          <p:cNvSpPr/>
          <p:nvPr/>
        </p:nvSpPr>
        <p:spPr>
          <a:xfrm>
            <a:off x="6763151" y="5760000"/>
            <a:ext cx="1800200" cy="504056"/>
          </a:xfrm>
          <a:prstGeom prst="roundRect">
            <a:avLst/>
          </a:prstGeom>
          <a:solidFill>
            <a:srgbClr val="9C1C26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bg1"/>
                </a:solidFill>
              </a:rPr>
              <a:t>Feature </a:t>
            </a:r>
            <a:r>
              <a:rPr lang="de-DE" sz="1700" dirty="0" err="1" smtClean="0">
                <a:solidFill>
                  <a:schemeClr val="bg1"/>
                </a:solidFill>
              </a:rPr>
              <a:t>Extraction</a:t>
            </a:r>
            <a:endParaRPr lang="de-DE" sz="1700" dirty="0">
              <a:solidFill>
                <a:schemeClr val="bg1"/>
              </a:solidFill>
            </a:endParaRPr>
          </a:p>
        </p:txBody>
      </p:sp>
      <p:sp>
        <p:nvSpPr>
          <p:cNvPr id="14" name="Abgerundetes Rechteck 13"/>
          <p:cNvSpPr/>
          <p:nvPr/>
        </p:nvSpPr>
        <p:spPr>
          <a:xfrm>
            <a:off x="4628359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err="1" smtClean="0">
                <a:solidFill>
                  <a:schemeClr val="tx1"/>
                </a:solidFill>
              </a:rPr>
              <a:t>Calculate</a:t>
            </a:r>
            <a:r>
              <a:rPr lang="de-DE" sz="1700" dirty="0" smtClean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Features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5" name="Abgerundetes Rechteck 14"/>
          <p:cNvSpPr/>
          <p:nvPr/>
        </p:nvSpPr>
        <p:spPr>
          <a:xfrm>
            <a:off x="2493567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Save Data</a:t>
            </a:r>
            <a:endParaRPr lang="de-DE" sz="1700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99806" y="4653136"/>
            <a:ext cx="1293761" cy="575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noProof="0" dirty="0" smtClean="0"/>
              <a:t>Fault Diagnosis </a:t>
            </a:r>
            <a:r>
              <a:rPr lang="en-US" dirty="0" smtClean="0"/>
              <a:t>– Kernel PCA (KPCA)</a:t>
            </a:r>
            <a:endParaRPr lang="en-US" dirty="0"/>
          </a:p>
        </p:txBody>
      </p:sp>
      <p:sp>
        <p:nvSpPr>
          <p:cNvPr id="11" name="Inhaltsplatzhalter 2"/>
          <p:cNvSpPr txBox="1">
            <a:spLocks/>
          </p:cNvSpPr>
          <p:nvPr/>
        </p:nvSpPr>
        <p:spPr bwMode="auto">
          <a:xfrm>
            <a:off x="358774" y="1700808"/>
            <a:ext cx="8029650" cy="3921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marL="179388" marR="0" lvl="0" indent="-179388" algn="l" defTabSz="914400" rtl="0" eaLnBrk="1" fontAlgn="base" latinLnBrk="0" hangingPunct="1">
              <a:lnSpc>
                <a:spcPct val="130000"/>
              </a:lnSpc>
              <a:spcBef>
                <a:spcPts val="200"/>
              </a:spcBef>
              <a:spcAft>
                <a:spcPts val="23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2000" kern="0" dirty="0" smtClean="0">
                <a:latin typeface="+mn-lt"/>
                <a:cs typeface="Tahoma" pitchFamily="34" charset="0"/>
              </a:rPr>
              <a:t>Principle Component Analysis is a linear operation</a:t>
            </a:r>
          </a:p>
          <a:p>
            <a:pPr marL="179388" lvl="0" indent="-179388">
              <a:lnSpc>
                <a:spcPct val="130000"/>
              </a:lnSpc>
              <a:spcBef>
                <a:spcPts val="200"/>
              </a:spcBef>
              <a:spcAft>
                <a:spcPts val="230"/>
              </a:spcAft>
              <a:buFont typeface="Arial" pitchFamily="34" charset="0"/>
              <a:buChar char="•"/>
              <a:defRPr/>
            </a:pPr>
            <a:r>
              <a:rPr lang="en-US" sz="2000" kern="0" dirty="0" smtClean="0">
                <a:cs typeface="Tahoma" pitchFamily="34" charset="0"/>
              </a:rPr>
              <a:t>In </a:t>
            </a:r>
            <a:r>
              <a:rPr lang="en-US" sz="2000" kern="0" dirty="0" smtClean="0">
                <a:cs typeface="Tahoma" pitchFamily="34" charset="0"/>
              </a:rPr>
              <a:t>general </a:t>
            </a:r>
            <a:r>
              <a:rPr lang="en-US" sz="2000" kern="0" dirty="0" smtClean="0">
                <a:latin typeface="+mn-lt"/>
                <a:cs typeface="Tahoma" pitchFamily="34" charset="0"/>
              </a:rPr>
              <a:t>N</a:t>
            </a:r>
            <a:r>
              <a:rPr lang="en-US" sz="2000" kern="0" dirty="0" smtClean="0">
                <a:latin typeface="+mn-lt"/>
                <a:cs typeface="Tahoma" pitchFamily="34" charset="0"/>
              </a:rPr>
              <a:t> points cannot </a:t>
            </a:r>
            <a:r>
              <a:rPr lang="en-US" sz="2000" kern="0" dirty="0" smtClean="0">
                <a:latin typeface="+mn-lt"/>
                <a:cs typeface="Tahoma" pitchFamily="34" charset="0"/>
              </a:rPr>
              <a:t>be </a:t>
            </a:r>
            <a:r>
              <a:rPr lang="en-US" sz="2000" kern="0" dirty="0" smtClean="0">
                <a:latin typeface="+mn-lt"/>
                <a:cs typeface="Tahoma" pitchFamily="34" charset="0"/>
              </a:rPr>
              <a:t>linearly separated in d &lt; N  dimensions </a:t>
            </a:r>
          </a:p>
          <a:p>
            <a:pPr marL="179388" lvl="0" indent="-179388">
              <a:lnSpc>
                <a:spcPct val="130000"/>
              </a:lnSpc>
              <a:spcBef>
                <a:spcPts val="200"/>
              </a:spcBef>
              <a:spcAft>
                <a:spcPts val="230"/>
              </a:spcAft>
              <a:buFont typeface="Arial" pitchFamily="34" charset="0"/>
              <a:buChar char="•"/>
              <a:defRPr/>
            </a:pPr>
            <a:endParaRPr lang="en-US" sz="2000" kern="0" dirty="0" smtClean="0">
              <a:latin typeface="+mn-lt"/>
              <a:cs typeface="Tahoma" pitchFamily="34" charset="0"/>
            </a:endParaRPr>
          </a:p>
          <a:p>
            <a:pPr marL="179388" lvl="0" indent="-179388">
              <a:lnSpc>
                <a:spcPct val="130000"/>
              </a:lnSpc>
              <a:spcBef>
                <a:spcPts val="200"/>
              </a:spcBef>
              <a:spcAft>
                <a:spcPts val="230"/>
              </a:spcAft>
              <a:buFont typeface="Arial" pitchFamily="34" charset="0"/>
              <a:buChar char="•"/>
              <a:defRPr/>
            </a:pPr>
            <a:endParaRPr lang="en-US" sz="2000" kern="0" dirty="0" smtClean="0">
              <a:latin typeface="+mn-lt"/>
              <a:cs typeface="Tahoma" pitchFamily="34" charset="0"/>
            </a:endParaRPr>
          </a:p>
          <a:p>
            <a:pPr marL="179388" lvl="0" indent="-179388">
              <a:lnSpc>
                <a:spcPct val="130000"/>
              </a:lnSpc>
              <a:spcBef>
                <a:spcPts val="200"/>
              </a:spcBef>
              <a:spcAft>
                <a:spcPts val="230"/>
              </a:spcAft>
              <a:buFont typeface="Arial" pitchFamily="34" charset="0"/>
              <a:buChar char="•"/>
              <a:defRPr/>
            </a:pPr>
            <a:endParaRPr lang="en-US" sz="2000" kern="0" dirty="0" smtClean="0">
              <a:latin typeface="+mn-lt"/>
              <a:cs typeface="Tahoma" pitchFamily="34" charset="0"/>
            </a:endParaRPr>
          </a:p>
          <a:p>
            <a:pPr marL="179388" lvl="0" indent="-179388">
              <a:lnSpc>
                <a:spcPct val="130000"/>
              </a:lnSpc>
              <a:spcBef>
                <a:spcPts val="200"/>
              </a:spcBef>
              <a:spcAft>
                <a:spcPts val="230"/>
              </a:spcAft>
              <a:buFont typeface="Arial" pitchFamily="34" charset="0"/>
              <a:buChar char="•"/>
              <a:defRPr/>
            </a:pPr>
            <a:r>
              <a:rPr lang="en-US" sz="2000" kern="0" dirty="0" smtClean="0">
                <a:latin typeface="+mn-lt"/>
                <a:cs typeface="Tahoma" pitchFamily="34" charset="0"/>
              </a:rPr>
              <a:t>Almost always N points can be linearly separated in d ≥ N dimensions</a:t>
            </a:r>
          </a:p>
          <a:p>
            <a:pPr marL="179388" marR="0" lvl="0" indent="-179388" algn="l" defTabSz="914400" rtl="0" eaLnBrk="1" fontAlgn="base" latinLnBrk="0" hangingPunct="1">
              <a:lnSpc>
                <a:spcPct val="130000"/>
              </a:lnSpc>
              <a:spcBef>
                <a:spcPts val="200"/>
              </a:spcBef>
              <a:spcAft>
                <a:spcPts val="23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2000" kern="0" dirty="0" smtClean="0">
                <a:latin typeface="+mn-lt"/>
                <a:cs typeface="Tahoma" pitchFamily="34" charset="0"/>
              </a:rPr>
              <a:t>First transform data with a kernel into another high dimensional  space where it is possible to use PCA again </a:t>
            </a:r>
          </a:p>
        </p:txBody>
      </p:sp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96660" y="2636912"/>
            <a:ext cx="2164318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70813" y="2954275"/>
            <a:ext cx="2130079" cy="517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Abgerundetes Rechteck 9"/>
          <p:cNvSpPr/>
          <p:nvPr/>
        </p:nvSpPr>
        <p:spPr>
          <a:xfrm>
            <a:off x="358775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err="1" smtClean="0">
                <a:solidFill>
                  <a:schemeClr val="tx1"/>
                </a:solidFill>
              </a:rPr>
              <a:t>Receive</a:t>
            </a:r>
            <a:r>
              <a:rPr lang="de-DE" sz="1700" dirty="0" smtClean="0">
                <a:solidFill>
                  <a:schemeClr val="tx1"/>
                </a:solidFill>
              </a:rPr>
              <a:t> Data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2" name="Abgerundetes Rechteck 11"/>
          <p:cNvSpPr/>
          <p:nvPr/>
        </p:nvSpPr>
        <p:spPr>
          <a:xfrm>
            <a:off x="6763151" y="5760000"/>
            <a:ext cx="1800200" cy="504056"/>
          </a:xfrm>
          <a:prstGeom prst="roundRect">
            <a:avLst/>
          </a:prstGeom>
          <a:solidFill>
            <a:srgbClr val="9C1C26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bg1"/>
                </a:solidFill>
              </a:rPr>
              <a:t>Feature </a:t>
            </a:r>
            <a:r>
              <a:rPr lang="de-DE" sz="1700" dirty="0" err="1" smtClean="0">
                <a:solidFill>
                  <a:schemeClr val="bg1"/>
                </a:solidFill>
              </a:rPr>
              <a:t>Extraction</a:t>
            </a:r>
            <a:endParaRPr lang="de-DE" sz="1700" dirty="0">
              <a:solidFill>
                <a:schemeClr val="bg1"/>
              </a:solidFill>
            </a:endParaRPr>
          </a:p>
        </p:txBody>
      </p:sp>
      <p:sp>
        <p:nvSpPr>
          <p:cNvPr id="13" name="Abgerundetes Rechteck 12"/>
          <p:cNvSpPr/>
          <p:nvPr/>
        </p:nvSpPr>
        <p:spPr>
          <a:xfrm>
            <a:off x="4628359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err="1" smtClean="0">
                <a:solidFill>
                  <a:schemeClr val="tx1"/>
                </a:solidFill>
              </a:rPr>
              <a:t>Calculate</a:t>
            </a:r>
            <a:r>
              <a:rPr lang="de-DE" sz="1700" dirty="0" smtClean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Features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4" name="Abgerundetes Rechteck 13"/>
          <p:cNvSpPr/>
          <p:nvPr/>
        </p:nvSpPr>
        <p:spPr>
          <a:xfrm>
            <a:off x="2493567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Save Data</a:t>
            </a:r>
            <a:endParaRPr lang="de-DE" sz="17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Fault Diagnosis – </a:t>
            </a:r>
            <a:r>
              <a:rPr lang="en-US" noProof="0" dirty="0" smtClean="0"/>
              <a:t>Cross Validation</a:t>
            </a:r>
            <a:endParaRPr lang="en-US" noProof="0" dirty="0"/>
          </a:p>
        </p:txBody>
      </p:sp>
      <p:pic>
        <p:nvPicPr>
          <p:cNvPr id="65538" name="Picture 2" descr="http://www.intechopen.com/source/html/18993/media/image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82591" y="1485390"/>
            <a:ext cx="5953857" cy="3969239"/>
          </a:xfrm>
          <a:prstGeom prst="rect">
            <a:avLst/>
          </a:prstGeom>
          <a:noFill/>
        </p:spPr>
      </p:pic>
      <p:sp>
        <p:nvSpPr>
          <p:cNvPr id="8" name="Textfeld 7"/>
          <p:cNvSpPr txBox="1"/>
          <p:nvPr/>
        </p:nvSpPr>
        <p:spPr>
          <a:xfrm>
            <a:off x="4026244" y="5416529"/>
            <a:ext cx="49685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/>
              <a:t>http://www.intechopen.com/source/html/18993/media/image3.png</a:t>
            </a:r>
            <a:endParaRPr lang="de-DE" sz="1100" dirty="0"/>
          </a:p>
        </p:txBody>
      </p:sp>
      <p:sp>
        <p:nvSpPr>
          <p:cNvPr id="9" name="Abgerundetes Rechteck 8"/>
          <p:cNvSpPr/>
          <p:nvPr/>
        </p:nvSpPr>
        <p:spPr>
          <a:xfrm>
            <a:off x="6763151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Report </a:t>
            </a:r>
            <a:r>
              <a:rPr lang="de-DE" sz="1700" dirty="0" err="1" smtClean="0">
                <a:solidFill>
                  <a:schemeClr val="tx1"/>
                </a:solidFill>
              </a:rPr>
              <a:t>of</a:t>
            </a:r>
            <a:r>
              <a:rPr lang="de-DE" sz="1700" dirty="0" smtClean="0">
                <a:solidFill>
                  <a:schemeClr val="tx1"/>
                </a:solidFill>
              </a:rPr>
              <a:t> </a:t>
            </a:r>
            <a:r>
              <a:rPr lang="de-DE" sz="1700" dirty="0" err="1" smtClean="0">
                <a:solidFill>
                  <a:schemeClr val="tx1"/>
                </a:solidFill>
              </a:rPr>
              <a:t>Results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0" name="Abgerundetes Rechteck 9"/>
          <p:cNvSpPr/>
          <p:nvPr/>
        </p:nvSpPr>
        <p:spPr>
          <a:xfrm>
            <a:off x="2493567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Data Training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1" name="Abgerundetes Rechteck 10"/>
          <p:cNvSpPr/>
          <p:nvPr/>
        </p:nvSpPr>
        <p:spPr>
          <a:xfrm>
            <a:off x="358775" y="5760000"/>
            <a:ext cx="1800200" cy="504056"/>
          </a:xfrm>
          <a:prstGeom prst="roundRect">
            <a:avLst/>
          </a:prstGeom>
          <a:solidFill>
            <a:srgbClr val="9C1C26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bg1"/>
                </a:solidFill>
              </a:rPr>
              <a:t>Division </a:t>
            </a:r>
            <a:r>
              <a:rPr lang="en-US" sz="1700" dirty="0" smtClean="0">
                <a:solidFill>
                  <a:schemeClr val="bg1"/>
                </a:solidFill>
              </a:rPr>
              <a:t>of</a:t>
            </a:r>
            <a:r>
              <a:rPr lang="de-DE" sz="1700" dirty="0" smtClean="0">
                <a:solidFill>
                  <a:schemeClr val="bg1"/>
                </a:solidFill>
              </a:rPr>
              <a:t> Data</a:t>
            </a:r>
            <a:endParaRPr lang="de-DE" sz="1700" dirty="0">
              <a:solidFill>
                <a:schemeClr val="bg1"/>
              </a:solidFill>
            </a:endParaRPr>
          </a:p>
        </p:txBody>
      </p:sp>
      <p:sp>
        <p:nvSpPr>
          <p:cNvPr id="12" name="Abgerundetes Rechteck 11"/>
          <p:cNvSpPr/>
          <p:nvPr/>
        </p:nvSpPr>
        <p:spPr>
          <a:xfrm>
            <a:off x="4628359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err="1" smtClean="0">
                <a:solidFill>
                  <a:schemeClr val="tx1"/>
                </a:solidFill>
              </a:rPr>
              <a:t>Classification</a:t>
            </a:r>
            <a:endParaRPr lang="de-DE" sz="17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Fault Diagnosis – </a:t>
            </a:r>
            <a:r>
              <a:rPr lang="en-US" noProof="0" dirty="0" smtClean="0"/>
              <a:t>Training</a:t>
            </a:r>
            <a:endParaRPr lang="en-US" noProof="0" dirty="0"/>
          </a:p>
        </p:txBody>
      </p:sp>
      <p:sp>
        <p:nvSpPr>
          <p:cNvPr id="9" name="Rechteck 8"/>
          <p:cNvSpPr/>
          <p:nvPr/>
        </p:nvSpPr>
        <p:spPr>
          <a:xfrm>
            <a:off x="2699792" y="4725144"/>
            <a:ext cx="1260608" cy="50405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>
                <a:solidFill>
                  <a:schemeClr val="tx1"/>
                </a:solidFill>
              </a:rPr>
              <a:t>Test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0" name="Rechteck 9"/>
          <p:cNvSpPr/>
          <p:nvPr/>
        </p:nvSpPr>
        <p:spPr>
          <a:xfrm>
            <a:off x="4733784" y="4725144"/>
            <a:ext cx="1260608" cy="504056"/>
          </a:xfrm>
          <a:prstGeom prst="rect">
            <a:avLst/>
          </a:prstGeom>
          <a:solidFill>
            <a:srgbClr val="FF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>
                <a:solidFill>
                  <a:schemeClr val="tx1"/>
                </a:solidFill>
              </a:rPr>
              <a:t>Training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1" name="Rechteck 10"/>
          <p:cNvSpPr/>
          <p:nvPr/>
        </p:nvSpPr>
        <p:spPr>
          <a:xfrm>
            <a:off x="7000892" y="4725144"/>
            <a:ext cx="1260608" cy="504056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>
                <a:solidFill>
                  <a:schemeClr val="tx1"/>
                </a:solidFill>
              </a:rPr>
              <a:t>Validation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2" name="Rechteck 11"/>
          <p:cNvSpPr/>
          <p:nvPr/>
        </p:nvSpPr>
        <p:spPr>
          <a:xfrm>
            <a:off x="4355976" y="3465004"/>
            <a:ext cx="2017160" cy="504056"/>
          </a:xfrm>
          <a:prstGeom prst="rect">
            <a:avLst/>
          </a:prstGeom>
          <a:solidFill>
            <a:srgbClr val="FF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>
                <a:solidFill>
                  <a:schemeClr val="tx1"/>
                </a:solidFill>
              </a:rPr>
              <a:t>Training </a:t>
            </a:r>
            <a:r>
              <a:rPr lang="de-DE" dirty="0" err="1" smtClean="0">
                <a:solidFill>
                  <a:schemeClr val="tx1"/>
                </a:solidFill>
              </a:rPr>
              <a:t>Classifier</a:t>
            </a:r>
            <a:endParaRPr lang="de-DE" dirty="0" smtClean="0">
              <a:solidFill>
                <a:schemeClr val="tx1"/>
              </a:solidFill>
            </a:endParaRPr>
          </a:p>
        </p:txBody>
      </p:sp>
      <p:sp>
        <p:nvSpPr>
          <p:cNvPr id="13" name="Rechteck 12"/>
          <p:cNvSpPr/>
          <p:nvPr/>
        </p:nvSpPr>
        <p:spPr>
          <a:xfrm>
            <a:off x="4355508" y="2168860"/>
            <a:ext cx="2017160" cy="50405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>
                <a:solidFill>
                  <a:schemeClr val="tx1"/>
                </a:solidFill>
              </a:rPr>
              <a:t>Test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4" name="Rechteck 13"/>
          <p:cNvSpPr/>
          <p:nvPr/>
        </p:nvSpPr>
        <p:spPr>
          <a:xfrm>
            <a:off x="6649398" y="3465004"/>
            <a:ext cx="1963596" cy="504056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>
                <a:solidFill>
                  <a:schemeClr val="tx1"/>
                </a:solidFill>
              </a:rPr>
              <a:t>Cross Validation</a:t>
            </a:r>
            <a:endParaRPr lang="de-DE" dirty="0">
              <a:solidFill>
                <a:schemeClr val="tx1"/>
              </a:solidFill>
            </a:endParaRPr>
          </a:p>
        </p:txBody>
      </p:sp>
      <p:cxnSp>
        <p:nvCxnSpPr>
          <p:cNvPr id="20" name="Gerade Verbindung mit Pfeil 19"/>
          <p:cNvCxnSpPr>
            <a:stCxn id="10" idx="0"/>
            <a:endCxn id="12" idx="2"/>
          </p:cNvCxnSpPr>
          <p:nvPr/>
        </p:nvCxnSpPr>
        <p:spPr>
          <a:xfrm flipV="1">
            <a:off x="5364088" y="3969060"/>
            <a:ext cx="468" cy="75608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2" name="Gerade Verbindung mit Pfeil 21"/>
          <p:cNvCxnSpPr>
            <a:stCxn id="11" idx="0"/>
            <a:endCxn id="14" idx="2"/>
          </p:cNvCxnSpPr>
          <p:nvPr/>
        </p:nvCxnSpPr>
        <p:spPr>
          <a:xfrm flipV="1">
            <a:off x="7631196" y="3969060"/>
            <a:ext cx="0" cy="75608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5" name="Gerade Verbindung mit Pfeil 24"/>
          <p:cNvCxnSpPr>
            <a:stCxn id="12" idx="0"/>
            <a:endCxn id="13" idx="2"/>
          </p:cNvCxnSpPr>
          <p:nvPr/>
        </p:nvCxnSpPr>
        <p:spPr>
          <a:xfrm flipH="1" flipV="1">
            <a:off x="5364088" y="2672916"/>
            <a:ext cx="468" cy="7920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37" name="Gerade Verbindung mit Pfeil 36"/>
          <p:cNvCxnSpPr>
            <a:stCxn id="14" idx="1"/>
            <a:endCxn id="12" idx="3"/>
          </p:cNvCxnSpPr>
          <p:nvPr/>
        </p:nvCxnSpPr>
        <p:spPr>
          <a:xfrm flipH="1">
            <a:off x="6373136" y="3717032"/>
            <a:ext cx="27626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grpSp>
        <p:nvGrpSpPr>
          <p:cNvPr id="26" name="Gruppieren 25"/>
          <p:cNvGrpSpPr/>
          <p:nvPr/>
        </p:nvGrpSpPr>
        <p:grpSpPr>
          <a:xfrm>
            <a:off x="899592" y="1916832"/>
            <a:ext cx="3456384" cy="2761456"/>
            <a:chOff x="899592" y="1916832"/>
            <a:chExt cx="3456384" cy="2761456"/>
          </a:xfrm>
        </p:grpSpPr>
        <p:sp>
          <p:nvSpPr>
            <p:cNvPr id="15" name="Rechteck 14"/>
            <p:cNvSpPr/>
            <p:nvPr/>
          </p:nvSpPr>
          <p:spPr>
            <a:xfrm>
              <a:off x="899592" y="1916832"/>
              <a:ext cx="1260608" cy="504056"/>
            </a:xfrm>
            <a:prstGeom prst="rect">
              <a:avLst/>
            </a:prstGeom>
            <a:solidFill>
              <a:srgbClr val="FFCC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dirty="0" smtClean="0">
                  <a:solidFill>
                    <a:schemeClr val="tx1"/>
                  </a:solidFill>
                </a:rPr>
                <a:t>SVM</a:t>
              </a:r>
              <a:endParaRPr lang="de-DE" dirty="0">
                <a:solidFill>
                  <a:schemeClr val="tx1"/>
                </a:solidFill>
              </a:endParaRPr>
            </a:p>
          </p:txBody>
        </p:sp>
        <p:sp>
          <p:nvSpPr>
            <p:cNvPr id="16" name="Rechteck 15"/>
            <p:cNvSpPr/>
            <p:nvPr/>
          </p:nvSpPr>
          <p:spPr>
            <a:xfrm>
              <a:off x="899592" y="2656148"/>
              <a:ext cx="1260608" cy="504056"/>
            </a:xfrm>
            <a:prstGeom prst="rect">
              <a:avLst/>
            </a:prstGeom>
            <a:solidFill>
              <a:srgbClr val="FFCC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dirty="0" smtClean="0">
                  <a:solidFill>
                    <a:schemeClr val="tx1"/>
                  </a:solidFill>
                </a:rPr>
                <a:t>RF</a:t>
              </a:r>
              <a:endParaRPr lang="de-DE" dirty="0">
                <a:solidFill>
                  <a:schemeClr val="tx1"/>
                </a:solidFill>
              </a:endParaRPr>
            </a:p>
          </p:txBody>
        </p:sp>
        <p:sp>
          <p:nvSpPr>
            <p:cNvPr id="17" name="Rechteck 16"/>
            <p:cNvSpPr/>
            <p:nvPr/>
          </p:nvSpPr>
          <p:spPr>
            <a:xfrm>
              <a:off x="899592" y="4174232"/>
              <a:ext cx="1260608" cy="504056"/>
            </a:xfrm>
            <a:prstGeom prst="rect">
              <a:avLst/>
            </a:prstGeom>
            <a:solidFill>
              <a:srgbClr val="FFCC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dirty="0" smtClean="0">
                  <a:solidFill>
                    <a:schemeClr val="tx1"/>
                  </a:solidFill>
                </a:rPr>
                <a:t>LDA</a:t>
              </a:r>
              <a:endParaRPr lang="de-DE" dirty="0">
                <a:solidFill>
                  <a:schemeClr val="tx1"/>
                </a:solidFill>
              </a:endParaRPr>
            </a:p>
          </p:txBody>
        </p:sp>
        <p:sp>
          <p:nvSpPr>
            <p:cNvPr id="18" name="Rechteck 17"/>
            <p:cNvSpPr/>
            <p:nvPr/>
          </p:nvSpPr>
          <p:spPr>
            <a:xfrm>
              <a:off x="899592" y="3465004"/>
              <a:ext cx="1260608" cy="504056"/>
            </a:xfrm>
            <a:prstGeom prst="rect">
              <a:avLst/>
            </a:prstGeom>
            <a:solidFill>
              <a:srgbClr val="FFCC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dirty="0" smtClean="0">
                  <a:solidFill>
                    <a:schemeClr val="tx1"/>
                  </a:solidFill>
                </a:rPr>
                <a:t>KNN</a:t>
              </a:r>
              <a:endParaRPr lang="de-DE" dirty="0">
                <a:solidFill>
                  <a:schemeClr val="tx1"/>
                </a:solidFill>
              </a:endParaRPr>
            </a:p>
          </p:txBody>
        </p:sp>
        <p:cxnSp>
          <p:nvCxnSpPr>
            <p:cNvPr id="41" name="Gerade Verbindung mit Pfeil 40"/>
            <p:cNvCxnSpPr>
              <a:stCxn id="17" idx="3"/>
              <a:endCxn id="12" idx="1"/>
            </p:cNvCxnSpPr>
            <p:nvPr/>
          </p:nvCxnSpPr>
          <p:spPr>
            <a:xfrm flipV="1">
              <a:off x="2160200" y="3717032"/>
              <a:ext cx="2195776" cy="709228"/>
            </a:xfrm>
            <a:prstGeom prst="straightConnector1">
              <a:avLst/>
            </a:prstGeom>
            <a:ln>
              <a:prstDash val="dash"/>
              <a:tailEnd type="arrow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42" name="Gerade Verbindung mit Pfeil 41"/>
            <p:cNvCxnSpPr>
              <a:stCxn id="18" idx="3"/>
              <a:endCxn id="12" idx="1"/>
            </p:cNvCxnSpPr>
            <p:nvPr/>
          </p:nvCxnSpPr>
          <p:spPr>
            <a:xfrm>
              <a:off x="2160200" y="3717032"/>
              <a:ext cx="2195776" cy="0"/>
            </a:xfrm>
            <a:prstGeom prst="straightConnector1">
              <a:avLst/>
            </a:prstGeom>
            <a:ln>
              <a:prstDash val="dash"/>
              <a:tailEnd type="arrow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43" name="Gerade Verbindung mit Pfeil 42"/>
            <p:cNvCxnSpPr>
              <a:stCxn id="16" idx="3"/>
              <a:endCxn id="12" idx="1"/>
            </p:cNvCxnSpPr>
            <p:nvPr/>
          </p:nvCxnSpPr>
          <p:spPr>
            <a:xfrm>
              <a:off x="2160200" y="2908176"/>
              <a:ext cx="2195776" cy="808856"/>
            </a:xfrm>
            <a:prstGeom prst="straightConnector1">
              <a:avLst/>
            </a:prstGeom>
            <a:ln>
              <a:prstDash val="dash"/>
              <a:tailEnd type="arrow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44" name="Gerade Verbindung mit Pfeil 43"/>
            <p:cNvCxnSpPr>
              <a:stCxn id="15" idx="3"/>
              <a:endCxn id="12" idx="1"/>
            </p:cNvCxnSpPr>
            <p:nvPr/>
          </p:nvCxnSpPr>
          <p:spPr>
            <a:xfrm>
              <a:off x="2160200" y="2168860"/>
              <a:ext cx="2195776" cy="1548172"/>
            </a:xfrm>
            <a:prstGeom prst="straightConnector1">
              <a:avLst/>
            </a:prstGeom>
            <a:ln>
              <a:prstDash val="dash"/>
              <a:tailEnd type="arrow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27" name="Abgerundetes Rechteck 26"/>
          <p:cNvSpPr/>
          <p:nvPr/>
        </p:nvSpPr>
        <p:spPr>
          <a:xfrm>
            <a:off x="6763151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Report </a:t>
            </a:r>
            <a:r>
              <a:rPr lang="de-DE" sz="1700" dirty="0" err="1" smtClean="0">
                <a:solidFill>
                  <a:schemeClr val="tx1"/>
                </a:solidFill>
              </a:rPr>
              <a:t>of</a:t>
            </a:r>
            <a:r>
              <a:rPr lang="de-DE" sz="1700" dirty="0" smtClean="0">
                <a:solidFill>
                  <a:schemeClr val="tx1"/>
                </a:solidFill>
              </a:rPr>
              <a:t> </a:t>
            </a:r>
            <a:r>
              <a:rPr lang="de-DE" sz="1700" dirty="0" err="1" smtClean="0">
                <a:solidFill>
                  <a:schemeClr val="tx1"/>
                </a:solidFill>
              </a:rPr>
              <a:t>Results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28" name="Abgerundetes Rechteck 27"/>
          <p:cNvSpPr/>
          <p:nvPr/>
        </p:nvSpPr>
        <p:spPr>
          <a:xfrm>
            <a:off x="2493567" y="5760000"/>
            <a:ext cx="1800200" cy="504056"/>
          </a:xfrm>
          <a:prstGeom prst="roundRect">
            <a:avLst/>
          </a:prstGeom>
          <a:solidFill>
            <a:srgbClr val="9C1C26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bg1"/>
                </a:solidFill>
              </a:rPr>
              <a:t>Data Training</a:t>
            </a:r>
            <a:endParaRPr lang="de-DE" sz="1700" dirty="0">
              <a:solidFill>
                <a:schemeClr val="bg1"/>
              </a:solidFill>
            </a:endParaRPr>
          </a:p>
        </p:txBody>
      </p:sp>
      <p:sp>
        <p:nvSpPr>
          <p:cNvPr id="29" name="Abgerundetes Rechteck 28"/>
          <p:cNvSpPr/>
          <p:nvPr/>
        </p:nvSpPr>
        <p:spPr>
          <a:xfrm>
            <a:off x="358775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Division </a:t>
            </a:r>
            <a:r>
              <a:rPr lang="en-US" sz="1700" dirty="0" smtClean="0">
                <a:solidFill>
                  <a:schemeClr val="tx1"/>
                </a:solidFill>
              </a:rPr>
              <a:t>of</a:t>
            </a:r>
            <a:r>
              <a:rPr lang="de-DE" sz="1700" dirty="0" smtClean="0">
                <a:solidFill>
                  <a:schemeClr val="tx1"/>
                </a:solidFill>
              </a:rPr>
              <a:t> Data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30" name="Abgerundetes Rechteck 29"/>
          <p:cNvSpPr/>
          <p:nvPr/>
        </p:nvSpPr>
        <p:spPr>
          <a:xfrm>
            <a:off x="4628359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err="1" smtClean="0">
                <a:solidFill>
                  <a:schemeClr val="tx1"/>
                </a:solidFill>
              </a:rPr>
              <a:t>Classification</a:t>
            </a:r>
            <a:endParaRPr lang="de-DE" sz="17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 smtClean="0"/>
              <a:t>Classification </a:t>
            </a:r>
            <a:r>
              <a:rPr lang="en-US" dirty="0" smtClean="0"/>
              <a:t>– Linear </a:t>
            </a:r>
            <a:r>
              <a:rPr lang="en-US" dirty="0" err="1" smtClean="0"/>
              <a:t>Discriminant</a:t>
            </a:r>
            <a:r>
              <a:rPr lang="en-US" dirty="0" smtClean="0"/>
              <a:t> Analysis</a:t>
            </a:r>
            <a:endParaRPr lang="en-US" noProof="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000" y="1620001"/>
            <a:ext cx="6823569" cy="3969240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noProof="0" dirty="0" smtClean="0"/>
              <a:t>Similar to PCA but uses class labels (supervised method)</a:t>
            </a:r>
          </a:p>
          <a:p>
            <a:pPr>
              <a:buFont typeface="Arial" pitchFamily="34" charset="0"/>
              <a:buChar char="•"/>
            </a:pPr>
            <a:r>
              <a:rPr lang="en-US" noProof="0" dirty="0" smtClean="0"/>
              <a:t>Maximize the separation between multiple classes</a:t>
            </a:r>
          </a:p>
          <a:p>
            <a:pPr>
              <a:buFont typeface="Arial" pitchFamily="34" charset="0"/>
              <a:buChar char="•"/>
            </a:pPr>
            <a:r>
              <a:rPr lang="en-US" noProof="0" dirty="0" smtClean="0"/>
              <a:t>But keep classes</a:t>
            </a:r>
          </a:p>
          <a:p>
            <a:pPr>
              <a:buFont typeface="Arial" pitchFamily="34" charset="0"/>
              <a:buChar char="•"/>
            </a:pPr>
            <a:r>
              <a:rPr lang="en-US" noProof="0" dirty="0" smtClean="0"/>
              <a:t>Steps:</a:t>
            </a:r>
          </a:p>
          <a:p>
            <a:pPr lvl="2">
              <a:buFont typeface="Arial" pitchFamily="34" charset="0"/>
              <a:buChar char="•"/>
            </a:pPr>
            <a:r>
              <a:rPr lang="en-US" noProof="0" dirty="0" smtClean="0"/>
              <a:t>Compute the mean for each class</a:t>
            </a:r>
          </a:p>
          <a:p>
            <a:pPr lvl="2">
              <a:buFont typeface="Arial" pitchFamily="34" charset="0"/>
              <a:buChar char="•"/>
            </a:pPr>
            <a:r>
              <a:rPr lang="en-US" noProof="0" dirty="0" smtClean="0"/>
              <a:t>Compute the scatter matrices</a:t>
            </a:r>
          </a:p>
          <a:p>
            <a:pPr lvl="2">
              <a:buFont typeface="Arial" pitchFamily="34" charset="0"/>
              <a:buChar char="•"/>
            </a:pPr>
            <a:r>
              <a:rPr lang="en-US" noProof="0" dirty="0" smtClean="0"/>
              <a:t>Compute the eigenvectors </a:t>
            </a:r>
          </a:p>
          <a:p>
            <a:pPr lvl="2">
              <a:buFont typeface="Arial" pitchFamily="34" charset="0"/>
              <a:buChar char="•"/>
            </a:pPr>
            <a:r>
              <a:rPr lang="en-US" noProof="0" dirty="0" smtClean="0"/>
              <a:t>sort the eigenvectors</a:t>
            </a:r>
          </a:p>
          <a:p>
            <a:pPr lvl="2">
              <a:buFont typeface="Arial" pitchFamily="34" charset="0"/>
              <a:buChar char="•"/>
            </a:pPr>
            <a:r>
              <a:rPr lang="en-US" noProof="0" dirty="0" smtClean="0"/>
              <a:t>Transform data into a new sub space</a:t>
            </a:r>
          </a:p>
          <a:p>
            <a:pPr lvl="2">
              <a:buFont typeface="Arial" pitchFamily="34" charset="0"/>
              <a:buChar char="•"/>
            </a:pPr>
            <a:endParaRPr lang="en-US" noProof="0" dirty="0" smtClean="0"/>
          </a:p>
          <a:p>
            <a:pPr lvl="2">
              <a:buFont typeface="Arial" pitchFamily="34" charset="0"/>
              <a:buChar char="•"/>
            </a:pPr>
            <a:endParaRPr lang="en-US" noProof="0" dirty="0"/>
          </a:p>
        </p:txBody>
      </p:sp>
      <p:pic>
        <p:nvPicPr>
          <p:cNvPr id="20482" name="Picture 2" descr="grap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3844" y="2836516"/>
            <a:ext cx="3219450" cy="2752725"/>
          </a:xfrm>
          <a:prstGeom prst="rect">
            <a:avLst/>
          </a:prstGeom>
          <a:noFill/>
        </p:spPr>
      </p:pic>
      <p:sp>
        <p:nvSpPr>
          <p:cNvPr id="9" name="Textfeld 8"/>
          <p:cNvSpPr txBox="1"/>
          <p:nvPr/>
        </p:nvSpPr>
        <p:spPr>
          <a:xfrm>
            <a:off x="4888238" y="5302369"/>
            <a:ext cx="39050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/>
              <a:t>http://sebastianraschka.com/Articles/2014_python_lda.htm</a:t>
            </a:r>
          </a:p>
          <a:p>
            <a:endParaRPr lang="de-DE" sz="1100" dirty="0"/>
          </a:p>
        </p:txBody>
      </p:sp>
      <p:sp>
        <p:nvSpPr>
          <p:cNvPr id="10" name="Abgerundetes Rechteck 9"/>
          <p:cNvSpPr/>
          <p:nvPr/>
        </p:nvSpPr>
        <p:spPr>
          <a:xfrm>
            <a:off x="6763151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Report </a:t>
            </a:r>
            <a:r>
              <a:rPr lang="de-DE" sz="1700" dirty="0" err="1" smtClean="0">
                <a:solidFill>
                  <a:schemeClr val="tx1"/>
                </a:solidFill>
              </a:rPr>
              <a:t>of</a:t>
            </a:r>
            <a:r>
              <a:rPr lang="de-DE" sz="1700" dirty="0" smtClean="0">
                <a:solidFill>
                  <a:schemeClr val="tx1"/>
                </a:solidFill>
              </a:rPr>
              <a:t> </a:t>
            </a:r>
            <a:r>
              <a:rPr lang="de-DE" sz="1700" dirty="0" err="1" smtClean="0">
                <a:solidFill>
                  <a:schemeClr val="tx1"/>
                </a:solidFill>
              </a:rPr>
              <a:t>Results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1" name="Abgerundetes Rechteck 10"/>
          <p:cNvSpPr/>
          <p:nvPr/>
        </p:nvSpPr>
        <p:spPr>
          <a:xfrm>
            <a:off x="2493567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Data Training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2" name="Abgerundetes Rechteck 11"/>
          <p:cNvSpPr/>
          <p:nvPr/>
        </p:nvSpPr>
        <p:spPr>
          <a:xfrm>
            <a:off x="358775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Division </a:t>
            </a:r>
            <a:r>
              <a:rPr lang="en-US" sz="1700" dirty="0" smtClean="0">
                <a:solidFill>
                  <a:schemeClr val="tx1"/>
                </a:solidFill>
              </a:rPr>
              <a:t>of</a:t>
            </a:r>
            <a:r>
              <a:rPr lang="de-DE" sz="1700" dirty="0" smtClean="0">
                <a:solidFill>
                  <a:schemeClr val="tx1"/>
                </a:solidFill>
              </a:rPr>
              <a:t> Data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3" name="Abgerundetes Rechteck 12"/>
          <p:cNvSpPr/>
          <p:nvPr/>
        </p:nvSpPr>
        <p:spPr>
          <a:xfrm>
            <a:off x="4628359" y="5760000"/>
            <a:ext cx="1800200" cy="504056"/>
          </a:xfrm>
          <a:prstGeom prst="roundRect">
            <a:avLst/>
          </a:prstGeom>
          <a:solidFill>
            <a:srgbClr val="9C1C26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err="1" smtClean="0">
                <a:solidFill>
                  <a:schemeClr val="bg1"/>
                </a:solidFill>
              </a:rPr>
              <a:t>Classification</a:t>
            </a:r>
            <a:endParaRPr lang="de-DE" sz="17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 smtClean="0"/>
              <a:t>Classification – </a:t>
            </a:r>
            <a:r>
              <a:rPr lang="de-DE" dirty="0" smtClean="0"/>
              <a:t>k-</a:t>
            </a:r>
            <a:r>
              <a:rPr lang="de-DE" dirty="0" err="1" smtClean="0"/>
              <a:t>Nearest</a:t>
            </a:r>
            <a:r>
              <a:rPr lang="de-DE" dirty="0" smtClean="0"/>
              <a:t> </a:t>
            </a:r>
            <a:r>
              <a:rPr lang="de-DE" dirty="0" err="1" smtClean="0"/>
              <a:t>Neighbors</a:t>
            </a:r>
            <a:endParaRPr lang="de-DE" dirty="0" smtClean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45308" y="1772816"/>
            <a:ext cx="8028424" cy="1368152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noProof="0" dirty="0" smtClean="0"/>
              <a:t>Majority vote in a certain area</a:t>
            </a:r>
          </a:p>
          <a:p>
            <a:pPr>
              <a:buFont typeface="Arial" pitchFamily="34" charset="0"/>
              <a:buChar char="•"/>
            </a:pPr>
            <a:r>
              <a:rPr lang="en-US" noProof="0" dirty="0" smtClean="0"/>
              <a:t>How to chose k ?</a:t>
            </a:r>
          </a:p>
          <a:p>
            <a:pPr>
              <a:buFont typeface="Arial" pitchFamily="34" charset="0"/>
              <a:buChar char="•"/>
            </a:pPr>
            <a:r>
              <a:rPr lang="en-US" noProof="0" dirty="0" smtClean="0"/>
              <a:t>How to measure distance ?</a:t>
            </a:r>
            <a:endParaRPr lang="en-US" noProof="0" dirty="0"/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 cstate="print"/>
          <a:srcRect t="7091"/>
          <a:stretch>
            <a:fillRect/>
          </a:stretch>
        </p:blipFill>
        <p:spPr bwMode="auto">
          <a:xfrm>
            <a:off x="5732256" y="1585481"/>
            <a:ext cx="2537271" cy="189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4" cstate="print"/>
          <a:srcRect l="3260" t="5841"/>
          <a:stretch>
            <a:fillRect/>
          </a:stretch>
        </p:blipFill>
        <p:spPr bwMode="auto">
          <a:xfrm>
            <a:off x="596516" y="3419609"/>
            <a:ext cx="7056784" cy="2188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feld 9"/>
          <p:cNvSpPr txBox="1"/>
          <p:nvPr/>
        </p:nvSpPr>
        <p:spPr>
          <a:xfrm>
            <a:off x="3491880" y="5488256"/>
            <a:ext cx="56521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/>
              <a:t>http://bdewilde.github.io/blog/blogger/2012/10/26/classification-of-hand-written-digits-3/</a:t>
            </a:r>
            <a:endParaRPr lang="de-DE" sz="1100" dirty="0"/>
          </a:p>
        </p:txBody>
      </p:sp>
      <p:sp>
        <p:nvSpPr>
          <p:cNvPr id="11" name="Abgerundetes Rechteck 10"/>
          <p:cNvSpPr/>
          <p:nvPr/>
        </p:nvSpPr>
        <p:spPr>
          <a:xfrm>
            <a:off x="6763151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Report </a:t>
            </a:r>
            <a:r>
              <a:rPr lang="de-DE" sz="1700" dirty="0" err="1" smtClean="0">
                <a:solidFill>
                  <a:schemeClr val="tx1"/>
                </a:solidFill>
              </a:rPr>
              <a:t>of</a:t>
            </a:r>
            <a:r>
              <a:rPr lang="de-DE" sz="1700" dirty="0" smtClean="0">
                <a:solidFill>
                  <a:schemeClr val="tx1"/>
                </a:solidFill>
              </a:rPr>
              <a:t> </a:t>
            </a:r>
            <a:r>
              <a:rPr lang="de-DE" sz="1700" dirty="0" err="1" smtClean="0">
                <a:solidFill>
                  <a:schemeClr val="tx1"/>
                </a:solidFill>
              </a:rPr>
              <a:t>Results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2" name="Abgerundetes Rechteck 11"/>
          <p:cNvSpPr/>
          <p:nvPr/>
        </p:nvSpPr>
        <p:spPr>
          <a:xfrm>
            <a:off x="2493567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Data Training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3" name="Abgerundetes Rechteck 12"/>
          <p:cNvSpPr/>
          <p:nvPr/>
        </p:nvSpPr>
        <p:spPr>
          <a:xfrm>
            <a:off x="358775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Division </a:t>
            </a:r>
            <a:r>
              <a:rPr lang="en-US" sz="1700" dirty="0" smtClean="0">
                <a:solidFill>
                  <a:schemeClr val="tx1"/>
                </a:solidFill>
              </a:rPr>
              <a:t>of</a:t>
            </a:r>
            <a:r>
              <a:rPr lang="de-DE" sz="1700" dirty="0" smtClean="0">
                <a:solidFill>
                  <a:schemeClr val="tx1"/>
                </a:solidFill>
              </a:rPr>
              <a:t> Data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4" name="Abgerundetes Rechteck 13"/>
          <p:cNvSpPr/>
          <p:nvPr/>
        </p:nvSpPr>
        <p:spPr>
          <a:xfrm>
            <a:off x="4628359" y="5760000"/>
            <a:ext cx="1800200" cy="504056"/>
          </a:xfrm>
          <a:prstGeom prst="roundRect">
            <a:avLst/>
          </a:prstGeom>
          <a:solidFill>
            <a:srgbClr val="9C1C26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err="1" smtClean="0">
                <a:solidFill>
                  <a:schemeClr val="bg1"/>
                </a:solidFill>
              </a:rPr>
              <a:t>Classification</a:t>
            </a:r>
            <a:endParaRPr lang="de-DE" sz="17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 smtClean="0"/>
              <a:t>Classification – Random Forest</a:t>
            </a:r>
            <a:endParaRPr lang="en-US" noProof="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000" y="1620001"/>
            <a:ext cx="6823569" cy="3969240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noProof="0" dirty="0" smtClean="0"/>
              <a:t>Many decision trees</a:t>
            </a:r>
          </a:p>
          <a:p>
            <a:pPr>
              <a:buFont typeface="Arial" pitchFamily="34" charset="0"/>
              <a:buChar char="•"/>
            </a:pPr>
            <a:r>
              <a:rPr lang="en-US" noProof="0" dirty="0" smtClean="0"/>
              <a:t>Different strategies to split sub trees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</a:t>
            </a:r>
            <a:r>
              <a:rPr lang="en-US" noProof="0" dirty="0" err="1" smtClean="0"/>
              <a:t>ome</a:t>
            </a:r>
            <a:r>
              <a:rPr lang="en-US" noProof="0" dirty="0" smtClean="0"/>
              <a:t> kind of boosting</a:t>
            </a:r>
          </a:p>
          <a:p>
            <a:pPr>
              <a:buFont typeface="Arial" pitchFamily="34" charset="0"/>
              <a:buChar char="•"/>
            </a:pPr>
            <a:r>
              <a:rPr lang="en-US" noProof="0" dirty="0" smtClean="0"/>
              <a:t>Majority vote like knn</a:t>
            </a:r>
          </a:p>
          <a:p>
            <a:pPr>
              <a:buFont typeface="Arial" pitchFamily="34" charset="0"/>
              <a:buChar char="•"/>
            </a:pPr>
            <a:endParaRPr lang="en-US" noProof="0" dirty="0"/>
          </a:p>
        </p:txBody>
      </p:sp>
      <p:pic>
        <p:nvPicPr>
          <p:cNvPr id="16386" name="Picture 2" descr="dtreediagra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4504" y="1620001"/>
            <a:ext cx="3152775" cy="2286001"/>
          </a:xfrm>
          <a:prstGeom prst="rect">
            <a:avLst/>
          </a:prstGeom>
          <a:noFill/>
        </p:spPr>
      </p:pic>
      <p:sp>
        <p:nvSpPr>
          <p:cNvPr id="9" name="Textfeld 8"/>
          <p:cNvSpPr txBox="1"/>
          <p:nvPr/>
        </p:nvSpPr>
        <p:spPr>
          <a:xfrm>
            <a:off x="4659520" y="5327631"/>
            <a:ext cx="423296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/>
              <a:t>https://shapeofdata.wordpress.com/2013/07/09/random-forests/</a:t>
            </a:r>
            <a:endParaRPr lang="de-DE" sz="1100" dirty="0"/>
          </a:p>
        </p:txBody>
      </p:sp>
      <p:sp>
        <p:nvSpPr>
          <p:cNvPr id="10" name="Abgerundetes Rechteck 9"/>
          <p:cNvSpPr/>
          <p:nvPr/>
        </p:nvSpPr>
        <p:spPr>
          <a:xfrm>
            <a:off x="6763151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Report </a:t>
            </a:r>
            <a:r>
              <a:rPr lang="de-DE" sz="1700" dirty="0" err="1" smtClean="0">
                <a:solidFill>
                  <a:schemeClr val="tx1"/>
                </a:solidFill>
              </a:rPr>
              <a:t>of</a:t>
            </a:r>
            <a:r>
              <a:rPr lang="de-DE" sz="1700" dirty="0" smtClean="0">
                <a:solidFill>
                  <a:schemeClr val="tx1"/>
                </a:solidFill>
              </a:rPr>
              <a:t> </a:t>
            </a:r>
            <a:r>
              <a:rPr lang="de-DE" sz="1700" dirty="0" err="1" smtClean="0">
                <a:solidFill>
                  <a:schemeClr val="tx1"/>
                </a:solidFill>
              </a:rPr>
              <a:t>Results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1" name="Abgerundetes Rechteck 10"/>
          <p:cNvSpPr/>
          <p:nvPr/>
        </p:nvSpPr>
        <p:spPr>
          <a:xfrm>
            <a:off x="2493567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Data Training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2" name="Abgerundetes Rechteck 11"/>
          <p:cNvSpPr/>
          <p:nvPr/>
        </p:nvSpPr>
        <p:spPr>
          <a:xfrm>
            <a:off x="358775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Division </a:t>
            </a:r>
            <a:r>
              <a:rPr lang="en-US" sz="1700" dirty="0" smtClean="0">
                <a:solidFill>
                  <a:schemeClr val="tx1"/>
                </a:solidFill>
              </a:rPr>
              <a:t>of</a:t>
            </a:r>
            <a:r>
              <a:rPr lang="de-DE" sz="1700" dirty="0" smtClean="0">
                <a:solidFill>
                  <a:schemeClr val="tx1"/>
                </a:solidFill>
              </a:rPr>
              <a:t> Data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3" name="Abgerundetes Rechteck 12"/>
          <p:cNvSpPr/>
          <p:nvPr/>
        </p:nvSpPr>
        <p:spPr>
          <a:xfrm>
            <a:off x="4628359" y="5760000"/>
            <a:ext cx="1800200" cy="504056"/>
          </a:xfrm>
          <a:prstGeom prst="roundRect">
            <a:avLst/>
          </a:prstGeom>
          <a:solidFill>
            <a:srgbClr val="9C1C26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err="1" smtClean="0">
                <a:solidFill>
                  <a:schemeClr val="bg1"/>
                </a:solidFill>
              </a:rPr>
              <a:t>Classification</a:t>
            </a:r>
            <a:endParaRPr lang="de-DE" sz="17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 smtClean="0"/>
              <a:t>Classification – Support Vector Machine</a:t>
            </a:r>
            <a:endParaRPr lang="en-US" noProof="0" dirty="0"/>
          </a:p>
        </p:txBody>
      </p:sp>
      <p:sp>
        <p:nvSpPr>
          <p:cNvPr id="8" name="Inhaltsplatzhalter 7"/>
          <p:cNvSpPr>
            <a:spLocks noGrp="1"/>
          </p:cNvSpPr>
          <p:nvPr>
            <p:ph idx="1"/>
          </p:nvPr>
        </p:nvSpPr>
        <p:spPr>
          <a:xfrm>
            <a:off x="360000" y="1620001"/>
            <a:ext cx="6823569" cy="368840"/>
          </a:xfrm>
        </p:spPr>
        <p:txBody>
          <a:bodyPr/>
          <a:lstStyle/>
          <a:p>
            <a:r>
              <a:rPr lang="en-US" noProof="0" dirty="0" smtClean="0"/>
              <a:t>Linear SVM - Idea</a:t>
            </a:r>
            <a:endParaRPr lang="en-US" noProof="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32855"/>
            <a:ext cx="2842381" cy="2669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2132855"/>
            <a:ext cx="6146936" cy="2669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feld 9"/>
          <p:cNvSpPr txBox="1"/>
          <p:nvPr/>
        </p:nvSpPr>
        <p:spPr>
          <a:xfrm>
            <a:off x="3707905" y="5157193"/>
            <a:ext cx="521083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/>
              <a:t>http://www.cs.columbia.edu/~kathy/cs4701/documents/jason_svm_tutorial.pdf</a:t>
            </a:r>
          </a:p>
        </p:txBody>
      </p:sp>
      <p:sp>
        <p:nvSpPr>
          <p:cNvPr id="15" name="Abgerundetes Rechteck 14"/>
          <p:cNvSpPr/>
          <p:nvPr/>
        </p:nvSpPr>
        <p:spPr>
          <a:xfrm>
            <a:off x="6763151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Report </a:t>
            </a:r>
            <a:r>
              <a:rPr lang="de-DE" sz="1700" dirty="0" err="1" smtClean="0">
                <a:solidFill>
                  <a:schemeClr val="tx1"/>
                </a:solidFill>
              </a:rPr>
              <a:t>of</a:t>
            </a:r>
            <a:r>
              <a:rPr lang="de-DE" sz="1700" dirty="0" smtClean="0">
                <a:solidFill>
                  <a:schemeClr val="tx1"/>
                </a:solidFill>
              </a:rPr>
              <a:t> </a:t>
            </a:r>
            <a:r>
              <a:rPr lang="de-DE" sz="1700" dirty="0" err="1" smtClean="0">
                <a:solidFill>
                  <a:schemeClr val="tx1"/>
                </a:solidFill>
              </a:rPr>
              <a:t>Results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6" name="Abgerundetes Rechteck 15"/>
          <p:cNvSpPr/>
          <p:nvPr/>
        </p:nvSpPr>
        <p:spPr>
          <a:xfrm>
            <a:off x="2493567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Data Training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7" name="Abgerundetes Rechteck 16"/>
          <p:cNvSpPr/>
          <p:nvPr/>
        </p:nvSpPr>
        <p:spPr>
          <a:xfrm>
            <a:off x="358775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Division </a:t>
            </a:r>
            <a:r>
              <a:rPr lang="en-US" sz="1700" dirty="0" smtClean="0">
                <a:solidFill>
                  <a:schemeClr val="tx1"/>
                </a:solidFill>
              </a:rPr>
              <a:t>of</a:t>
            </a:r>
            <a:r>
              <a:rPr lang="de-DE" sz="1700" dirty="0" smtClean="0">
                <a:solidFill>
                  <a:schemeClr val="tx1"/>
                </a:solidFill>
              </a:rPr>
              <a:t> Data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8" name="Abgerundetes Rechteck 17"/>
          <p:cNvSpPr/>
          <p:nvPr/>
        </p:nvSpPr>
        <p:spPr>
          <a:xfrm>
            <a:off x="4628359" y="5760000"/>
            <a:ext cx="1800200" cy="504056"/>
          </a:xfrm>
          <a:prstGeom prst="roundRect">
            <a:avLst/>
          </a:prstGeom>
          <a:solidFill>
            <a:srgbClr val="9C1C26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err="1" smtClean="0">
                <a:solidFill>
                  <a:schemeClr val="bg1"/>
                </a:solidFill>
              </a:rPr>
              <a:t>Classification</a:t>
            </a:r>
            <a:endParaRPr lang="de-DE" sz="17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 smtClean="0"/>
              <a:t>Classification – SVM</a:t>
            </a:r>
            <a:endParaRPr lang="en-US" noProof="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774" y="1619999"/>
            <a:ext cx="5509370" cy="2808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4551" y="4581128"/>
            <a:ext cx="5755641" cy="99839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3" name="Textfeld 12"/>
          <p:cNvSpPr txBox="1"/>
          <p:nvPr/>
        </p:nvSpPr>
        <p:spPr>
          <a:xfrm>
            <a:off x="6459720" y="3717032"/>
            <a:ext cx="243276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de-DE" dirty="0" smtClean="0"/>
              <a:t>y = </a:t>
            </a:r>
            <a:r>
              <a:rPr lang="de-DE" dirty="0" err="1" smtClean="0"/>
              <a:t>labels</a:t>
            </a:r>
            <a:r>
              <a:rPr lang="de-DE" dirty="0" smtClean="0"/>
              <a:t> = {1,-1}</a:t>
            </a:r>
          </a:p>
          <a:p>
            <a:r>
              <a:rPr lang="de-DE" dirty="0" smtClean="0"/>
              <a:t>x = </a:t>
            </a:r>
            <a:r>
              <a:rPr lang="de-DE" dirty="0" err="1" smtClean="0"/>
              <a:t>data</a:t>
            </a:r>
            <a:r>
              <a:rPr lang="de-DE" dirty="0" smtClean="0"/>
              <a:t> </a:t>
            </a:r>
            <a:r>
              <a:rPr lang="de-DE" dirty="0" err="1" smtClean="0"/>
              <a:t>points</a:t>
            </a:r>
            <a:endParaRPr lang="de-DE" dirty="0"/>
          </a:p>
        </p:txBody>
      </p:sp>
      <p:sp>
        <p:nvSpPr>
          <p:cNvPr id="15" name="Abgerundetes Rechteck 14"/>
          <p:cNvSpPr/>
          <p:nvPr/>
        </p:nvSpPr>
        <p:spPr>
          <a:xfrm>
            <a:off x="6763151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Report </a:t>
            </a:r>
            <a:r>
              <a:rPr lang="de-DE" sz="1700" dirty="0" err="1" smtClean="0">
                <a:solidFill>
                  <a:schemeClr val="tx1"/>
                </a:solidFill>
              </a:rPr>
              <a:t>of</a:t>
            </a:r>
            <a:r>
              <a:rPr lang="de-DE" sz="1700" dirty="0" smtClean="0">
                <a:solidFill>
                  <a:schemeClr val="tx1"/>
                </a:solidFill>
              </a:rPr>
              <a:t> </a:t>
            </a:r>
            <a:r>
              <a:rPr lang="de-DE" sz="1700" dirty="0" err="1" smtClean="0">
                <a:solidFill>
                  <a:schemeClr val="tx1"/>
                </a:solidFill>
              </a:rPr>
              <a:t>Results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6" name="Abgerundetes Rechteck 15"/>
          <p:cNvSpPr/>
          <p:nvPr/>
        </p:nvSpPr>
        <p:spPr>
          <a:xfrm>
            <a:off x="2493567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Data Training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7" name="Abgerundetes Rechteck 16"/>
          <p:cNvSpPr/>
          <p:nvPr/>
        </p:nvSpPr>
        <p:spPr>
          <a:xfrm>
            <a:off x="358775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Division </a:t>
            </a:r>
            <a:r>
              <a:rPr lang="en-US" sz="1700" dirty="0" smtClean="0">
                <a:solidFill>
                  <a:schemeClr val="tx1"/>
                </a:solidFill>
              </a:rPr>
              <a:t>of</a:t>
            </a:r>
            <a:r>
              <a:rPr lang="de-DE" sz="1700" dirty="0" smtClean="0">
                <a:solidFill>
                  <a:schemeClr val="tx1"/>
                </a:solidFill>
              </a:rPr>
              <a:t> Data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8" name="Abgerundetes Rechteck 17"/>
          <p:cNvSpPr/>
          <p:nvPr/>
        </p:nvSpPr>
        <p:spPr>
          <a:xfrm>
            <a:off x="4628359" y="5760000"/>
            <a:ext cx="1800200" cy="504056"/>
          </a:xfrm>
          <a:prstGeom prst="roundRect">
            <a:avLst/>
          </a:prstGeom>
          <a:solidFill>
            <a:srgbClr val="9C1C26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err="1" smtClean="0">
                <a:solidFill>
                  <a:schemeClr val="bg1"/>
                </a:solidFill>
              </a:rPr>
              <a:t>Classification</a:t>
            </a:r>
            <a:endParaRPr lang="de-DE" sz="17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 smtClean="0"/>
              <a:t>Classification – SVM - Dual Formulation</a:t>
            </a:r>
            <a:br>
              <a:rPr lang="en-US" noProof="0" dirty="0" smtClean="0"/>
            </a:br>
            <a:endParaRPr lang="en-US" noProof="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6750" y="1484784"/>
            <a:ext cx="6357953" cy="1610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 t="5169"/>
          <a:stretch>
            <a:fillRect/>
          </a:stretch>
        </p:blipFill>
        <p:spPr bwMode="auto">
          <a:xfrm>
            <a:off x="4659520" y="2708920"/>
            <a:ext cx="3939496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feld 8"/>
          <p:cNvSpPr txBox="1"/>
          <p:nvPr/>
        </p:nvSpPr>
        <p:spPr>
          <a:xfrm>
            <a:off x="626750" y="3429000"/>
            <a:ext cx="34411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de-DE" dirty="0" smtClean="0"/>
              <a:t> </a:t>
            </a:r>
            <a:r>
              <a:rPr lang="de-DE" dirty="0" err="1" smtClean="0"/>
              <a:t>Quadratic</a:t>
            </a:r>
            <a:r>
              <a:rPr lang="de-DE" dirty="0" smtClean="0"/>
              <a:t> Problem</a:t>
            </a:r>
          </a:p>
          <a:p>
            <a:pPr>
              <a:buFont typeface="Arial" pitchFamily="34" charset="0"/>
              <a:buChar char="•"/>
            </a:pPr>
            <a:r>
              <a:rPr lang="de-DE" dirty="0" smtClean="0"/>
              <a:t> </a:t>
            </a:r>
            <a:r>
              <a:rPr lang="de-DE" dirty="0" err="1" smtClean="0"/>
              <a:t>Convex</a:t>
            </a:r>
            <a:endParaRPr lang="de-DE" dirty="0" smtClean="0"/>
          </a:p>
          <a:p>
            <a:pPr>
              <a:buFont typeface="Arial" pitchFamily="34" charset="0"/>
              <a:buChar char="•"/>
            </a:pPr>
            <a:r>
              <a:rPr lang="de-DE" dirty="0" smtClean="0"/>
              <a:t> Global Optimum</a:t>
            </a:r>
          </a:p>
        </p:txBody>
      </p:sp>
      <p:sp>
        <p:nvSpPr>
          <p:cNvPr id="14" name="Abgerundetes Rechteck 13"/>
          <p:cNvSpPr/>
          <p:nvPr/>
        </p:nvSpPr>
        <p:spPr>
          <a:xfrm>
            <a:off x="6763151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Report </a:t>
            </a:r>
            <a:r>
              <a:rPr lang="de-DE" sz="1700" dirty="0" err="1" smtClean="0">
                <a:solidFill>
                  <a:schemeClr val="tx1"/>
                </a:solidFill>
              </a:rPr>
              <a:t>of</a:t>
            </a:r>
            <a:r>
              <a:rPr lang="de-DE" sz="1700" dirty="0" smtClean="0">
                <a:solidFill>
                  <a:schemeClr val="tx1"/>
                </a:solidFill>
              </a:rPr>
              <a:t> </a:t>
            </a:r>
            <a:r>
              <a:rPr lang="de-DE" sz="1700" dirty="0" err="1" smtClean="0">
                <a:solidFill>
                  <a:schemeClr val="tx1"/>
                </a:solidFill>
              </a:rPr>
              <a:t>Results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5" name="Abgerundetes Rechteck 14"/>
          <p:cNvSpPr/>
          <p:nvPr/>
        </p:nvSpPr>
        <p:spPr>
          <a:xfrm>
            <a:off x="2493567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Data Training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6" name="Abgerundetes Rechteck 15"/>
          <p:cNvSpPr/>
          <p:nvPr/>
        </p:nvSpPr>
        <p:spPr>
          <a:xfrm>
            <a:off x="358775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Division </a:t>
            </a:r>
            <a:r>
              <a:rPr lang="en-US" sz="1700" dirty="0" smtClean="0">
                <a:solidFill>
                  <a:schemeClr val="tx1"/>
                </a:solidFill>
              </a:rPr>
              <a:t>of</a:t>
            </a:r>
            <a:r>
              <a:rPr lang="de-DE" sz="1700" dirty="0" smtClean="0">
                <a:solidFill>
                  <a:schemeClr val="tx1"/>
                </a:solidFill>
              </a:rPr>
              <a:t> Data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7" name="Abgerundetes Rechteck 16"/>
          <p:cNvSpPr/>
          <p:nvPr/>
        </p:nvSpPr>
        <p:spPr>
          <a:xfrm>
            <a:off x="4628359" y="5760000"/>
            <a:ext cx="1800200" cy="504056"/>
          </a:xfrm>
          <a:prstGeom prst="roundRect">
            <a:avLst/>
          </a:prstGeom>
          <a:solidFill>
            <a:srgbClr val="9C1C26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err="1" smtClean="0">
                <a:solidFill>
                  <a:schemeClr val="bg1"/>
                </a:solidFill>
              </a:rPr>
              <a:t>Classification</a:t>
            </a:r>
            <a:endParaRPr lang="de-DE" sz="17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 smtClean="0"/>
              <a:t>Classification – SVM – Non-linear </a:t>
            </a:r>
            <a:br>
              <a:rPr lang="en-US" noProof="0" dirty="0" smtClean="0"/>
            </a:br>
            <a:endParaRPr lang="en-US" noProof="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628800"/>
            <a:ext cx="5328592" cy="2123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3" y="4915905"/>
            <a:ext cx="4320480" cy="536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feld 10"/>
          <p:cNvSpPr txBox="1"/>
          <p:nvPr/>
        </p:nvSpPr>
        <p:spPr>
          <a:xfrm>
            <a:off x="539552" y="4293096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err="1" smtClean="0"/>
              <a:t>Kernel</a:t>
            </a:r>
            <a:r>
              <a:rPr lang="de-DE" dirty="0" smtClean="0"/>
              <a:t> – Trick: </a:t>
            </a:r>
            <a:endParaRPr lang="de-DE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3736714"/>
            <a:ext cx="4392488" cy="1112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Ellipse 12"/>
          <p:cNvSpPr/>
          <p:nvPr/>
        </p:nvSpPr>
        <p:spPr>
          <a:xfrm>
            <a:off x="7668344" y="3752515"/>
            <a:ext cx="504056" cy="54058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Textfeld 13"/>
          <p:cNvSpPr txBox="1"/>
          <p:nvPr/>
        </p:nvSpPr>
        <p:spPr>
          <a:xfrm>
            <a:off x="3707905" y="5418803"/>
            <a:ext cx="521083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/>
              <a:t>http://www.cs.columbia.edu/~kathy/cs4701/documents/jason_svm_tutorial.pdf</a:t>
            </a:r>
          </a:p>
        </p:txBody>
      </p:sp>
      <p:sp>
        <p:nvSpPr>
          <p:cNvPr id="19" name="Abgerundetes Rechteck 18"/>
          <p:cNvSpPr/>
          <p:nvPr/>
        </p:nvSpPr>
        <p:spPr>
          <a:xfrm>
            <a:off x="6763151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Report </a:t>
            </a:r>
            <a:r>
              <a:rPr lang="de-DE" sz="1700" dirty="0" err="1" smtClean="0">
                <a:solidFill>
                  <a:schemeClr val="tx1"/>
                </a:solidFill>
              </a:rPr>
              <a:t>of</a:t>
            </a:r>
            <a:r>
              <a:rPr lang="de-DE" sz="1700" dirty="0" smtClean="0">
                <a:solidFill>
                  <a:schemeClr val="tx1"/>
                </a:solidFill>
              </a:rPr>
              <a:t> </a:t>
            </a:r>
            <a:r>
              <a:rPr lang="de-DE" sz="1700" dirty="0" err="1" smtClean="0">
                <a:solidFill>
                  <a:schemeClr val="tx1"/>
                </a:solidFill>
              </a:rPr>
              <a:t>Results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20" name="Abgerundetes Rechteck 19"/>
          <p:cNvSpPr/>
          <p:nvPr/>
        </p:nvSpPr>
        <p:spPr>
          <a:xfrm>
            <a:off x="2493567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Data Training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21" name="Abgerundetes Rechteck 20"/>
          <p:cNvSpPr/>
          <p:nvPr/>
        </p:nvSpPr>
        <p:spPr>
          <a:xfrm>
            <a:off x="358775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Division </a:t>
            </a:r>
            <a:r>
              <a:rPr lang="en-US" sz="1700" dirty="0" smtClean="0">
                <a:solidFill>
                  <a:schemeClr val="tx1"/>
                </a:solidFill>
              </a:rPr>
              <a:t>of</a:t>
            </a:r>
            <a:r>
              <a:rPr lang="de-DE" sz="1700" dirty="0" smtClean="0">
                <a:solidFill>
                  <a:schemeClr val="tx1"/>
                </a:solidFill>
              </a:rPr>
              <a:t> Data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22" name="Abgerundetes Rechteck 21"/>
          <p:cNvSpPr/>
          <p:nvPr/>
        </p:nvSpPr>
        <p:spPr>
          <a:xfrm>
            <a:off x="4628359" y="5760000"/>
            <a:ext cx="1800200" cy="504056"/>
          </a:xfrm>
          <a:prstGeom prst="roundRect">
            <a:avLst/>
          </a:prstGeom>
          <a:solidFill>
            <a:srgbClr val="9C1C26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err="1" smtClean="0">
                <a:solidFill>
                  <a:schemeClr val="bg1"/>
                </a:solidFill>
              </a:rPr>
              <a:t>Classification</a:t>
            </a:r>
            <a:endParaRPr lang="de-DE" sz="17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 smtClean="0"/>
              <a:t>Classification – SVM – Kernel </a:t>
            </a:r>
            <a:br>
              <a:rPr lang="en-US" noProof="0" dirty="0" smtClean="0"/>
            </a:br>
            <a:endParaRPr lang="en-US" noProof="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3" y="1772816"/>
            <a:ext cx="4320480" cy="536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3" y="2996952"/>
            <a:ext cx="38862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3" y="4437112"/>
            <a:ext cx="553402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feld 13"/>
          <p:cNvSpPr txBox="1"/>
          <p:nvPr/>
        </p:nvSpPr>
        <p:spPr>
          <a:xfrm>
            <a:off x="539553" y="2627620"/>
            <a:ext cx="2664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err="1" smtClean="0"/>
              <a:t>Polynomial</a:t>
            </a:r>
            <a:r>
              <a:rPr lang="de-DE" dirty="0" smtClean="0"/>
              <a:t> </a:t>
            </a:r>
            <a:r>
              <a:rPr lang="de-DE" dirty="0" err="1" smtClean="0"/>
              <a:t>Kernel</a:t>
            </a:r>
            <a:r>
              <a:rPr lang="de-DE" dirty="0" smtClean="0"/>
              <a:t>:</a:t>
            </a:r>
            <a:endParaRPr lang="de-DE" dirty="0"/>
          </a:p>
        </p:txBody>
      </p:sp>
      <p:sp>
        <p:nvSpPr>
          <p:cNvPr id="15" name="Textfeld 14"/>
          <p:cNvSpPr txBox="1"/>
          <p:nvPr/>
        </p:nvSpPr>
        <p:spPr>
          <a:xfrm>
            <a:off x="539553" y="4067780"/>
            <a:ext cx="3303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Radial </a:t>
            </a:r>
            <a:r>
              <a:rPr lang="de-DE" dirty="0" err="1" smtClean="0"/>
              <a:t>basis</a:t>
            </a:r>
            <a:r>
              <a:rPr lang="de-DE" dirty="0" smtClean="0"/>
              <a:t> </a:t>
            </a:r>
            <a:r>
              <a:rPr lang="de-DE" dirty="0" err="1" smtClean="0"/>
              <a:t>function</a:t>
            </a:r>
            <a:r>
              <a:rPr lang="de-DE" dirty="0" smtClean="0"/>
              <a:t> </a:t>
            </a:r>
            <a:r>
              <a:rPr lang="de-DE" dirty="0" err="1" smtClean="0"/>
              <a:t>kernel</a:t>
            </a:r>
            <a:r>
              <a:rPr lang="de-DE" dirty="0" smtClean="0"/>
              <a:t>:</a:t>
            </a:r>
            <a:endParaRPr lang="de-DE" dirty="0"/>
          </a:p>
        </p:txBody>
      </p:sp>
      <p:sp>
        <p:nvSpPr>
          <p:cNvPr id="18" name="Abgerundetes Rechteck 17"/>
          <p:cNvSpPr/>
          <p:nvPr/>
        </p:nvSpPr>
        <p:spPr>
          <a:xfrm>
            <a:off x="6763151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Report </a:t>
            </a:r>
            <a:r>
              <a:rPr lang="de-DE" sz="1700" dirty="0" err="1" smtClean="0">
                <a:solidFill>
                  <a:schemeClr val="tx1"/>
                </a:solidFill>
              </a:rPr>
              <a:t>of</a:t>
            </a:r>
            <a:r>
              <a:rPr lang="de-DE" sz="1700" dirty="0" smtClean="0">
                <a:solidFill>
                  <a:schemeClr val="tx1"/>
                </a:solidFill>
              </a:rPr>
              <a:t> </a:t>
            </a:r>
            <a:r>
              <a:rPr lang="de-DE" sz="1700" dirty="0" err="1" smtClean="0">
                <a:solidFill>
                  <a:schemeClr val="tx1"/>
                </a:solidFill>
              </a:rPr>
              <a:t>Results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9" name="Abgerundetes Rechteck 18"/>
          <p:cNvSpPr/>
          <p:nvPr/>
        </p:nvSpPr>
        <p:spPr>
          <a:xfrm>
            <a:off x="2493567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Data Training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20" name="Abgerundetes Rechteck 19"/>
          <p:cNvSpPr/>
          <p:nvPr/>
        </p:nvSpPr>
        <p:spPr>
          <a:xfrm>
            <a:off x="358775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Division </a:t>
            </a:r>
            <a:r>
              <a:rPr lang="en-US" sz="1700" dirty="0" smtClean="0">
                <a:solidFill>
                  <a:schemeClr val="tx1"/>
                </a:solidFill>
              </a:rPr>
              <a:t>of</a:t>
            </a:r>
            <a:r>
              <a:rPr lang="de-DE" sz="1700" dirty="0" smtClean="0">
                <a:solidFill>
                  <a:schemeClr val="tx1"/>
                </a:solidFill>
              </a:rPr>
              <a:t> Data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21" name="Abgerundetes Rechteck 20"/>
          <p:cNvSpPr/>
          <p:nvPr/>
        </p:nvSpPr>
        <p:spPr>
          <a:xfrm>
            <a:off x="4628359" y="5760000"/>
            <a:ext cx="1800200" cy="504056"/>
          </a:xfrm>
          <a:prstGeom prst="roundRect">
            <a:avLst/>
          </a:prstGeom>
          <a:solidFill>
            <a:srgbClr val="9C1C26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err="1" smtClean="0">
                <a:solidFill>
                  <a:schemeClr val="bg1"/>
                </a:solidFill>
              </a:rPr>
              <a:t>Classification</a:t>
            </a:r>
            <a:endParaRPr lang="de-DE" sz="17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 smtClean="0"/>
              <a:t>Classification – SVM</a:t>
            </a:r>
            <a:endParaRPr lang="en-US" noProof="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000" y="1639236"/>
            <a:ext cx="6823569" cy="3969240"/>
          </a:xfrm>
        </p:spPr>
        <p:txBody>
          <a:bodyPr/>
          <a:lstStyle/>
          <a:p>
            <a:r>
              <a:rPr lang="en-US" sz="1800" b="1" noProof="0" dirty="0" smtClean="0"/>
              <a:t>Strengths </a:t>
            </a:r>
          </a:p>
          <a:p>
            <a:pPr>
              <a:buFont typeface="Arial" pitchFamily="34" charset="0"/>
              <a:buChar char="•"/>
            </a:pPr>
            <a:r>
              <a:rPr lang="en-US" sz="1800" noProof="0" dirty="0" smtClean="0"/>
              <a:t>Training is relatively easy </a:t>
            </a:r>
          </a:p>
          <a:p>
            <a:pPr>
              <a:buFont typeface="Arial" pitchFamily="34" charset="0"/>
              <a:buChar char="•"/>
            </a:pPr>
            <a:r>
              <a:rPr lang="en-US" sz="1800" noProof="0" dirty="0" smtClean="0"/>
              <a:t>No local optimal, unlike in neural networks </a:t>
            </a:r>
          </a:p>
          <a:p>
            <a:pPr>
              <a:buFont typeface="Arial" pitchFamily="34" charset="0"/>
              <a:buChar char="•"/>
            </a:pPr>
            <a:r>
              <a:rPr lang="en-US" sz="1800" noProof="0" dirty="0" smtClean="0"/>
              <a:t>It scales relatively well to high dimensional data</a:t>
            </a:r>
          </a:p>
          <a:p>
            <a:pPr>
              <a:buFont typeface="Arial" pitchFamily="34" charset="0"/>
              <a:buChar char="•"/>
            </a:pPr>
            <a:r>
              <a:rPr lang="en-US" sz="1800" noProof="0" dirty="0" smtClean="0"/>
              <a:t>Tradeoff between classifier complexity and error can be controlled explicitly </a:t>
            </a:r>
          </a:p>
          <a:p>
            <a:r>
              <a:rPr lang="en-US" sz="1800" b="1" noProof="0" dirty="0" smtClean="0"/>
              <a:t>Weaknesses </a:t>
            </a:r>
          </a:p>
          <a:p>
            <a:pPr>
              <a:buFont typeface="Arial" pitchFamily="34" charset="0"/>
              <a:buChar char="•"/>
            </a:pPr>
            <a:r>
              <a:rPr lang="en-US" sz="1800" noProof="0" dirty="0" smtClean="0"/>
              <a:t>Need to choose a “good” kernel function. </a:t>
            </a:r>
            <a:endParaRPr lang="en-US" sz="1800" noProof="0" dirty="0"/>
          </a:p>
        </p:txBody>
      </p:sp>
      <p:sp>
        <p:nvSpPr>
          <p:cNvPr id="8" name="Textfeld 7"/>
          <p:cNvSpPr txBox="1"/>
          <p:nvPr/>
        </p:nvSpPr>
        <p:spPr>
          <a:xfrm>
            <a:off x="3707905" y="5157193"/>
            <a:ext cx="521083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/>
              <a:t>http://www.cs.columbia.edu/~kathy/cs4701/documents/jason_svm_tutorial.pdf</a:t>
            </a:r>
          </a:p>
        </p:txBody>
      </p:sp>
      <p:sp>
        <p:nvSpPr>
          <p:cNvPr id="13" name="Abgerundetes Rechteck 12"/>
          <p:cNvSpPr/>
          <p:nvPr/>
        </p:nvSpPr>
        <p:spPr>
          <a:xfrm>
            <a:off x="6763151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Report </a:t>
            </a:r>
            <a:r>
              <a:rPr lang="de-DE" sz="1700" dirty="0" err="1" smtClean="0">
                <a:solidFill>
                  <a:schemeClr val="tx1"/>
                </a:solidFill>
              </a:rPr>
              <a:t>of</a:t>
            </a:r>
            <a:r>
              <a:rPr lang="de-DE" sz="1700" dirty="0" smtClean="0">
                <a:solidFill>
                  <a:schemeClr val="tx1"/>
                </a:solidFill>
              </a:rPr>
              <a:t> </a:t>
            </a:r>
            <a:r>
              <a:rPr lang="de-DE" sz="1700" dirty="0" err="1" smtClean="0">
                <a:solidFill>
                  <a:schemeClr val="tx1"/>
                </a:solidFill>
              </a:rPr>
              <a:t>Results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4" name="Abgerundetes Rechteck 13"/>
          <p:cNvSpPr/>
          <p:nvPr/>
        </p:nvSpPr>
        <p:spPr>
          <a:xfrm>
            <a:off x="2493567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Data Training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5" name="Abgerundetes Rechteck 14"/>
          <p:cNvSpPr/>
          <p:nvPr/>
        </p:nvSpPr>
        <p:spPr>
          <a:xfrm>
            <a:off x="358775" y="5760000"/>
            <a:ext cx="1800200" cy="504056"/>
          </a:xfrm>
          <a:prstGeom prst="roundRect">
            <a:avLst/>
          </a:prstGeom>
          <a:solidFill>
            <a:srgbClr val="F5A300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smtClean="0">
                <a:solidFill>
                  <a:schemeClr val="tx1"/>
                </a:solidFill>
              </a:rPr>
              <a:t>Division </a:t>
            </a:r>
            <a:r>
              <a:rPr lang="en-US" sz="1700" dirty="0" smtClean="0">
                <a:solidFill>
                  <a:schemeClr val="tx1"/>
                </a:solidFill>
              </a:rPr>
              <a:t>of</a:t>
            </a:r>
            <a:r>
              <a:rPr lang="de-DE" sz="1700" dirty="0" smtClean="0">
                <a:solidFill>
                  <a:schemeClr val="tx1"/>
                </a:solidFill>
              </a:rPr>
              <a:t> Data</a:t>
            </a:r>
            <a:endParaRPr lang="de-DE" sz="1700" dirty="0">
              <a:solidFill>
                <a:schemeClr val="tx1"/>
              </a:solidFill>
            </a:endParaRPr>
          </a:p>
        </p:txBody>
      </p:sp>
      <p:sp>
        <p:nvSpPr>
          <p:cNvPr id="16" name="Abgerundetes Rechteck 15"/>
          <p:cNvSpPr/>
          <p:nvPr/>
        </p:nvSpPr>
        <p:spPr>
          <a:xfrm>
            <a:off x="4628359" y="5760000"/>
            <a:ext cx="1800200" cy="504056"/>
          </a:xfrm>
          <a:prstGeom prst="roundRect">
            <a:avLst/>
          </a:prstGeom>
          <a:solidFill>
            <a:srgbClr val="9C1C26"/>
          </a:solidFill>
          <a:ln>
            <a:solidFill>
              <a:srgbClr val="F5A3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700" dirty="0" err="1" smtClean="0">
                <a:solidFill>
                  <a:schemeClr val="bg1"/>
                </a:solidFill>
              </a:rPr>
              <a:t>Classification</a:t>
            </a:r>
            <a:endParaRPr lang="de-DE" sz="17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 smtClean="0"/>
              <a:t>Experiment</a:t>
            </a:r>
            <a:endParaRPr lang="en-US" noProof="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566665"/>
            <a:ext cx="6264696" cy="2231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50196" y="4161408"/>
            <a:ext cx="3086100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775" y="3798054"/>
            <a:ext cx="2269009" cy="2367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 smtClean="0"/>
              <a:t>Test Objects</a:t>
            </a:r>
            <a:endParaRPr lang="en-US" noProof="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 l="14248" t="81834" r="3980"/>
          <a:stretch>
            <a:fillRect/>
          </a:stretch>
        </p:blipFill>
        <p:spPr bwMode="auto">
          <a:xfrm>
            <a:off x="3377238" y="5149428"/>
            <a:ext cx="4896544" cy="447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hteck 10"/>
          <p:cNvSpPr/>
          <p:nvPr/>
        </p:nvSpPr>
        <p:spPr>
          <a:xfrm>
            <a:off x="468000" y="5143251"/>
            <a:ext cx="2520000" cy="4320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600" dirty="0" smtClean="0">
                <a:solidFill>
                  <a:schemeClr val="tx1"/>
                </a:solidFill>
              </a:rPr>
              <a:t>Short-turn </a:t>
            </a:r>
            <a:r>
              <a:rPr lang="de-DE" sz="1600" dirty="0" err="1" smtClean="0">
                <a:solidFill>
                  <a:schemeClr val="tx1"/>
                </a:solidFill>
              </a:rPr>
              <a:t>stator</a:t>
            </a:r>
            <a:r>
              <a:rPr lang="de-DE" sz="1600" dirty="0" smtClean="0">
                <a:solidFill>
                  <a:schemeClr val="tx1"/>
                </a:solidFill>
              </a:rPr>
              <a:t> </a:t>
            </a:r>
            <a:r>
              <a:rPr lang="de-DE" sz="1600" dirty="0" err="1" smtClean="0">
                <a:solidFill>
                  <a:schemeClr val="tx1"/>
                </a:solidFill>
              </a:rPr>
              <a:t>winding</a:t>
            </a:r>
            <a:endParaRPr lang="de-DE" sz="1600" dirty="0">
              <a:solidFill>
                <a:schemeClr val="tx1"/>
              </a:solidFill>
            </a:endParaRPr>
          </a:p>
        </p:txBody>
      </p:sp>
      <p:sp>
        <p:nvSpPr>
          <p:cNvPr id="12" name="Rechteck 11"/>
          <p:cNvSpPr/>
          <p:nvPr/>
        </p:nvSpPr>
        <p:spPr>
          <a:xfrm>
            <a:off x="468000" y="2808548"/>
            <a:ext cx="2520000" cy="4320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>
                <a:solidFill>
                  <a:schemeClr val="tx1"/>
                </a:solidFill>
              </a:rPr>
              <a:t>Broken</a:t>
            </a:r>
            <a:r>
              <a:rPr lang="de-DE" dirty="0" smtClean="0">
                <a:solidFill>
                  <a:schemeClr val="tx1"/>
                </a:solidFill>
              </a:rPr>
              <a:t> </a:t>
            </a:r>
            <a:r>
              <a:rPr lang="de-DE" dirty="0" err="1" smtClean="0">
                <a:solidFill>
                  <a:schemeClr val="tx1"/>
                </a:solidFill>
              </a:rPr>
              <a:t>rotor</a:t>
            </a:r>
            <a:r>
              <a:rPr lang="de-DE" dirty="0" smtClean="0">
                <a:solidFill>
                  <a:schemeClr val="tx1"/>
                </a:solidFill>
              </a:rPr>
              <a:t> bar</a:t>
            </a:r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/>
          <a:srcRect l="13522" t="72726" b="17097"/>
          <a:stretch>
            <a:fillRect/>
          </a:stretch>
        </p:blipFill>
        <p:spPr bwMode="auto">
          <a:xfrm>
            <a:off x="3322817" y="2977668"/>
            <a:ext cx="5032827" cy="243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hteck 12"/>
          <p:cNvSpPr/>
          <p:nvPr/>
        </p:nvSpPr>
        <p:spPr>
          <a:xfrm>
            <a:off x="468000" y="3708648"/>
            <a:ext cx="2520000" cy="4320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>
                <a:solidFill>
                  <a:schemeClr val="tx1"/>
                </a:solidFill>
              </a:rPr>
              <a:t>Fault </a:t>
            </a:r>
            <a:r>
              <a:rPr lang="de-DE" dirty="0" err="1" smtClean="0">
                <a:solidFill>
                  <a:schemeClr val="tx1"/>
                </a:solidFill>
              </a:rPr>
              <a:t>bearing</a:t>
            </a:r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/>
          <a:srcRect l="13882" t="60695" b="30537"/>
          <a:stretch>
            <a:fillRect/>
          </a:stretch>
        </p:blipFill>
        <p:spPr bwMode="auto">
          <a:xfrm>
            <a:off x="3322817" y="3653360"/>
            <a:ext cx="5156812" cy="216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hteck 7"/>
          <p:cNvSpPr/>
          <p:nvPr/>
        </p:nvSpPr>
        <p:spPr>
          <a:xfrm>
            <a:off x="468000" y="4176700"/>
            <a:ext cx="2520000" cy="4320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>
                <a:solidFill>
                  <a:schemeClr val="tx1"/>
                </a:solidFill>
              </a:rPr>
              <a:t>Misalignement</a:t>
            </a:r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/>
          <a:srcRect l="14427" t="42819" b="44319"/>
          <a:stretch>
            <a:fillRect/>
          </a:stretch>
        </p:blipFill>
        <p:spPr bwMode="auto">
          <a:xfrm>
            <a:off x="3355452" y="4018254"/>
            <a:ext cx="5124177" cy="316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hteck 8"/>
          <p:cNvSpPr/>
          <p:nvPr/>
        </p:nvSpPr>
        <p:spPr>
          <a:xfrm>
            <a:off x="468000" y="3221360"/>
            <a:ext cx="2520000" cy="4320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>
                <a:solidFill>
                  <a:schemeClr val="tx1"/>
                </a:solidFill>
              </a:rPr>
              <a:t>Rotor </a:t>
            </a:r>
            <a:r>
              <a:rPr lang="de-DE" dirty="0" err="1" smtClean="0">
                <a:solidFill>
                  <a:schemeClr val="tx1"/>
                </a:solidFill>
              </a:rPr>
              <a:t>unbalanced</a:t>
            </a:r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 cstate="print"/>
          <a:srcRect l="16314" t="30788" b="57521"/>
          <a:stretch>
            <a:fillRect/>
          </a:stretch>
        </p:blipFill>
        <p:spPr bwMode="auto">
          <a:xfrm>
            <a:off x="3445763" y="3293320"/>
            <a:ext cx="5011185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hteck 9"/>
          <p:cNvSpPr/>
          <p:nvPr/>
        </p:nvSpPr>
        <p:spPr>
          <a:xfrm>
            <a:off x="468000" y="4658431"/>
            <a:ext cx="2520000" cy="4320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>
                <a:solidFill>
                  <a:schemeClr val="tx1"/>
                </a:solidFill>
              </a:rPr>
              <a:t>Bowed</a:t>
            </a:r>
            <a:r>
              <a:rPr lang="de-DE" dirty="0" smtClean="0">
                <a:solidFill>
                  <a:schemeClr val="tx1"/>
                </a:solidFill>
              </a:rPr>
              <a:t> </a:t>
            </a:r>
            <a:r>
              <a:rPr lang="de-DE" dirty="0" err="1" smtClean="0">
                <a:solidFill>
                  <a:schemeClr val="tx1"/>
                </a:solidFill>
              </a:rPr>
              <a:t>rotor</a:t>
            </a:r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 cstate="print"/>
          <a:srcRect l="15240" t="18757" b="69552"/>
          <a:stretch>
            <a:fillRect/>
          </a:stretch>
        </p:blipFill>
        <p:spPr bwMode="auto">
          <a:xfrm>
            <a:off x="3377238" y="4658431"/>
            <a:ext cx="5075471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hteck 6"/>
          <p:cNvSpPr/>
          <p:nvPr/>
        </p:nvSpPr>
        <p:spPr>
          <a:xfrm>
            <a:off x="468000" y="2132856"/>
            <a:ext cx="2520000" cy="4320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>
                <a:solidFill>
                  <a:schemeClr val="tx1"/>
                </a:solidFill>
              </a:rPr>
              <a:t>Normal</a:t>
            </a:r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/>
          <a:srcRect l="14430" t="3804" b="81583"/>
          <a:stretch>
            <a:fillRect/>
          </a:stretch>
        </p:blipFill>
        <p:spPr bwMode="auto">
          <a:xfrm>
            <a:off x="3355675" y="2101498"/>
            <a:ext cx="5123954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Textfeld 26"/>
          <p:cNvSpPr txBox="1"/>
          <p:nvPr/>
        </p:nvSpPr>
        <p:spPr>
          <a:xfrm>
            <a:off x="3377238" y="1732166"/>
            <a:ext cx="14107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Vibration</a:t>
            </a:r>
            <a:endParaRPr lang="de-DE" dirty="0"/>
          </a:p>
        </p:txBody>
      </p:sp>
      <p:sp>
        <p:nvSpPr>
          <p:cNvPr id="28" name="Textfeld 27"/>
          <p:cNvSpPr txBox="1"/>
          <p:nvPr/>
        </p:nvSpPr>
        <p:spPr>
          <a:xfrm>
            <a:off x="4940424" y="1732166"/>
            <a:ext cx="14107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err="1" smtClean="0"/>
              <a:t>Current</a:t>
            </a:r>
            <a:endParaRPr lang="de-DE" dirty="0"/>
          </a:p>
        </p:txBody>
      </p:sp>
      <p:sp>
        <p:nvSpPr>
          <p:cNvPr id="29" name="Textfeld 28"/>
          <p:cNvSpPr txBox="1"/>
          <p:nvPr/>
        </p:nvSpPr>
        <p:spPr>
          <a:xfrm>
            <a:off x="6660232" y="1732166"/>
            <a:ext cx="14107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err="1" smtClean="0"/>
              <a:t>Flux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 smtClean="0"/>
              <a:t>Results</a:t>
            </a:r>
            <a:endParaRPr lang="en-US" noProof="0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4274"/>
          <a:stretch>
            <a:fillRect/>
          </a:stretch>
        </p:blipFill>
        <p:spPr bwMode="auto">
          <a:xfrm>
            <a:off x="179513" y="2996952"/>
            <a:ext cx="8863903" cy="3225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 b="8930"/>
          <a:stretch>
            <a:fillRect/>
          </a:stretch>
        </p:blipFill>
        <p:spPr bwMode="auto">
          <a:xfrm>
            <a:off x="280098" y="1528331"/>
            <a:ext cx="8763318" cy="1468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Gerade Verbindung 7"/>
          <p:cNvCxnSpPr/>
          <p:nvPr/>
        </p:nvCxnSpPr>
        <p:spPr>
          <a:xfrm>
            <a:off x="280098" y="2348880"/>
            <a:ext cx="1123550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1" name="Gerade Verbindung 10"/>
          <p:cNvCxnSpPr/>
          <p:nvPr/>
        </p:nvCxnSpPr>
        <p:spPr>
          <a:xfrm>
            <a:off x="280098" y="2708920"/>
            <a:ext cx="1123550" cy="0"/>
          </a:xfrm>
          <a:prstGeom prst="line">
            <a:avLst/>
          </a:prstGeom>
          <a:ln>
            <a:solidFill>
              <a:srgbClr val="F5A3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2" name="Gerade Verbindung 11"/>
          <p:cNvCxnSpPr/>
          <p:nvPr/>
        </p:nvCxnSpPr>
        <p:spPr>
          <a:xfrm>
            <a:off x="280098" y="3789040"/>
            <a:ext cx="1123550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3" name="Gerade Verbindung 12"/>
          <p:cNvCxnSpPr/>
          <p:nvPr/>
        </p:nvCxnSpPr>
        <p:spPr>
          <a:xfrm>
            <a:off x="280098" y="5085184"/>
            <a:ext cx="1123550" cy="0"/>
          </a:xfrm>
          <a:prstGeom prst="line">
            <a:avLst/>
          </a:prstGeom>
          <a:ln>
            <a:solidFill>
              <a:srgbClr val="F5A3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5" name="Rechteck 14"/>
          <p:cNvSpPr/>
          <p:nvPr/>
        </p:nvSpPr>
        <p:spPr>
          <a:xfrm>
            <a:off x="3563888" y="2204864"/>
            <a:ext cx="5328592" cy="288032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Rechteck 15"/>
          <p:cNvSpPr/>
          <p:nvPr/>
        </p:nvSpPr>
        <p:spPr>
          <a:xfrm>
            <a:off x="5076056" y="2528175"/>
            <a:ext cx="2448272" cy="288032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Rechteck 16"/>
          <p:cNvSpPr/>
          <p:nvPr/>
        </p:nvSpPr>
        <p:spPr>
          <a:xfrm>
            <a:off x="3554923" y="2536559"/>
            <a:ext cx="1512168" cy="2922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Rechteck 18"/>
          <p:cNvSpPr/>
          <p:nvPr/>
        </p:nvSpPr>
        <p:spPr>
          <a:xfrm>
            <a:off x="7540213" y="2531205"/>
            <a:ext cx="1361232" cy="2796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Rechteck 20"/>
          <p:cNvSpPr/>
          <p:nvPr/>
        </p:nvSpPr>
        <p:spPr>
          <a:xfrm>
            <a:off x="3851920" y="4500155"/>
            <a:ext cx="1512168" cy="2922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Rechteck 21"/>
          <p:cNvSpPr/>
          <p:nvPr/>
        </p:nvSpPr>
        <p:spPr>
          <a:xfrm>
            <a:off x="3851920" y="4980638"/>
            <a:ext cx="1512168" cy="10765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Rechteck 22"/>
          <p:cNvSpPr/>
          <p:nvPr/>
        </p:nvSpPr>
        <p:spPr>
          <a:xfrm>
            <a:off x="8406354" y="4971673"/>
            <a:ext cx="504056" cy="10765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 smtClean="0"/>
              <a:t>Performance Problems</a:t>
            </a:r>
            <a:endParaRPr lang="en-US" noProof="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000" y="1620000"/>
            <a:ext cx="7596376" cy="4479943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noProof="0" dirty="0" smtClean="0"/>
              <a:t>Very good results with kNN and LDA</a:t>
            </a:r>
          </a:p>
          <a:p>
            <a:pPr>
              <a:buFont typeface="Arial" pitchFamily="34" charset="0"/>
              <a:buChar char="•"/>
            </a:pPr>
            <a:r>
              <a:rPr lang="en-US" noProof="0" dirty="0" smtClean="0"/>
              <a:t>Problems with SVM  and  RF due to SNR (signal to noise ratio)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Lower ADC performance because of cheaper hardware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Appropriate signal amplitude is recommended</a:t>
            </a:r>
            <a:endParaRPr lang="en-US" noProof="0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1" y="3645024"/>
            <a:ext cx="6731891" cy="2454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 smtClean="0"/>
              <a:t>Conclusion </a:t>
            </a:r>
            <a:endParaRPr lang="en-US" noProof="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000" y="1620000"/>
            <a:ext cx="7596376" cy="4479943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noProof="0" dirty="0" smtClean="0"/>
              <a:t>Build new Sensor</a:t>
            </a:r>
          </a:p>
          <a:p>
            <a:pPr>
              <a:buFont typeface="Arial" pitchFamily="34" charset="0"/>
              <a:buChar char="•"/>
            </a:pPr>
            <a:r>
              <a:rPr lang="en-US" noProof="0" dirty="0" smtClean="0"/>
              <a:t>Lower costs</a:t>
            </a:r>
          </a:p>
          <a:p>
            <a:pPr>
              <a:buFont typeface="Arial" pitchFamily="34" charset="0"/>
              <a:buChar char="•"/>
            </a:pPr>
            <a:r>
              <a:rPr lang="en-US" noProof="0" dirty="0" smtClean="0"/>
              <a:t>Very good results with kNN and LDA</a:t>
            </a:r>
          </a:p>
          <a:p>
            <a:pPr>
              <a:buFont typeface="Arial" pitchFamily="34" charset="0"/>
              <a:buChar char="•"/>
            </a:pPr>
            <a:r>
              <a:rPr lang="en-US" noProof="0" dirty="0" smtClean="0"/>
              <a:t>Good over all performance in detecting problems</a:t>
            </a:r>
          </a:p>
          <a:p>
            <a:pPr>
              <a:buFont typeface="Arial" pitchFamily="34" charset="0"/>
              <a:buChar char="•"/>
            </a:pPr>
            <a:r>
              <a:rPr lang="en-US" noProof="0" dirty="0" smtClean="0"/>
              <a:t>Problems with SVM  and  RF due to SNR (signal to noise ratio)</a:t>
            </a:r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r>
              <a:rPr lang="en-US" b="1" noProof="0" dirty="0" smtClean="0"/>
              <a:t>Future Work 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Build a more compact Sensor</a:t>
            </a:r>
          </a:p>
          <a:p>
            <a:pPr>
              <a:buFont typeface="Arial" pitchFamily="34" charset="0"/>
              <a:buChar char="•"/>
            </a:pPr>
            <a:r>
              <a:rPr lang="en-US" noProof="0" dirty="0" smtClean="0"/>
              <a:t>Work on the SNR problem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Try to make it even more cheaper</a:t>
            </a:r>
            <a:endParaRPr lang="en-US" noProof="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6" name="Textfeld 5"/>
          <p:cNvSpPr txBox="1"/>
          <p:nvPr/>
        </p:nvSpPr>
        <p:spPr>
          <a:xfrm>
            <a:off x="360000" y="3861048"/>
            <a:ext cx="565216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Thank you for your attention</a:t>
            </a:r>
          </a:p>
          <a:p>
            <a:endParaRPr lang="en-US" dirty="0" smtClean="0"/>
          </a:p>
          <a:p>
            <a:r>
              <a:rPr lang="en-US" sz="4000" b="1" dirty="0" smtClean="0"/>
              <a:t>Questions?</a:t>
            </a:r>
            <a:endParaRPr 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838" y="1620000"/>
            <a:ext cx="8696325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0363" y="4077072"/>
            <a:ext cx="8244085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24" y="2060848"/>
            <a:ext cx="8479560" cy="2323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äsentationsvorlage_BWL9">
  <a:themeElements>
    <a:clrScheme name="v1_TUD_Präsentation_ro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1_TUD_Präsentation_ro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1_TUD_Präsentation_ro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1_TUD_Präsentation_ro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1_TUD_Präsentation_ro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1_TUD_Präsentation_ro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1_TUD_Präsentation_ro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1_TUD_Präsentation_ro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1_TUD_Präsentation_ro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1_TUD_Präsentation_ro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1_TUD_Präsentation_ro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1_TUD_Präsentation_ro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1_TUD_Präsentation_ro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1_TUD_Präsentation_ro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Präsentationsvorlage_BWL9</Template>
  <TotalTime>0</TotalTime>
  <Words>1023</Words>
  <Application>Microsoft Office PowerPoint</Application>
  <PresentationFormat>Bildschirmpräsentation (4:3)</PresentationFormat>
  <Paragraphs>343</Paragraphs>
  <Slides>34</Slides>
  <Notes>18</Notes>
  <HiddenSlides>1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34</vt:i4>
      </vt:variant>
    </vt:vector>
  </HeadingPairs>
  <TitlesOfParts>
    <vt:vector size="35" baseType="lpstr">
      <vt:lpstr>Präsentationsvorlage_BWL9</vt:lpstr>
      <vt:lpstr>Development of smart sensors system for machine fault diagnosis</vt:lpstr>
      <vt:lpstr>Domain and goal</vt:lpstr>
      <vt:lpstr>Agenda</vt:lpstr>
      <vt:lpstr>What are sensors ?</vt:lpstr>
      <vt:lpstr>Why do we need smart sensors ?</vt:lpstr>
      <vt:lpstr>Goal of the paper</vt:lpstr>
      <vt:lpstr>New smart sensor</vt:lpstr>
      <vt:lpstr>Smart sensor components</vt:lpstr>
      <vt:lpstr>Flowchart Smart Sensor </vt:lpstr>
      <vt:lpstr>Fault Diagnosis </vt:lpstr>
      <vt:lpstr>Fault Diagnosis</vt:lpstr>
      <vt:lpstr>Fault Diagnosis – Calculate Feature</vt:lpstr>
      <vt:lpstr>Fault Diagnosis - Feature Extraction</vt:lpstr>
      <vt:lpstr>Fault Diagnosis – Principle Component Analysis</vt:lpstr>
      <vt:lpstr>Fault Diagnosis – Kernel PCA (KPCA)</vt:lpstr>
      <vt:lpstr>Fault Diagnosis – Cross Validation</vt:lpstr>
      <vt:lpstr>Fault Diagnosis – Training</vt:lpstr>
      <vt:lpstr>Classification – Linear Discriminant Analysis</vt:lpstr>
      <vt:lpstr>Classification – k-Nearest Neighbors</vt:lpstr>
      <vt:lpstr>Classification – Random Forest</vt:lpstr>
      <vt:lpstr>Classification – Support Vector Machine</vt:lpstr>
      <vt:lpstr>Classification – SVM</vt:lpstr>
      <vt:lpstr>Classification – SVM - Dual Formulation </vt:lpstr>
      <vt:lpstr>Classification – SVM – Non-linear  </vt:lpstr>
      <vt:lpstr>Classification – SVM – Kernel  </vt:lpstr>
      <vt:lpstr>Classification – SVM</vt:lpstr>
      <vt:lpstr>Experiment</vt:lpstr>
      <vt:lpstr>Test Objects</vt:lpstr>
      <vt:lpstr>Results</vt:lpstr>
      <vt:lpstr>Performance Problems</vt:lpstr>
      <vt:lpstr>Conclusion </vt:lpstr>
      <vt:lpstr>Folie 32</vt:lpstr>
      <vt:lpstr>Folie 33</vt:lpstr>
      <vt:lpstr>Folie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Moritz Lohse</dc:creator>
  <cp:lastModifiedBy>jan</cp:lastModifiedBy>
  <cp:revision>199</cp:revision>
  <dcterms:created xsi:type="dcterms:W3CDTF">2009-12-23T09:42:49Z</dcterms:created>
  <dcterms:modified xsi:type="dcterms:W3CDTF">2015-05-20T13:57:14Z</dcterms:modified>
</cp:coreProperties>
</file>